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5" r:id="rId3"/>
    <p:sldId id="276" r:id="rId4"/>
    <p:sldId id="269" r:id="rId5"/>
    <p:sldId id="277" r:id="rId6"/>
    <p:sldId id="259" r:id="rId7"/>
    <p:sldId id="270" r:id="rId8"/>
    <p:sldId id="266" r:id="rId9"/>
    <p:sldId id="268" r:id="rId10"/>
    <p:sldId id="278" r:id="rId11"/>
    <p:sldId id="279" r:id="rId12"/>
    <p:sldId id="28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95" autoAdjust="0"/>
    <p:restoredTop sz="94660"/>
  </p:normalViewPr>
  <p:slideViewPr>
    <p:cSldViewPr>
      <p:cViewPr varScale="1">
        <p:scale>
          <a:sx n="88" d="100"/>
          <a:sy n="88"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16" name="Номер слайда 15"/>
          <p:cNvSpPr>
            <a:spLocks noGrp="1"/>
          </p:cNvSpPr>
          <p:nvPr>
            <p:ph type="sldNum" sz="quarter" idx="11"/>
          </p:nvPr>
        </p:nvSpPr>
        <p:spPr/>
        <p:txBody>
          <a:bodyPr/>
          <a:lstStyle/>
          <a:p>
            <a:fld id="{FC983223-E245-4E8E-9B5B-6D637CAE4966}"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983223-E245-4E8E-9B5B-6D637CAE49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983223-E245-4E8E-9B5B-6D637CAE496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6299D5-27F6-4431-8BFA-70B2C5EE148F}" type="datetimeFigureOut">
              <a:rPr lang="ru-RU" smtClean="0"/>
              <a:pPr/>
              <a:t>22.05.2009</a:t>
            </a:fld>
            <a:endParaRPr lang="ru-RU"/>
          </a:p>
        </p:txBody>
      </p:sp>
      <p:sp>
        <p:nvSpPr>
          <p:cNvPr id="15" name="Номер слайда 14"/>
          <p:cNvSpPr>
            <a:spLocks noGrp="1"/>
          </p:cNvSpPr>
          <p:nvPr>
            <p:ph type="sldNum" sz="quarter" idx="15"/>
          </p:nvPr>
        </p:nvSpPr>
        <p:spPr/>
        <p:txBody>
          <a:bodyPr/>
          <a:lstStyle>
            <a:lvl1pPr algn="ctr">
              <a:defRPr/>
            </a:lvl1pPr>
          </a:lstStyle>
          <a:p>
            <a:fld id="{FC983223-E245-4E8E-9B5B-6D637CAE4966}"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983223-E245-4E8E-9B5B-6D637CAE4966}"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983223-E245-4E8E-9B5B-6D637CAE496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C983223-E245-4E8E-9B5B-6D637CAE4966}"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983223-E245-4E8E-9B5B-6D637CAE496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983223-E245-4E8E-9B5B-6D637CAE49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6299D5-27F6-4431-8BFA-70B2C5EE148F}" type="datetimeFigureOut">
              <a:rPr lang="ru-RU" smtClean="0"/>
              <a:pPr/>
              <a:t>22.05.2009</a:t>
            </a:fld>
            <a:endParaRPr lang="ru-RU"/>
          </a:p>
        </p:txBody>
      </p:sp>
      <p:sp>
        <p:nvSpPr>
          <p:cNvPr id="9" name="Номер слайда 8"/>
          <p:cNvSpPr>
            <a:spLocks noGrp="1"/>
          </p:cNvSpPr>
          <p:nvPr>
            <p:ph type="sldNum" sz="quarter" idx="15"/>
          </p:nvPr>
        </p:nvSpPr>
        <p:spPr/>
        <p:txBody>
          <a:bodyPr/>
          <a:lstStyle/>
          <a:p>
            <a:fld id="{FC983223-E245-4E8E-9B5B-6D637CAE4966}"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6299D5-27F6-4431-8BFA-70B2C5EE148F}" type="datetimeFigureOut">
              <a:rPr lang="ru-RU" smtClean="0"/>
              <a:pPr/>
              <a:t>22.05.2009</a:t>
            </a:fld>
            <a:endParaRPr lang="ru-RU"/>
          </a:p>
        </p:txBody>
      </p:sp>
      <p:sp>
        <p:nvSpPr>
          <p:cNvPr id="9" name="Номер слайда 8"/>
          <p:cNvSpPr>
            <a:spLocks noGrp="1"/>
          </p:cNvSpPr>
          <p:nvPr>
            <p:ph type="sldNum" sz="quarter" idx="11"/>
          </p:nvPr>
        </p:nvSpPr>
        <p:spPr/>
        <p:txBody>
          <a:bodyPr/>
          <a:lstStyle/>
          <a:p>
            <a:fld id="{FC983223-E245-4E8E-9B5B-6D637CAE4966}"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6299D5-27F6-4431-8BFA-70B2C5EE148F}" type="datetimeFigureOut">
              <a:rPr lang="ru-RU" smtClean="0"/>
              <a:pPr/>
              <a:t>22.05.2009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C983223-E245-4E8E-9B5B-6D637CAE4966}"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3143248"/>
            <a:ext cx="8305800" cy="2729592"/>
          </a:xfrm>
        </p:spPr>
        <p:txBody>
          <a:bodyPr/>
          <a:lstStyle/>
          <a:p>
            <a:r>
              <a:rPr lang="ru-RU" sz="8000" b="1"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«Мир русской иконы»</a:t>
            </a:r>
            <a:endParaRPr lang="ru-RU" sz="8000" b="1"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
        <p:nvSpPr>
          <p:cNvPr id="2" name="Заголовок 1"/>
          <p:cNvSpPr>
            <a:spLocks noGrp="1"/>
          </p:cNvSpPr>
          <p:nvPr>
            <p:ph type="ctrTitle"/>
          </p:nvPr>
        </p:nvSpPr>
        <p:spPr>
          <a:xfrm>
            <a:off x="428596" y="214290"/>
            <a:ext cx="8305800" cy="277201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spc="0" dirty="0" smtClean="0">
                <a:ln/>
                <a:solidFill>
                  <a:schemeClr val="accent3"/>
                </a:solidFill>
                <a:effectLst/>
              </a:rPr>
              <a:t>Презентация интегрированного урока ИЗО и истории</a:t>
            </a:r>
            <a:endParaRPr lang="ru-RU" b="1" spc="0" dirty="0">
              <a:ln/>
              <a:solidFill>
                <a:schemeClr val="accent3"/>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endParaRPr lang="ru-RU" dirty="0"/>
          </a:p>
        </p:txBody>
      </p:sp>
      <p:pic>
        <p:nvPicPr>
          <p:cNvPr id="5" name="Содержимое 4" descr="umilenie[1].jpg"/>
          <p:cNvPicPr>
            <a:picLocks noGrp="1" noChangeAspect="1"/>
          </p:cNvPicPr>
          <p:nvPr>
            <p:ph sz="half" idx="2"/>
          </p:nvPr>
        </p:nvPicPr>
        <p:blipFill>
          <a:blip r:embed="rId2"/>
          <a:stretch>
            <a:fillRect/>
          </a:stretch>
        </p:blipFill>
        <p:spPr>
          <a:xfrm>
            <a:off x="4914333" y="1524000"/>
            <a:ext cx="3526971"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Arhangel-Mihail-iz-deisusnogo-china.-1410-e[1].jpg"/>
          <p:cNvPicPr>
            <a:picLocks noGrp="1" noChangeAspect="1"/>
          </p:cNvPicPr>
          <p:nvPr>
            <p:ph sz="half" idx="1"/>
          </p:nvPr>
        </p:nvPicPr>
        <p:blipFill>
          <a:blip r:embed="rId2"/>
          <a:stretch>
            <a:fillRect/>
          </a:stretch>
        </p:blipFill>
        <p:spPr>
          <a:xfrm>
            <a:off x="972911" y="1524000"/>
            <a:ext cx="3170461" cy="4572000"/>
          </a:xfrm>
        </p:spPr>
      </p:pic>
      <p:sp>
        <p:nvSpPr>
          <p:cNvPr id="4" name="Содержимое 3"/>
          <p:cNvSpPr>
            <a:spLocks noGrp="1"/>
          </p:cNvSpPr>
          <p:nvPr>
            <p:ph sz="half" idx="2"/>
          </p:nvPr>
        </p:nvSpPr>
        <p:spPr/>
        <p:txBody>
          <a:bodyPr/>
          <a:lstStyle/>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dirty="0"/>
          </a:p>
        </p:txBody>
      </p:sp>
      <p:pic>
        <p:nvPicPr>
          <p:cNvPr id="5" name="Содержимое 4" descr="freskauspsob1[1].jpg"/>
          <p:cNvPicPr>
            <a:picLocks noGrp="1" noChangeAspect="1"/>
          </p:cNvPicPr>
          <p:nvPr>
            <p:ph sz="half" idx="2"/>
          </p:nvPr>
        </p:nvPicPr>
        <p:blipFill>
          <a:blip r:embed="rId2"/>
          <a:stretch>
            <a:fillRect/>
          </a:stretch>
        </p:blipFill>
        <p:spPr>
          <a:xfrm>
            <a:off x="4648200" y="1500174"/>
            <a:ext cx="4059238" cy="471490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47708"/>
          </a:xfrm>
        </p:spPr>
        <p:txBody>
          <a:bodyPr>
            <a:normAutofit fontScale="90000"/>
          </a:bodyPr>
          <a:lstStyle/>
          <a:p>
            <a:r>
              <a:rPr lang="ru-RU" sz="4000" dirty="0" smtClean="0"/>
              <a:t> Андрей Рублёв-художник волей божией</a:t>
            </a:r>
            <a:endParaRPr lang="ru-RU" dirty="0"/>
          </a:p>
        </p:txBody>
      </p:sp>
      <p:sp>
        <p:nvSpPr>
          <p:cNvPr id="3" name="Содержимое 2"/>
          <p:cNvSpPr>
            <a:spLocks noGrp="1"/>
          </p:cNvSpPr>
          <p:nvPr>
            <p:ph sz="half" idx="1"/>
          </p:nvPr>
        </p:nvSpPr>
        <p:spPr>
          <a:xfrm>
            <a:off x="457200" y="1071546"/>
            <a:ext cx="4059936" cy="5357850"/>
          </a:xfrm>
        </p:spPr>
        <p:txBody>
          <a:bodyPr>
            <a:normAutofit fontScale="77500" lnSpcReduction="20000"/>
          </a:bodyPr>
          <a:lstStyle/>
          <a:p>
            <a:pPr>
              <a:buNone/>
            </a:pPr>
            <a:r>
              <a:rPr lang="ru-RU" dirty="0" smtClean="0"/>
              <a:t>        </a:t>
            </a:r>
            <a:r>
              <a:rPr lang="ru-RU" dirty="0" smtClean="0"/>
              <a:t>Андрей Рублёв был одним из самых выдающихся иконописцев средневековой Руси. Его необычность кроется в высокой духовности, создаваемых им произведений. Заимствуя каноны византийской иконописи, он создавал типично русские произведения, отражающие сложные  духовные искания, жертвенный подвиг, вселенскую любовь и прощение. Имя автора, Андрея Рублева, никто не забывал. Оно было прославлено еще при жизни – честь редкая, исключительная для того времени.</a:t>
            </a:r>
            <a:endParaRPr lang="ru-RU" dirty="0"/>
          </a:p>
        </p:txBody>
      </p:sp>
      <p:pic>
        <p:nvPicPr>
          <p:cNvPr id="5" name="Содержимое 4" descr="pic54[1].jpg"/>
          <p:cNvPicPr>
            <a:picLocks noGrp="1" noChangeAspect="1"/>
          </p:cNvPicPr>
          <p:nvPr>
            <p:ph sz="half" idx="2"/>
          </p:nvPr>
        </p:nvPicPr>
        <p:blipFill>
          <a:blip r:embed="rId2"/>
          <a:stretch>
            <a:fillRect/>
          </a:stretch>
        </p:blipFill>
        <p:spPr>
          <a:xfrm>
            <a:off x="4929190" y="928670"/>
            <a:ext cx="3607899" cy="516733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Эпоха возрождения Руси.</a:t>
            </a:r>
            <a:endParaRPr lang="ru-RU" dirty="0"/>
          </a:p>
        </p:txBody>
      </p:sp>
      <p:pic>
        <p:nvPicPr>
          <p:cNvPr id="5" name="Содержимое 4" descr="23[1].jpg"/>
          <p:cNvPicPr>
            <a:picLocks noGrp="1" noChangeAspect="1"/>
          </p:cNvPicPr>
          <p:nvPr>
            <p:ph sz="half" idx="1"/>
          </p:nvPr>
        </p:nvPicPr>
        <p:blipFill>
          <a:blip r:embed="rId2"/>
          <a:stretch>
            <a:fillRect/>
          </a:stretch>
        </p:blipFill>
        <p:spPr>
          <a:xfrm>
            <a:off x="500034" y="1500174"/>
            <a:ext cx="3429024" cy="4643470"/>
          </a:xfrm>
        </p:spPr>
      </p:pic>
      <p:sp>
        <p:nvSpPr>
          <p:cNvPr id="4" name="Содержимое 3"/>
          <p:cNvSpPr>
            <a:spLocks noGrp="1"/>
          </p:cNvSpPr>
          <p:nvPr>
            <p:ph sz="half" idx="2"/>
          </p:nvPr>
        </p:nvSpPr>
        <p:spPr>
          <a:xfrm>
            <a:off x="4214810" y="1524000"/>
            <a:ext cx="4493326" cy="4762520"/>
          </a:xfrm>
        </p:spPr>
        <p:txBody>
          <a:bodyPr>
            <a:normAutofit fontScale="70000" lnSpcReduction="20000"/>
          </a:bodyPr>
          <a:lstStyle/>
          <a:p>
            <a:pPr>
              <a:buNone/>
            </a:pPr>
            <a:r>
              <a:rPr lang="ru-RU" b="1" dirty="0" smtClean="0"/>
              <a:t>        </a:t>
            </a:r>
            <a:r>
              <a:rPr lang="ru-RU" b="1" dirty="0" smtClean="0"/>
              <a:t>Эпоха Андрея Рублева знаменовала собой грядущее полное освобождение Руси от чужеземной тирании и была ознаменована победой над силами Золотой Орды, злой татарвы... Эпоха Андрея Рублева была эпохой возрождения веры в человека, в его нравственные силы, в его способность к самопожертвованию во имя высоких космических идеалов. Это была эпоха растущего самоуважения русского человека к самому себе, возрождения интереса к собственной истории, к культуре времени независимости Руси, предшествовавшей монголо-татарскому нашествию. Эпоха Рублева была временем расцвета литературы, эпоса, политического самосознания.</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t>       Образы </a:t>
            </a:r>
            <a:r>
              <a:rPr lang="ru-RU" dirty="0" smtClean="0"/>
              <a:t>Андрея Рублева в целом адекватны образам византийского искусства </a:t>
            </a:r>
            <a:r>
              <a:rPr lang="ru-RU" dirty="0" err="1" smtClean="0"/>
              <a:t>ок</a:t>
            </a:r>
            <a:r>
              <a:rPr lang="ru-RU" dirty="0" smtClean="0"/>
              <a:t>. 1400 и первой трети XV в., но отличаются от них большей просветленностью, кротостью и смирением; в них нет ничего от аристократического благородства и интеллектуального достоинства, воспеваемых византийским искусством, зато предпочтение отдается скромности и простоте. Лица — русские, с некрупными чертами, без подчеркнутой красивости, но всегда светлые, благообразные</a:t>
            </a:r>
            <a:endParaRPr lang="ru-RU" dirty="0"/>
          </a:p>
        </p:txBody>
      </p:sp>
      <p:sp>
        <p:nvSpPr>
          <p:cNvPr id="3" name="Заголовок 2"/>
          <p:cNvSpPr>
            <a:spLocks noGrp="1"/>
          </p:cNvSpPr>
          <p:nvPr>
            <p:ph type="title"/>
          </p:nvPr>
        </p:nvSpPr>
        <p:spPr/>
        <p:txBody>
          <a:bodyPr/>
          <a:lstStyle/>
          <a:p>
            <a:r>
              <a:rPr lang="ru-RU" dirty="0" smtClean="0"/>
              <a:t>        Творчество Рублёва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Отличительные черты творчества Рублёва</a:t>
            </a:r>
            <a:endParaRPr lang="ru-RU" dirty="0"/>
          </a:p>
        </p:txBody>
      </p:sp>
      <p:pic>
        <p:nvPicPr>
          <p:cNvPr id="5" name="Содержимое 4" descr="88696[1].jpg"/>
          <p:cNvPicPr>
            <a:picLocks noGrp="1" noChangeAspect="1"/>
          </p:cNvPicPr>
          <p:nvPr>
            <p:ph sz="half" idx="1"/>
          </p:nvPr>
        </p:nvPicPr>
        <p:blipFill>
          <a:blip r:embed="rId2"/>
          <a:stretch>
            <a:fillRect/>
          </a:stretch>
        </p:blipFill>
        <p:spPr>
          <a:xfrm>
            <a:off x="810418" y="1524000"/>
            <a:ext cx="3618705" cy="4572000"/>
          </a:xfrm>
        </p:spPr>
      </p:pic>
      <p:sp>
        <p:nvSpPr>
          <p:cNvPr id="4" name="Содержимое 3"/>
          <p:cNvSpPr>
            <a:spLocks noGrp="1"/>
          </p:cNvSpPr>
          <p:nvPr>
            <p:ph sz="half" idx="2"/>
          </p:nvPr>
        </p:nvSpPr>
        <p:spPr/>
        <p:txBody>
          <a:bodyPr>
            <a:normAutofit fontScale="77500" lnSpcReduction="20000"/>
          </a:bodyPr>
          <a:lstStyle/>
          <a:p>
            <a:pPr>
              <a:buNone/>
            </a:pPr>
            <a:r>
              <a:rPr lang="ru-RU" dirty="0" smtClean="0"/>
              <a:t>       Образы </a:t>
            </a:r>
            <a:r>
              <a:rPr lang="ru-RU" dirty="0" smtClean="0"/>
              <a:t>Андрея Рублева в целом адекватны образам византийского искусства </a:t>
            </a:r>
            <a:r>
              <a:rPr lang="ru-RU" dirty="0" err="1" smtClean="0"/>
              <a:t>ок</a:t>
            </a:r>
            <a:r>
              <a:rPr lang="ru-RU" dirty="0" smtClean="0"/>
              <a:t>. 1400 и первой трети XV в., но отличаются от них большей просветленностью, кротостью и смирением; в них нет ничего от аристократического благородства и интеллектуального достоинства, воспеваемых византийским искусством, зато предпочтение отдается скромности и простоте. Лица — русские, с некрупными чертами, без подчеркнутой красивости, но всегда светлые, </a:t>
            </a:r>
            <a:r>
              <a:rPr lang="ru-RU" dirty="0" smtClean="0"/>
              <a:t>благообразные.</a:t>
            </a:r>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9651[1].jpg"/>
          <p:cNvPicPr>
            <a:picLocks noGrp="1" noChangeAspect="1"/>
          </p:cNvPicPr>
          <p:nvPr>
            <p:ph sz="quarter" idx="1"/>
          </p:nvPr>
        </p:nvPicPr>
        <p:blipFill>
          <a:blip r:embed="rId2"/>
          <a:stretch>
            <a:fillRect/>
          </a:stretch>
        </p:blipFill>
        <p:spPr>
          <a:xfrm>
            <a:off x="571472" y="857232"/>
            <a:ext cx="38385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idx="2"/>
          </p:nvPr>
        </p:nvSpPr>
        <p:spPr>
          <a:xfrm>
            <a:off x="5000628" y="1285860"/>
            <a:ext cx="3765420" cy="4572032"/>
          </a:xfrm>
        </p:spPr>
        <p:txBody>
          <a:bodyPr>
            <a:normAutofit/>
          </a:bodyPr>
          <a:lstStyle/>
          <a:p>
            <a:r>
              <a:rPr lang="ru-RU" sz="1600" dirty="0" smtClean="0"/>
              <a:t>Что же касается “Троицы”, то она всегда была на виду – одна из самых почитаемых икон в одном из самых почитаемых русских монастырей. Написанная, очевидно, в начале 1410-х годов (а может быть, и позже – тут нет единства мнений) для Троицкого собора Троице-Сергиева монастыря, она там, в иконостасе собора, и находилась, и за прошедшие столетия перед нею перебывало несметное количество народа. При всем том ее никто не видел и никак не мог бы увидеть.</a:t>
            </a:r>
            <a:endParaRPr lang="ru-RU" sz="1600" dirty="0"/>
          </a:p>
        </p:txBody>
      </p:sp>
      <p:sp>
        <p:nvSpPr>
          <p:cNvPr id="2" name="Заголовок 1"/>
          <p:cNvSpPr>
            <a:spLocks noGrp="1"/>
          </p:cNvSpPr>
          <p:nvPr>
            <p:ph type="title"/>
          </p:nvPr>
        </p:nvSpPr>
        <p:spPr>
          <a:xfrm>
            <a:off x="5286380" y="357166"/>
            <a:ext cx="2833678" cy="757222"/>
          </a:xfrm>
        </p:spPr>
        <p:txBody>
          <a:bodyPr/>
          <a:lstStyle/>
          <a:p>
            <a:r>
              <a:rPr lang="ru-RU" dirty="0" smtClean="0"/>
              <a:t>Икона Андрея Рублёва</a:t>
            </a:r>
            <a:br>
              <a:rPr lang="ru-RU" dirty="0" smtClean="0"/>
            </a:br>
            <a:r>
              <a:rPr lang="ru-RU" dirty="0"/>
              <a:t> </a:t>
            </a:r>
            <a:r>
              <a:rPr lang="ru-RU" dirty="0" smtClean="0"/>
              <a:t>        «Троица»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10000"/>
          </a:bodyPr>
          <a:lstStyle/>
          <a:p>
            <a:r>
              <a:rPr lang="ru-RU" dirty="0" smtClean="0"/>
              <a:t>Почти все персонажи погружены в состояние безмолвного созерцания, которое может быть названо «</a:t>
            </a:r>
            <a:r>
              <a:rPr lang="ru-RU" dirty="0" err="1" smtClean="0"/>
              <a:t>богомыслием</a:t>
            </a:r>
            <a:r>
              <a:rPr lang="ru-RU" dirty="0" smtClean="0"/>
              <a:t>» или «божественным умозрением»; какие-либо внутренние аффекты им не свойственны. Кроме тихого глубокого созерцания Андрей Рублев иногда сообщает своим образам духовный восторг, вызывающий сияние глаз, блаженные улыбки, свечение всего облика (трубящий ангел во фресках Успенского собора), иногда — высокое вдохновение и излучающуюся силу (апостолы Петр и Павел в «Шествии праведных в Рай», там же). линии становятся певучими, ритмы — музыкальными, повороты фигур и наклоны голов — мягкими, одеяния — воздушными, красочная гамма — светлой и нежной. Во всем — отблески гармонии Рая и одновременно — расположенность к человеку, доброта. </a:t>
            </a:r>
          </a:p>
          <a:p>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94767[1].jpg"/>
          <p:cNvPicPr>
            <a:picLocks noGrp="1" noChangeAspect="1"/>
          </p:cNvPicPr>
          <p:nvPr>
            <p:ph sz="half" idx="1"/>
          </p:nvPr>
        </p:nvPicPr>
        <p:blipFill>
          <a:blip r:embed="rId2"/>
          <a:stretch>
            <a:fillRect/>
          </a:stretch>
        </p:blipFill>
        <p:spPr>
          <a:xfrm>
            <a:off x="571472" y="428604"/>
            <a:ext cx="4067779" cy="5613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929190" y="285728"/>
            <a:ext cx="4038600" cy="5643602"/>
          </a:xfrm>
        </p:spPr>
        <p:txBody>
          <a:bodyPr/>
          <a:lstStyle/>
          <a:p>
            <a:pPr>
              <a:buNone/>
            </a:pPr>
            <a:r>
              <a:rPr lang="ru-RU" dirty="0" smtClean="0"/>
              <a:t>      Творчество </a:t>
            </a:r>
            <a:r>
              <a:rPr lang="ru-RU" dirty="0" smtClean="0"/>
              <a:t>Андрея Рублева определило в XV в. расцвет национальной школы русской живописи, оригинальной по отношению к Византии. Оно оказало огромное влияние на все русское искусство московского круга вплоть до Дионисия. </a:t>
            </a:r>
          </a:p>
          <a:p>
            <a:pP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5626121"/>
          </a:xfrm>
        </p:spPr>
        <p:txBody>
          <a:bodyPr>
            <a:normAutofit lnSpcReduction="10000"/>
          </a:bodyPr>
          <a:lstStyle/>
          <a:p>
            <a:pPr>
              <a:buNone/>
            </a:pPr>
            <a:r>
              <a:rPr lang="ru-RU" b="1" dirty="0" smtClean="0"/>
              <a:t>       Идеалы, воплощенные в творчестве Рублева, столь высоки, что они были бы чудом, если бы не представляли собой некоего отражения того, что можно было бы наблюсти в действительности «Все мысленное, - в произведениях Рублева, - мнится видением»... Образы Рублева рождались эпохой, когда народ искал деятелей и защитников его интересов. Это </a:t>
            </a:r>
            <a:r>
              <a:rPr lang="ru-RU" b="1" dirty="0" smtClean="0"/>
              <a:t>время </a:t>
            </a:r>
            <a:r>
              <a:rPr lang="ru-RU" b="1" dirty="0" smtClean="0"/>
              <a:t>общенародного </a:t>
            </a:r>
            <a:r>
              <a:rPr lang="ru-RU" b="1" dirty="0" smtClean="0"/>
              <a:t>движения за освобождение от иноземного ига Особое значение приобретали вследствие этого способность к самопожертвованию, стойкость и целеустремленность русского народа.</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Words>526</Words>
  <Application>Microsoft Office PowerPoint</Application>
  <PresentationFormat>Экран (4:3)</PresentationFormat>
  <Paragraphs>15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Презентация интегрированного урока ИЗО и истории</vt:lpstr>
      <vt:lpstr> Андрей Рублёв-художник волей божией</vt:lpstr>
      <vt:lpstr>       Эпоха возрождения Руси.</vt:lpstr>
      <vt:lpstr>        Творчество Рублёва</vt:lpstr>
      <vt:lpstr>Отличительные черты творчества Рублёва</vt:lpstr>
      <vt:lpstr>Икона Андрея Рублёва          «Троица»</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интегрированного урока ИЗО и истории</dc:title>
  <dc:creator>User</dc:creator>
  <cp:lastModifiedBy>User</cp:lastModifiedBy>
  <cp:revision>52</cp:revision>
  <dcterms:created xsi:type="dcterms:W3CDTF">2009-05-15T18:17:58Z</dcterms:created>
  <dcterms:modified xsi:type="dcterms:W3CDTF">2009-05-22T17:16:23Z</dcterms:modified>
</cp:coreProperties>
</file>