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79" r:id="rId4"/>
    <p:sldId id="278" r:id="rId5"/>
    <p:sldId id="260" r:id="rId6"/>
    <p:sldId id="259" r:id="rId7"/>
    <p:sldId id="264" r:id="rId8"/>
    <p:sldId id="262" r:id="rId9"/>
    <p:sldId id="261" r:id="rId10"/>
    <p:sldId id="263" r:id="rId11"/>
    <p:sldId id="265" r:id="rId12"/>
    <p:sldId id="266" r:id="rId13"/>
    <p:sldId id="267" r:id="rId14"/>
    <p:sldId id="282" r:id="rId15"/>
    <p:sldId id="269" r:id="rId16"/>
    <p:sldId id="28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9A242-BBFA-4353-9D1C-D0DE7B76BCE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C804C6-75B0-494B-8E61-BC4AE5794095}">
      <dgm:prSet phldrT="[Текст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ru-RU" sz="5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Размах</a:t>
          </a:r>
          <a:endParaRPr lang="ru-RU" sz="54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E5F442-E020-4B80-9D4C-49FEDE1919C4}" type="parTrans" cxnId="{D5A6318C-BB97-4646-AB9A-C25D340D840A}">
      <dgm:prSet/>
      <dgm:spPr/>
      <dgm:t>
        <a:bodyPr/>
        <a:lstStyle/>
        <a:p>
          <a:endParaRPr lang="ru-RU"/>
        </a:p>
      </dgm:t>
    </dgm:pt>
    <dgm:pt modelId="{3412C0B7-95F1-409A-B899-9737188440B5}" type="sibTrans" cxnId="{D5A6318C-BB97-4646-AB9A-C25D340D840A}">
      <dgm:prSet/>
      <dgm:spPr/>
      <dgm:t>
        <a:bodyPr/>
        <a:lstStyle/>
        <a:p>
          <a:endParaRPr lang="ru-RU"/>
        </a:p>
      </dgm:t>
    </dgm:pt>
    <dgm:pt modelId="{16828DA7-3E2E-4F42-8629-FD18638E56F0}">
      <dgm:prSet phldrT="[Текст]" custT="1"/>
      <dgm:spPr/>
      <dgm:t>
        <a:bodyPr/>
        <a:lstStyle/>
        <a:p>
          <a:r>
            <a:rPr lang="ru-RU" sz="5400" b="1" dirty="0" smtClean="0">
              <a:latin typeface="Times New Roman" pitchFamily="18" charset="0"/>
              <a:cs typeface="Times New Roman" pitchFamily="18" charset="0"/>
            </a:rPr>
            <a:t>Мода</a:t>
          </a:r>
          <a:endParaRPr lang="ru-RU" sz="5400" b="1" dirty="0">
            <a:latin typeface="Times New Roman" pitchFamily="18" charset="0"/>
            <a:cs typeface="Times New Roman" pitchFamily="18" charset="0"/>
          </a:endParaRPr>
        </a:p>
      </dgm:t>
    </dgm:pt>
    <dgm:pt modelId="{932123AD-47CB-40A4-8C68-3D4E6AC668A3}" type="parTrans" cxnId="{31D0CDB4-5BED-4985-B2EF-522DB8FE666F}">
      <dgm:prSet/>
      <dgm:spPr/>
      <dgm:t>
        <a:bodyPr/>
        <a:lstStyle/>
        <a:p>
          <a:endParaRPr lang="ru-RU"/>
        </a:p>
      </dgm:t>
    </dgm:pt>
    <dgm:pt modelId="{ACE77E50-1CE5-4919-9FA9-120D3CB9329D}" type="sibTrans" cxnId="{31D0CDB4-5BED-4985-B2EF-522DB8FE666F}">
      <dgm:prSet/>
      <dgm:spPr/>
      <dgm:t>
        <a:bodyPr/>
        <a:lstStyle/>
        <a:p>
          <a:endParaRPr lang="ru-RU"/>
        </a:p>
      </dgm:t>
    </dgm:pt>
    <dgm:pt modelId="{6504EEF7-1A6E-4AD9-96E6-741DA49AD52C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5400" dirty="0" smtClean="0">
              <a:latin typeface="Times New Roman" pitchFamily="18" charset="0"/>
              <a:cs typeface="Times New Roman" pitchFamily="18" charset="0"/>
            </a:rPr>
            <a:t>Медиана</a:t>
          </a:r>
          <a:endParaRPr lang="ru-RU" sz="5400" dirty="0">
            <a:latin typeface="Times New Roman" pitchFamily="18" charset="0"/>
            <a:cs typeface="Times New Roman" pitchFamily="18" charset="0"/>
          </a:endParaRPr>
        </a:p>
      </dgm:t>
    </dgm:pt>
    <dgm:pt modelId="{304CA33F-78BF-4300-BF38-171DB7811F42}" type="parTrans" cxnId="{8D3283C0-DF28-49F2-A3DB-D7E45C04992E}">
      <dgm:prSet/>
      <dgm:spPr/>
      <dgm:t>
        <a:bodyPr/>
        <a:lstStyle/>
        <a:p>
          <a:endParaRPr lang="ru-RU"/>
        </a:p>
      </dgm:t>
    </dgm:pt>
    <dgm:pt modelId="{663E0A66-596D-48E3-9F56-BFE5E0DC9961}" type="sibTrans" cxnId="{8D3283C0-DF28-49F2-A3DB-D7E45C04992E}">
      <dgm:prSet/>
      <dgm:spPr/>
      <dgm:t>
        <a:bodyPr/>
        <a:lstStyle/>
        <a:p>
          <a:endParaRPr lang="ru-RU"/>
        </a:p>
      </dgm:t>
    </dgm:pt>
    <dgm:pt modelId="{1AE6067E-7A82-470B-B3B8-614AF7A74B80}">
      <dgm:prSet phldrT="[Текст]" custT="1"/>
      <dgm:spPr>
        <a:solidFill>
          <a:srgbClr val="FF0066"/>
        </a:solidFill>
      </dgm:spPr>
      <dgm:t>
        <a:bodyPr/>
        <a:lstStyle/>
        <a:p>
          <a:r>
            <a:rPr lang="ru-RU" sz="3400" b="1" dirty="0" smtClean="0">
              <a:latin typeface="Times New Roman" pitchFamily="18" charset="0"/>
              <a:cs typeface="Times New Roman" pitchFamily="18" charset="0"/>
            </a:rPr>
            <a:t>Среднее</a:t>
          </a:r>
        </a:p>
        <a:p>
          <a:r>
            <a:rPr lang="ru-RU" sz="3400" b="1" dirty="0" smtClean="0">
              <a:latin typeface="Times New Roman" pitchFamily="18" charset="0"/>
              <a:cs typeface="Times New Roman" pitchFamily="18" charset="0"/>
            </a:rPr>
            <a:t>арифметическое</a:t>
          </a:r>
          <a:endParaRPr lang="ru-RU" sz="3400" b="1" dirty="0">
            <a:latin typeface="Times New Roman" pitchFamily="18" charset="0"/>
            <a:cs typeface="Times New Roman" pitchFamily="18" charset="0"/>
          </a:endParaRPr>
        </a:p>
      </dgm:t>
    </dgm:pt>
    <dgm:pt modelId="{B71B6465-EDBD-4918-A2BC-BBAD93224909}" type="parTrans" cxnId="{F24061B6-CCEA-4627-8D53-11AFAEFB24C4}">
      <dgm:prSet/>
      <dgm:spPr/>
      <dgm:t>
        <a:bodyPr/>
        <a:lstStyle/>
        <a:p>
          <a:endParaRPr lang="ru-RU"/>
        </a:p>
      </dgm:t>
    </dgm:pt>
    <dgm:pt modelId="{6A5B772F-D696-44BC-B58D-7E71429C9FFB}" type="sibTrans" cxnId="{F24061B6-CCEA-4627-8D53-11AFAEFB24C4}">
      <dgm:prSet/>
      <dgm:spPr/>
      <dgm:t>
        <a:bodyPr/>
        <a:lstStyle/>
        <a:p>
          <a:endParaRPr lang="ru-RU"/>
        </a:p>
      </dgm:t>
    </dgm:pt>
    <dgm:pt modelId="{EC23F0BA-BEA5-4F7A-809F-444548826789}">
      <dgm:prSet phldrT="[Текст]" custT="1"/>
      <dgm:spPr/>
      <dgm:t>
        <a:bodyPr/>
        <a:lstStyle/>
        <a:p>
          <a:r>
            <a:rPr lang="ru-RU" sz="44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rPr>
            <a:t> </a:t>
          </a:r>
          <a:endParaRPr lang="ru-RU" sz="4400" b="1" dirty="0">
            <a:solidFill>
              <a:srgbClr val="FF0000"/>
            </a:solidFill>
            <a:latin typeface="Comic Sans MS" pitchFamily="66" charset="0"/>
            <a:cs typeface="Times New Roman" pitchFamily="18" charset="0"/>
          </a:endParaRPr>
        </a:p>
      </dgm:t>
    </dgm:pt>
    <dgm:pt modelId="{A24FACAA-6D1D-466C-9020-003DAD762E2E}" type="sibTrans" cxnId="{48CF58FD-E905-49CF-B61B-1812D3DC8F3E}">
      <dgm:prSet/>
      <dgm:spPr/>
      <dgm:t>
        <a:bodyPr/>
        <a:lstStyle/>
        <a:p>
          <a:endParaRPr lang="ru-RU"/>
        </a:p>
      </dgm:t>
    </dgm:pt>
    <dgm:pt modelId="{6F50BE67-D3DD-4A8F-A495-848B3AE18DFA}" type="parTrans" cxnId="{48CF58FD-E905-49CF-B61B-1812D3DC8F3E}">
      <dgm:prSet/>
      <dgm:spPr/>
      <dgm:t>
        <a:bodyPr/>
        <a:lstStyle/>
        <a:p>
          <a:endParaRPr lang="ru-RU"/>
        </a:p>
      </dgm:t>
    </dgm:pt>
    <dgm:pt modelId="{4BAC55DB-EBD1-442B-8161-593BD0D294E9}" type="pres">
      <dgm:prSet presAssocID="{1C19A242-BBFA-4353-9D1C-D0DE7B76BC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6CA990-01DE-48BC-A2ED-B06B34ED5CF7}" type="pres">
      <dgm:prSet presAssocID="{1C19A242-BBFA-4353-9D1C-D0DE7B76BCE2}" presName="matrix" presStyleCnt="0"/>
      <dgm:spPr/>
    </dgm:pt>
    <dgm:pt modelId="{C5D9B372-567F-4DCA-BCF6-70E968C80DCF}" type="pres">
      <dgm:prSet presAssocID="{1C19A242-BBFA-4353-9D1C-D0DE7B76BCE2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EBB0E8F3-BA36-46F0-BBC6-8425579CD78A}" type="pres">
      <dgm:prSet presAssocID="{1C19A242-BBFA-4353-9D1C-D0DE7B76BC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CBCD3F-F439-4D1D-B4FD-C478F5CA2A10}" type="pres">
      <dgm:prSet presAssocID="{1C19A242-BBFA-4353-9D1C-D0DE7B76BCE2}" presName="tile2" presStyleLbl="node1" presStyleIdx="1" presStyleCnt="4"/>
      <dgm:spPr/>
      <dgm:t>
        <a:bodyPr/>
        <a:lstStyle/>
        <a:p>
          <a:endParaRPr lang="ru-RU"/>
        </a:p>
      </dgm:t>
    </dgm:pt>
    <dgm:pt modelId="{D54BBCF9-D0D7-49EE-B20F-53EC84164073}" type="pres">
      <dgm:prSet presAssocID="{1C19A242-BBFA-4353-9D1C-D0DE7B76BC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D93CE-C17C-4B8B-ADA2-253B58B9CA55}" type="pres">
      <dgm:prSet presAssocID="{1C19A242-BBFA-4353-9D1C-D0DE7B76BCE2}" presName="tile3" presStyleLbl="node1" presStyleIdx="2" presStyleCnt="4" custLinFactNeighborY="0"/>
      <dgm:spPr/>
      <dgm:t>
        <a:bodyPr/>
        <a:lstStyle/>
        <a:p>
          <a:endParaRPr lang="ru-RU"/>
        </a:p>
      </dgm:t>
    </dgm:pt>
    <dgm:pt modelId="{E8DFB476-5500-417F-A5E0-D63E2F78B40B}" type="pres">
      <dgm:prSet presAssocID="{1C19A242-BBFA-4353-9D1C-D0DE7B76BC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197B9-80FF-4241-A05C-79089EA0C56D}" type="pres">
      <dgm:prSet presAssocID="{1C19A242-BBFA-4353-9D1C-D0DE7B76BCE2}" presName="tile4" presStyleLbl="node1" presStyleIdx="3" presStyleCnt="4"/>
      <dgm:spPr/>
      <dgm:t>
        <a:bodyPr/>
        <a:lstStyle/>
        <a:p>
          <a:endParaRPr lang="ru-RU"/>
        </a:p>
      </dgm:t>
    </dgm:pt>
    <dgm:pt modelId="{3FDFA148-BA45-4915-83FD-9AA4A24001DE}" type="pres">
      <dgm:prSet presAssocID="{1C19A242-BBFA-4353-9D1C-D0DE7B76BC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ABF0A-1581-469E-8D3C-4ABDAF2E407B}" type="pres">
      <dgm:prSet presAssocID="{1C19A242-BBFA-4353-9D1C-D0DE7B76BCE2}" presName="centerTile" presStyleLbl="fgShp" presStyleIdx="0" presStyleCnt="1" custScaleX="220126" custScaleY="130232" custLinFactNeighborX="3145" custLinFactNeighborY="-761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8CF58FD-E905-49CF-B61B-1812D3DC8F3E}" srcId="{1C19A242-BBFA-4353-9D1C-D0DE7B76BCE2}" destId="{EC23F0BA-BEA5-4F7A-809F-444548826789}" srcOrd="0" destOrd="0" parTransId="{6F50BE67-D3DD-4A8F-A495-848B3AE18DFA}" sibTransId="{A24FACAA-6D1D-466C-9020-003DAD762E2E}"/>
    <dgm:cxn modelId="{D2EDB269-4CD6-469C-A8D6-DDB5204BFE66}" type="presOf" srcId="{EC23F0BA-BEA5-4F7A-809F-444548826789}" destId="{685ABF0A-1581-469E-8D3C-4ABDAF2E407B}" srcOrd="0" destOrd="0" presId="urn:microsoft.com/office/officeart/2005/8/layout/matrix1"/>
    <dgm:cxn modelId="{E34E1AB1-DD0C-47FC-B8D0-F67579CC8F2B}" type="presOf" srcId="{6504EEF7-1A6E-4AD9-96E6-741DA49AD52C}" destId="{C59D93CE-C17C-4B8B-ADA2-253B58B9CA55}" srcOrd="0" destOrd="0" presId="urn:microsoft.com/office/officeart/2005/8/layout/matrix1"/>
    <dgm:cxn modelId="{9F1C38A7-BED1-427D-8C12-4277CD662117}" type="presOf" srcId="{1C19A242-BBFA-4353-9D1C-D0DE7B76BCE2}" destId="{4BAC55DB-EBD1-442B-8161-593BD0D294E9}" srcOrd="0" destOrd="0" presId="urn:microsoft.com/office/officeart/2005/8/layout/matrix1"/>
    <dgm:cxn modelId="{3AD3D5F9-8AF4-4A86-B0BA-FC8F90B415B7}" type="presOf" srcId="{6504EEF7-1A6E-4AD9-96E6-741DA49AD52C}" destId="{E8DFB476-5500-417F-A5E0-D63E2F78B40B}" srcOrd="1" destOrd="0" presId="urn:microsoft.com/office/officeart/2005/8/layout/matrix1"/>
    <dgm:cxn modelId="{D5A6318C-BB97-4646-AB9A-C25D340D840A}" srcId="{EC23F0BA-BEA5-4F7A-809F-444548826789}" destId="{48C804C6-75B0-494B-8E61-BC4AE5794095}" srcOrd="0" destOrd="0" parTransId="{FEE5F442-E020-4B80-9D4C-49FEDE1919C4}" sibTransId="{3412C0B7-95F1-409A-B899-9737188440B5}"/>
    <dgm:cxn modelId="{31D0CDB4-5BED-4985-B2EF-522DB8FE666F}" srcId="{EC23F0BA-BEA5-4F7A-809F-444548826789}" destId="{16828DA7-3E2E-4F42-8629-FD18638E56F0}" srcOrd="1" destOrd="0" parTransId="{932123AD-47CB-40A4-8C68-3D4E6AC668A3}" sibTransId="{ACE77E50-1CE5-4919-9FA9-120D3CB9329D}"/>
    <dgm:cxn modelId="{8D3283C0-DF28-49F2-A3DB-D7E45C04992E}" srcId="{EC23F0BA-BEA5-4F7A-809F-444548826789}" destId="{6504EEF7-1A6E-4AD9-96E6-741DA49AD52C}" srcOrd="2" destOrd="0" parTransId="{304CA33F-78BF-4300-BF38-171DB7811F42}" sibTransId="{663E0A66-596D-48E3-9F56-BFE5E0DC9961}"/>
    <dgm:cxn modelId="{2ADAED8A-7223-4A6A-A331-58F07E842C28}" type="presOf" srcId="{1AE6067E-7A82-470B-B3B8-614AF7A74B80}" destId="{3FDFA148-BA45-4915-83FD-9AA4A24001DE}" srcOrd="1" destOrd="0" presId="urn:microsoft.com/office/officeart/2005/8/layout/matrix1"/>
    <dgm:cxn modelId="{1932B644-CEA2-4B95-9D43-5C3F51507D0F}" type="presOf" srcId="{16828DA7-3E2E-4F42-8629-FD18638E56F0}" destId="{D54BBCF9-D0D7-49EE-B20F-53EC84164073}" srcOrd="1" destOrd="0" presId="urn:microsoft.com/office/officeart/2005/8/layout/matrix1"/>
    <dgm:cxn modelId="{F24061B6-CCEA-4627-8D53-11AFAEFB24C4}" srcId="{EC23F0BA-BEA5-4F7A-809F-444548826789}" destId="{1AE6067E-7A82-470B-B3B8-614AF7A74B80}" srcOrd="3" destOrd="0" parTransId="{B71B6465-EDBD-4918-A2BC-BBAD93224909}" sibTransId="{6A5B772F-D696-44BC-B58D-7E71429C9FFB}"/>
    <dgm:cxn modelId="{8E991F48-7120-4A72-B8F3-654170F9A9A7}" type="presOf" srcId="{16828DA7-3E2E-4F42-8629-FD18638E56F0}" destId="{E7CBCD3F-F439-4D1D-B4FD-C478F5CA2A10}" srcOrd="0" destOrd="0" presId="urn:microsoft.com/office/officeart/2005/8/layout/matrix1"/>
    <dgm:cxn modelId="{2D06F49C-876F-4573-9958-CCE3C680DFAC}" type="presOf" srcId="{48C804C6-75B0-494B-8E61-BC4AE5794095}" destId="{EBB0E8F3-BA36-46F0-BBC6-8425579CD78A}" srcOrd="1" destOrd="0" presId="urn:microsoft.com/office/officeart/2005/8/layout/matrix1"/>
    <dgm:cxn modelId="{B89ECE1B-CFDF-44EA-AD71-72ED6752CAA6}" type="presOf" srcId="{1AE6067E-7A82-470B-B3B8-614AF7A74B80}" destId="{4E8197B9-80FF-4241-A05C-79089EA0C56D}" srcOrd="0" destOrd="0" presId="urn:microsoft.com/office/officeart/2005/8/layout/matrix1"/>
    <dgm:cxn modelId="{D693F3DB-61FD-4D1A-A842-88D271F87F56}" type="presOf" srcId="{48C804C6-75B0-494B-8E61-BC4AE5794095}" destId="{C5D9B372-567F-4DCA-BCF6-70E968C80DCF}" srcOrd="0" destOrd="0" presId="urn:microsoft.com/office/officeart/2005/8/layout/matrix1"/>
    <dgm:cxn modelId="{C36C999C-1DB4-4EF3-8D7A-E9329E342C14}" type="presParOf" srcId="{4BAC55DB-EBD1-442B-8161-593BD0D294E9}" destId="{E86CA990-01DE-48BC-A2ED-B06B34ED5CF7}" srcOrd="0" destOrd="0" presId="urn:microsoft.com/office/officeart/2005/8/layout/matrix1"/>
    <dgm:cxn modelId="{73C1EDE7-E4E1-4284-AFA2-9BE3E37A46E0}" type="presParOf" srcId="{E86CA990-01DE-48BC-A2ED-B06B34ED5CF7}" destId="{C5D9B372-567F-4DCA-BCF6-70E968C80DCF}" srcOrd="0" destOrd="0" presId="urn:microsoft.com/office/officeart/2005/8/layout/matrix1"/>
    <dgm:cxn modelId="{72837B2B-9486-44E5-852A-7AAE2CEC14BF}" type="presParOf" srcId="{E86CA990-01DE-48BC-A2ED-B06B34ED5CF7}" destId="{EBB0E8F3-BA36-46F0-BBC6-8425579CD78A}" srcOrd="1" destOrd="0" presId="urn:microsoft.com/office/officeart/2005/8/layout/matrix1"/>
    <dgm:cxn modelId="{7844932D-18E8-475D-BEDF-BAEF2AC22172}" type="presParOf" srcId="{E86CA990-01DE-48BC-A2ED-B06B34ED5CF7}" destId="{E7CBCD3F-F439-4D1D-B4FD-C478F5CA2A10}" srcOrd="2" destOrd="0" presId="urn:microsoft.com/office/officeart/2005/8/layout/matrix1"/>
    <dgm:cxn modelId="{1171912A-30AF-403A-8E3C-742731E32C95}" type="presParOf" srcId="{E86CA990-01DE-48BC-A2ED-B06B34ED5CF7}" destId="{D54BBCF9-D0D7-49EE-B20F-53EC84164073}" srcOrd="3" destOrd="0" presId="urn:microsoft.com/office/officeart/2005/8/layout/matrix1"/>
    <dgm:cxn modelId="{326664E1-53D0-46F8-B87A-24B64F57CB16}" type="presParOf" srcId="{E86CA990-01DE-48BC-A2ED-B06B34ED5CF7}" destId="{C59D93CE-C17C-4B8B-ADA2-253B58B9CA55}" srcOrd="4" destOrd="0" presId="urn:microsoft.com/office/officeart/2005/8/layout/matrix1"/>
    <dgm:cxn modelId="{1E22CC17-7F39-4421-BB89-61EDA0848475}" type="presParOf" srcId="{E86CA990-01DE-48BC-A2ED-B06B34ED5CF7}" destId="{E8DFB476-5500-417F-A5E0-D63E2F78B40B}" srcOrd="5" destOrd="0" presId="urn:microsoft.com/office/officeart/2005/8/layout/matrix1"/>
    <dgm:cxn modelId="{EC9A2F89-95F8-4055-BCA5-D417D4FE8BBF}" type="presParOf" srcId="{E86CA990-01DE-48BC-A2ED-B06B34ED5CF7}" destId="{4E8197B9-80FF-4241-A05C-79089EA0C56D}" srcOrd="6" destOrd="0" presId="urn:microsoft.com/office/officeart/2005/8/layout/matrix1"/>
    <dgm:cxn modelId="{D2BDB418-20F4-4D0A-B859-380B4E1FEAAB}" type="presParOf" srcId="{E86CA990-01DE-48BC-A2ED-B06B34ED5CF7}" destId="{3FDFA148-BA45-4915-83FD-9AA4A24001DE}" srcOrd="7" destOrd="0" presId="urn:microsoft.com/office/officeart/2005/8/layout/matrix1"/>
    <dgm:cxn modelId="{D551631A-6709-4635-9E20-C70E66FE15E4}" type="presParOf" srcId="{4BAC55DB-EBD1-442B-8161-593BD0D294E9}" destId="{685ABF0A-1581-469E-8D3C-4ABDAF2E407B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pPr eaLnBrk="1" hangingPunct="1"/>
            <a:r>
              <a:rPr lang="ru-RU" dirty="0" smtClean="0"/>
              <a:t>Теория вероятностей и статистика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3214686"/>
            <a:ext cx="7286676" cy="242889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</a:rPr>
              <a:t>Тренировочные задачи «Статистика»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</a:rPr>
              <a:t>№17,18,19 (второй части)</a:t>
            </a:r>
          </a:p>
          <a:p>
            <a:pPr>
              <a:lnSpc>
                <a:spcPct val="90000"/>
              </a:lnSpc>
            </a:pPr>
            <a:r>
              <a:rPr lang="ru-RU" sz="2400" b="1" i="1" dirty="0" smtClean="0">
                <a:solidFill>
                  <a:srgbClr val="000099"/>
                </a:solidFill>
              </a:rPr>
              <a:t>«Алгебра. Сборник заданий для подготовки к итоговой аттестации в 9 классе» Кузнецова Л. В. «Просвещение» Москва 20</a:t>
            </a:r>
            <a:r>
              <a:rPr lang="en-US" sz="2400" b="1" i="1" dirty="0" smtClean="0">
                <a:solidFill>
                  <a:srgbClr val="000099"/>
                </a:solidFill>
              </a:rPr>
              <a:t>11</a:t>
            </a:r>
            <a:r>
              <a:rPr lang="ru-RU" sz="2400" b="1" i="1" dirty="0" smtClean="0">
                <a:solidFill>
                  <a:srgbClr val="000099"/>
                </a:solidFill>
              </a:rPr>
              <a:t>. </a:t>
            </a:r>
            <a:r>
              <a:rPr lang="ru-RU" sz="2400" dirty="0" smtClean="0">
                <a:solidFill>
                  <a:srgbClr val="000099"/>
                </a:solidFill>
              </a:rPr>
              <a:t> </a:t>
            </a:r>
          </a:p>
        </p:txBody>
      </p:sp>
      <p:pic>
        <p:nvPicPr>
          <p:cNvPr id="4100" name="Picture 4" descr="ow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2286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7150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Comic Sans MS" pitchFamily="66" charset="0"/>
              </a:rPr>
              <a:t>Вспомним</a:t>
            </a:r>
            <a:r>
              <a:rPr lang="ru-RU" sz="2800" b="1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r>
              <a:rPr lang="ru-RU" sz="4000" b="1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372600" cy="5124472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Мода числового набора?</a:t>
            </a:r>
          </a:p>
          <a:p>
            <a:pPr lvl="0">
              <a:lnSpc>
                <a:spcPct val="70000"/>
              </a:lnSpc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800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Модой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числового ряда называется число, которое встречается в ряду чаще других.  </a:t>
            </a:r>
          </a:p>
          <a:p>
            <a:pPr lvl="0">
              <a:lnSpc>
                <a:spcPct val="70000"/>
              </a:lnSpc>
              <a:buNone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Мода характеризует чаще других встречающийся результат, это типичный результат для измерения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  <a:ea typeface="Times New Roman" pitchFamily="18" charset="0"/>
              </a:rPr>
              <a:t>Сколько мод может иметь числовой ряд? 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None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Одну, несколько, ни одной</a:t>
            </a:r>
          </a:p>
          <a:p>
            <a:pPr>
              <a:lnSpc>
                <a:spcPct val="70000"/>
              </a:lnSpc>
              <a:buNone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None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None/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0000"/>
              </a:lnSpc>
              <a:buNone/>
            </a:pPr>
            <a:r>
              <a:rPr lang="ru-RU" b="1" dirty="0" smtClean="0">
                <a:latin typeface="Comic Sans MS" pitchFamily="66" charset="0"/>
              </a:rPr>
              <a:t>           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Мо = 6</a:t>
            </a:r>
            <a:endParaRPr lang="ru-RU" sz="3600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ru-RU" dirty="0" smtClean="0"/>
          </a:p>
        </p:txBody>
      </p:sp>
      <p:pic>
        <p:nvPicPr>
          <p:cNvPr id="12293" name="Picture 5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4638"/>
            <a:ext cx="180022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 descr="сканирование000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914400" y="174625"/>
            <a:ext cx="3733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1142976" y="4500570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500166" y="4786322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/>
              <a:t>1, 2, 4, 5, 6, 6, 8,17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3929058" y="5572140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572000" y="5572140"/>
            <a:ext cx="357190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5" grpId="0" animBg="1"/>
      <p:bldP spid="122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57161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№17.1 (1)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городе пять школ. В таблице приведен средний  балл, полученный выпускниками каждой из этих школ за экзамен по математике. Найдите средний балл выпускного экзамена по математике по всему городу?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500174"/>
            <a:ext cx="8072494" cy="128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57126" y="3000372"/>
            <a:ext cx="8786874" cy="3857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Чтобы найти средний балл выпускного экзамена по математике по всему городу, нужно сложить баллы всех выпускников и поделить на общее количество выпускников.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Общее количество выпускников  равно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60+70+30+50+70=280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   Если умножить количество учеников в школе на средний балл по школе , то получиться сумма баллов в этой школе, а если сложить все такие произведения , то сумма  всех баллов по городу  равна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60   60+70   54+30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68+50   72+70   54=3600+3780+2040+3600+3780=</a:t>
            </a:r>
          </a:p>
          <a:p>
            <a:pPr marL="514350" lvl="0" indent="-514350">
              <a:spcBef>
                <a:spcPct val="2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16800</a:t>
            </a:r>
          </a:p>
          <a:p>
            <a:pPr marL="514350" lvl="0" indent="-514350">
              <a:spcBef>
                <a:spcPct val="2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   Средний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балл по городу равен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16800:280=60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60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85786" y="55007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14480" y="55007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43174" y="55007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571868" y="55007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500562" y="5500702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5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5770729"/>
            <a:ext cx="1301968" cy="10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2032" y="3286124"/>
            <a:ext cx="1301968" cy="10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58272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№17.2 (2)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городе пять школ. В таблице приведен средний  балл, полученный выпускниками каждой из этих школ за экзамен по математике. Найдите средний балл выпускного экзамена по математике по всему городу?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00372"/>
            <a:ext cx="9144000" cy="385762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Чтобы найти средний балл выпускного экзамена по математике по всему городу, нужно сложить баллы всех выпускников и поделить на общее количество выпускников.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   Общее количество выпускников  равно</a:t>
            </a:r>
          </a:p>
          <a:p>
            <a:pPr marL="514350" indent="-51435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30+60+40+60+60=250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  Если умножить количество учеников в школе на средний балл по школе , то получиться сумма баллов в этой школе, а если сложить все такие произведения , то сумма  всех баллов по городу  равна </a:t>
            </a:r>
          </a:p>
          <a:p>
            <a:pPr marL="514350" lvl="0" indent="-514350">
              <a:buNone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30   66+60   55+40   60+60   64+60  58= 1980+3300 +2400+ +3840+3480= =15000 </a:t>
            </a:r>
          </a:p>
          <a:p>
            <a:pPr marL="514350" lvl="0" indent="-514350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   Средний балл по городу равен 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15000:250=60</a:t>
            </a:r>
          </a:p>
          <a:p>
            <a:pPr marL="514350" lvl="0" indent="-514350">
              <a:buNone/>
              <a:defRPr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Ответ: 60  </a:t>
            </a:r>
            <a:endParaRPr lang="ru-RU" sz="5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571612"/>
            <a:ext cx="895531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вал 5"/>
          <p:cNvSpPr/>
          <p:nvPr/>
        </p:nvSpPr>
        <p:spPr>
          <a:xfrm>
            <a:off x="500034" y="5286388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14480" y="5286388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28926" y="5286388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71934" y="5286388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14942" y="5286388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20334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№18.1 (4) 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каких значениях </a:t>
            </a:r>
            <a:r>
              <a:rPr lang="ru-RU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медиана ряда чисел 1, 2, 3, 4, </a:t>
            </a:r>
            <a:r>
              <a:rPr lang="ru-RU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будет равна 3.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5786478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&lt;1, то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1, 2, 3, 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1 ≤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 2, то 1,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2, 3, 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2 ≤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 3, то 1, 2,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3, 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3 ≤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&lt;4, то 1, 2, 3,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&gt;4, то 1, 2, 3, 4, 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Ранжируем данный ряд чисел  в зависимости от  значений х: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636"/>
            <a:ext cx="8643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определению  медианой упорядоченного ряда из  пяти элементов  является третье по счету число. Найдем для каждого из этих пяти рядов медиану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643702" y="2000240"/>
            <a:ext cx="1928826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2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2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Х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3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3</a:t>
            </a:r>
          </a:p>
          <a:p>
            <a:pPr marL="342900" lvl="0" indent="-342900">
              <a:spcBef>
                <a:spcPct val="20000"/>
              </a:spcBef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429124" y="3143248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4429124" y="3786190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214810" y="4286256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3786182" y="4929198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643306" y="2500306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6215082"/>
            <a:ext cx="6000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Получили, что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3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≥ 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8143900" y="3929066"/>
            <a:ext cx="357190" cy="857256"/>
          </a:xfrm>
          <a:prstGeom prst="rightBrace">
            <a:avLst>
              <a:gd name="adj1" fmla="val 8333"/>
              <a:gd name="adj2" fmla="val 50000"/>
            </a:avLst>
          </a:prstGeom>
          <a:noFill/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5357818" y="3857628"/>
            <a:ext cx="428628" cy="1071570"/>
          </a:xfrm>
          <a:prstGeom prst="rightBrace">
            <a:avLst/>
          </a:prstGeom>
          <a:noFill/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770729"/>
            <a:ext cx="1301968" cy="10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120334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№18.2 (4) 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каких значениях </a:t>
            </a:r>
            <a:r>
              <a:rPr lang="ru-RU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медиана ряда чисел 11, 12, 13, 14, </a:t>
            </a:r>
            <a:r>
              <a:rPr lang="ru-RU" sz="32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будет равна 13.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6572296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&lt;11, то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11, 12, 13, 14.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11 ≤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 12, то 11,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12, 13, 14.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12 ≤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 13, то 11, 12,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13, 14.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13 ≤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&lt;14, то 11, 12, 13,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14.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&gt;14, то 11, 12, 13, 14, 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Ранжируем данный ряд чисел  в зависимости от  значений х: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636"/>
            <a:ext cx="8643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определению  медианой упорядоченного ряда из  пяти элементов  является третье по счету число. Найдем для каждого из этих пяти рядов медиану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215174" y="2000240"/>
            <a:ext cx="1928826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12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12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Х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13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13</a:t>
            </a:r>
          </a:p>
          <a:p>
            <a:pPr marL="342900" lvl="0" indent="-342900">
              <a:spcBef>
                <a:spcPct val="20000"/>
              </a:spcBef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7752" y="3143248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5000628" y="3786190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857752" y="4286256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286248" y="4929198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3929058" y="2500306"/>
            <a:ext cx="42862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6215082"/>
            <a:ext cx="6643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Получили, что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13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≥ 13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8715404" y="3857628"/>
            <a:ext cx="285752" cy="1000132"/>
          </a:xfrm>
          <a:prstGeom prst="rightBrace">
            <a:avLst/>
          </a:prstGeom>
          <a:noFill/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6643702" y="3714752"/>
            <a:ext cx="214314" cy="1143008"/>
          </a:xfrm>
          <a:prstGeom prst="rightBrace">
            <a:avLst/>
          </a:prstGeom>
          <a:noFill/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770729"/>
            <a:ext cx="1301968" cy="10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0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№19.1 (4)  </a:t>
            </a:r>
            <a:r>
              <a:rPr lang="ru-RU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каких значениях </a:t>
            </a:r>
            <a:r>
              <a:rPr lang="ru-RU" sz="3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среднее арифметическое  ряда чисел 1,2,3,4,х будет равно  3.</a:t>
            </a:r>
            <a:endParaRPr lang="ru-RU" sz="3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 чисел: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1, 2, 3, 4,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арифметическое: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  = 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Запишем среднее арифметическое  заданного ряда: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 =(1+2+3+4+х):5=(10+х):5=3.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Решим уравнение: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(10+х):5=3,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х=5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х=5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00694" y="21431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00232" y="3643314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500702"/>
            <a:ext cx="1301968" cy="10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№19.2 (4)  </a:t>
            </a:r>
            <a:r>
              <a:rPr lang="ru-RU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каких значениях </a:t>
            </a:r>
            <a:r>
              <a:rPr lang="ru-RU" sz="3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среднее арифметическое  ряда чисел 11, 12, 13, 14, </a:t>
            </a:r>
            <a:r>
              <a:rPr lang="ru-RU" sz="30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будет равно 1 3.</a:t>
            </a:r>
            <a:endParaRPr lang="ru-RU" sz="3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 чисел:         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1, 12,  13,  14,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арифметическое: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  = 13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Запишем среднее арифметическое  заданного ряда: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 =(11+12+13+14+х):5=(50+х):5=13.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Решим уравнение: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(50+х):5=13,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50+х=65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х=15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х=15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14942" y="214311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28794" y="3571876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500702"/>
            <a:ext cx="1301968" cy="108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5784" y="200024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chemeClr val="hlink"/>
                </a:solidFill>
                <a:latin typeface="Comic Sans MS" pitchFamily="66" charset="0"/>
              </a:rPr>
              <a:t>Желаем </a:t>
            </a:r>
          </a:p>
          <a:p>
            <a:pPr algn="ctr"/>
            <a:r>
              <a:rPr lang="ru-RU" sz="8800" b="1" dirty="0" smtClean="0">
                <a:solidFill>
                  <a:schemeClr val="hlink"/>
                </a:solidFill>
                <a:latin typeface="Comic Sans MS" pitchFamily="66" charset="0"/>
              </a:rPr>
              <a:t>  успехов на экзамене!</a:t>
            </a:r>
            <a:endParaRPr lang="ru-RU" sz="8800" b="1" dirty="0">
              <a:latin typeface="Comic Sans MS" pitchFamily="66" charset="0"/>
            </a:endParaRPr>
          </a:p>
        </p:txBody>
      </p:sp>
      <p:pic>
        <p:nvPicPr>
          <p:cNvPr id="3" name="Picture 4" descr="професс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1428760" cy="177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Обучающая: </a:t>
            </a:r>
            <a:endParaRPr lang="en-US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повторить из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курса 7 класса основные характеристики описательной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статистики (среднее арифметическое, медиана, мода, размах числового ряда); </a:t>
            </a:r>
            <a:endParaRPr lang="en-US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показать прикладной характер математики к изучению окружающего мира.</a:t>
            </a:r>
            <a:endParaRPr lang="ru-RU" sz="1600" dirty="0" smtClean="0">
              <a:latin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стимулировать познавательный интерес и развивать мыслительные способности, интерес к познанию.</a:t>
            </a:r>
            <a:endParaRPr lang="ru-RU" sz="1600" dirty="0" smtClean="0">
              <a:latin typeface="Arial" pitchFamily="34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Воспитательная: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умение работать самостоятельно, коллективизм, трудолюбие и внимание к другим, умение воспринимать и анализировать информацию.</a:t>
            </a:r>
            <a:endParaRPr lang="ru-RU" sz="4000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5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Результаты обучения: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1"/>
            <a:ext cx="8229600" cy="3643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знать характеристики числового ряда;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вычислять моду, медиану, среднее арифметическое, размах числового ряда;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уметь использовать характеристики для описания числовых рядов.</a:t>
            </a:r>
          </a:p>
          <a:p>
            <a:endParaRPr lang="ru-RU" dirty="0"/>
          </a:p>
        </p:txBody>
      </p:sp>
      <p:pic>
        <p:nvPicPr>
          <p:cNvPr id="4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5240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1429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00100" y="571480"/>
            <a:ext cx="76438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«Статистика знает все… Известно, сколько какой пищи съедает в год средний гражданин республики... Известно, сколько в стране охотников, балерин, станков, велосипедов, памятников, маяков и швейных машинок... Как много жизни, полной пыла, страстей и мысли, глядит на нас со статистических таблиц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!..»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утверждали Ильф и Петров в своем знаменитом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романе «Двенадцать стульев».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лат.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status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состояние) —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наука,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изучающая, обрабатывающая и анализирующая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количественные данные о самых разнообразных массовых явлениях в жизни. Статистика позволяет описывать мир, окружающий нас, и явления повседневной жизни.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05_1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18730">
            <a:off x="-185437" y="4375416"/>
            <a:ext cx="2905684" cy="185647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1357290" y="1785926"/>
          <a:ext cx="757242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357166"/>
            <a:ext cx="8858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Вспомните, как называют  </a:t>
            </a:r>
            <a:b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все эти термины?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14612" y="3286124"/>
            <a:ext cx="5000660" cy="157163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Статистические характеристики</a:t>
            </a:r>
            <a:endParaRPr lang="ru-RU" sz="44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57150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dirty="0" smtClean="0">
                <a:solidFill>
                  <a:schemeClr val="accent2"/>
                </a:solidFill>
                <a:latin typeface="Comic Sans MS" pitchFamily="66" charset="0"/>
              </a:rPr>
              <a:t> Вспомним</a:t>
            </a:r>
            <a:r>
              <a:rPr lang="ru-RU" sz="2800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r>
              <a:rPr lang="ru-RU" sz="4000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3726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Что такое размах числового ряда </a:t>
            </a:r>
            <a:r>
              <a:rPr lang="ru-RU" b="1" dirty="0" err="1" smtClean="0">
                <a:latin typeface="Comic Sans MS" pitchFamily="66" charset="0"/>
              </a:rPr>
              <a:t>ряда</a:t>
            </a:r>
            <a:r>
              <a:rPr lang="ru-RU" b="1" dirty="0" smtClean="0">
                <a:latin typeface="Comic Sans MS" pitchFamily="66" charset="0"/>
              </a:rPr>
              <a:t>?</a:t>
            </a:r>
            <a:endParaRPr lang="en-US" b="1" dirty="0" smtClean="0">
              <a:latin typeface="Comic Sans MS" pitchFamily="66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Что такое среднее(</a:t>
            </a:r>
            <a:r>
              <a:rPr lang="ru-RU" b="1" dirty="0" err="1" smtClean="0">
                <a:latin typeface="Comic Sans MS" pitchFamily="66" charset="0"/>
              </a:rPr>
              <a:t>среднее</a:t>
            </a:r>
            <a:r>
              <a:rPr lang="ru-RU" b="1" dirty="0" smtClean="0">
                <a:latin typeface="Comic Sans MS" pitchFamily="66" charset="0"/>
              </a:rPr>
              <a:t> арифметическое) значение набора?</a:t>
            </a: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Что такое медиана числового набора?</a:t>
            </a: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Мода числового набора?</a:t>
            </a:r>
          </a:p>
        </p:txBody>
      </p:sp>
      <p:pic>
        <p:nvPicPr>
          <p:cNvPr id="12293" name="Picture 5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4638"/>
            <a:ext cx="180022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 descr="сканирование000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914400" y="174625"/>
            <a:ext cx="3733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1214414" y="4286256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428728" y="4572008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smtClean="0"/>
              <a:t>6, 17, </a:t>
            </a:r>
            <a:r>
              <a:rPr lang="ru-RU" sz="4800" b="1" dirty="0"/>
              <a:t>4, 5, 6, </a:t>
            </a:r>
            <a:r>
              <a:rPr lang="ru-RU" sz="4800" b="1" dirty="0" smtClean="0"/>
              <a:t>1, 4, 8</a:t>
            </a:r>
            <a:endParaRPr lang="ru-RU" sz="4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786182" y="-142900"/>
            <a:ext cx="57150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Comic Sans MS" pitchFamily="66" charset="0"/>
              </a:rPr>
              <a:t>Вспомним</a:t>
            </a:r>
            <a:r>
              <a:rPr lang="ru-RU" sz="2800" b="1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r>
              <a:rPr lang="ru-RU" sz="4000" b="1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43050"/>
            <a:ext cx="9144000" cy="50720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70000"/>
              </a:lnSpc>
              <a:buNone/>
            </a:pPr>
            <a:r>
              <a:rPr lang="ru-RU" sz="4300" b="1" dirty="0" smtClean="0"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Как упорядочить ряд чисел? </a:t>
            </a:r>
          </a:p>
          <a:p>
            <a:pPr>
              <a:lnSpc>
                <a:spcPct val="70000"/>
              </a:lnSpc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Записать числа так, чтобы каждое последующее число было не меньше (не больше) предыдущего</a:t>
            </a: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endParaRPr lang="ru-RU" dirty="0" smtClean="0"/>
          </a:p>
          <a:p>
            <a:pPr eaLnBrk="1" hangingPunct="1">
              <a:lnSpc>
                <a:spcPct val="70000"/>
              </a:lnSpc>
            </a:pPr>
            <a:endParaRPr lang="ru-RU" dirty="0" smtClean="0"/>
          </a:p>
          <a:p>
            <a:pPr eaLnBrk="1" hangingPunct="1">
              <a:lnSpc>
                <a:spcPct val="70000"/>
              </a:lnSpc>
            </a:pPr>
            <a:endParaRPr lang="ru-RU" dirty="0" smtClean="0"/>
          </a:p>
          <a:p>
            <a:pPr eaLnBrk="1" hangingPunct="1">
              <a:lnSpc>
                <a:spcPct val="70000"/>
              </a:lnSpc>
              <a:buNone/>
            </a:pPr>
            <a:r>
              <a:rPr lang="ru-RU" sz="3900" b="1" dirty="0" smtClean="0">
                <a:latin typeface="Comic Sans MS" pitchFamily="66" charset="0"/>
              </a:rPr>
              <a:t>Что такое размах числового ряда ?</a:t>
            </a:r>
          </a:p>
          <a:p>
            <a:pPr lvl="0">
              <a:lnSpc>
                <a:spcPct val="70000"/>
              </a:lnSpc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Размахом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ряда чисел называется разность между наибольшим и наименьшим из этих чисел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lnSpc>
                <a:spcPct val="70000"/>
              </a:lnSpc>
              <a:buNone/>
            </a:pPr>
            <a:r>
              <a:rPr lang="ru-RU" sz="4000" b="1" dirty="0" smtClean="0">
                <a:latin typeface="Comic Sans MS" pitchFamily="66" charset="0"/>
                <a:cs typeface="Times New Roman" pitchFamily="18" charset="0"/>
              </a:rPr>
              <a:t>Что характеризует размах?</a:t>
            </a:r>
          </a:p>
          <a:p>
            <a:pPr lvl="0">
              <a:lnSpc>
                <a:spcPct val="70000"/>
              </a:lnSpc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еличину разброса наблюдаемых значений</a:t>
            </a:r>
          </a:p>
          <a:p>
            <a:pPr lvl="0">
              <a:lnSpc>
                <a:spcPct val="70000"/>
              </a:lnSpc>
              <a:buNone/>
            </a:pPr>
            <a:r>
              <a:rPr lang="ru-RU" sz="3800" b="1" dirty="0" smtClean="0">
                <a:latin typeface="Comic Sans MS" pitchFamily="66" charset="0"/>
                <a:cs typeface="Times New Roman" pitchFamily="18" charset="0"/>
              </a:rPr>
              <a:t>Может ли размах ряда равняться нулю?</a:t>
            </a:r>
            <a:endParaRPr lang="ru-RU" sz="3800" b="1" dirty="0" smtClean="0">
              <a:latin typeface="Comic Sans MS" pitchFamily="66" charset="0"/>
            </a:endParaRPr>
          </a:p>
          <a:p>
            <a:pPr eaLnBrk="1" hangingPunct="1">
              <a:lnSpc>
                <a:spcPct val="70000"/>
              </a:lnSpc>
            </a:pPr>
            <a:endParaRPr lang="en-US" dirty="0" smtClean="0"/>
          </a:p>
        </p:txBody>
      </p:sp>
      <p:pic>
        <p:nvPicPr>
          <p:cNvPr id="12293" name="Picture 5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142984"/>
            <a:ext cx="136871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1428728" y="500042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714480" y="785794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 smtClean="0"/>
              <a:t>6, 17, </a:t>
            </a:r>
            <a:r>
              <a:rPr lang="ru-RU" sz="4800" b="1" dirty="0"/>
              <a:t>4, 5, 6, </a:t>
            </a:r>
            <a:r>
              <a:rPr lang="ru-RU" sz="4800" b="1" dirty="0" smtClean="0"/>
              <a:t>1, 4, 8</a:t>
            </a:r>
            <a:endParaRPr lang="ru-RU" sz="4800" b="1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2143108" y="2857496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428860" y="3143248"/>
            <a:ext cx="54911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/>
              <a:t>1, 2, 4, 5, 6, 6, 8,17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775" y="714356"/>
            <a:ext cx="180022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4" descr="профессор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06" y="0"/>
            <a:ext cx="57150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Comic Sans MS" pitchFamily="66" charset="0"/>
              </a:rPr>
              <a:t>Вспомним</a:t>
            </a:r>
            <a:r>
              <a:rPr lang="ru-RU" sz="2800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r>
              <a:rPr lang="ru-RU" sz="4000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4525963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Что  такое   среднее  (</a:t>
            </a:r>
            <a:r>
              <a:rPr lang="ru-RU" b="1" dirty="0" err="1" smtClean="0">
                <a:latin typeface="Comic Sans MS" pitchFamily="66" charset="0"/>
              </a:rPr>
              <a:t>среднее</a:t>
            </a:r>
            <a:r>
              <a:rPr lang="ru-RU" b="1" dirty="0" smtClean="0">
                <a:latin typeface="Comic Sans MS" pitchFamily="66" charset="0"/>
              </a:rPr>
              <a:t> арифметическое) значение набора?</a:t>
            </a:r>
          </a:p>
          <a:p>
            <a:pPr>
              <a:lnSpc>
                <a:spcPct val="70000"/>
              </a:lnSpc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3000" u="sng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Средним арифметическим</a:t>
            </a:r>
            <a:r>
              <a:rPr lang="ru-RU" sz="3000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называется частное от деления суммы этих чисел на число слагаемых.</a:t>
            </a:r>
            <a:endParaRPr lang="ru-RU" sz="3000" b="1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44040" name="Picture 8" descr="сканирование000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914400" y="174625"/>
            <a:ext cx="3733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1214414" y="4643446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500166" y="4929198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/>
              <a:t>1, 2, 4, 5, 6, 6, 8,17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928934"/>
            <a:ext cx="8858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Среднее арифметическое — это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условная величина;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показывает центр рассеивания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наблюдаемых величин (сумма отклонений от нее равна нулю),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характеризует уровень наблюдаемых значений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(это «среднее слагаемое») и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количество всех наблюдаемых значений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(температур, скоростей, высоты границы облаков).</a:t>
            </a:r>
            <a:endParaRPr lang="ru-RU" sz="22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857892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 =</a:t>
            </a: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(1+2+4+5+6+6+8+17):8=49:8=6,125</a:t>
            </a:r>
            <a:endParaRPr lang="ru-RU" sz="3600" b="1" dirty="0" smtClean="0">
              <a:latin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00034" y="5929330"/>
            <a:ext cx="42862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5" grpId="0" animBg="1"/>
      <p:bldP spid="122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професс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0"/>
            <a:ext cx="57150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latin typeface="Comic Sans MS" pitchFamily="66" charset="0"/>
              </a:rPr>
              <a:t>Вспомним</a:t>
            </a:r>
            <a:r>
              <a:rPr lang="ru-RU" sz="2800" b="1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r>
              <a:rPr lang="ru-RU" sz="4000" b="1" dirty="0" smtClean="0"/>
              <a:t>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32"/>
            <a:ext cx="9372600" cy="3214711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b="1" dirty="0" smtClean="0">
                <a:latin typeface="Comic Sans MS" pitchFamily="66" charset="0"/>
              </a:rPr>
              <a:t>Что такое медиана числового набора?</a:t>
            </a:r>
          </a:p>
          <a:p>
            <a:pPr>
              <a:lnSpc>
                <a:spcPct val="70000"/>
              </a:lnSpc>
              <a:buNone/>
            </a:pPr>
            <a: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Медианой набора чисел  (</a:t>
            </a:r>
            <a:r>
              <a:rPr lang="ru-RU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называется :</a:t>
            </a:r>
            <a:b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число, стоящее посередине  в упорядоченном по возрастанию ряду этих чисел, если их количество нечетно.</a:t>
            </a:r>
            <a:b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полусумма</a:t>
            </a:r>
            <a:r>
              <a:rPr lang="ru-RU" sz="3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чисел, стоящих на средних местах (с номерами и ) в упорядоченном наборе этих чисел, если их количество четно. </a:t>
            </a:r>
          </a:p>
          <a:p>
            <a:pPr eaLnBrk="1" hangingPunct="1">
              <a:lnSpc>
                <a:spcPct val="70000"/>
              </a:lnSpc>
            </a:pPr>
            <a:endParaRPr lang="ru-RU" dirty="0" smtClean="0"/>
          </a:p>
        </p:txBody>
      </p:sp>
      <p:pic>
        <p:nvPicPr>
          <p:cNvPr id="12293" name="Picture 5" descr="antn0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4638"/>
            <a:ext cx="1800225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AutoShape 9"/>
          <p:cNvSpPr>
            <a:spLocks noChangeArrowheads="1"/>
          </p:cNvSpPr>
          <p:nvPr/>
        </p:nvSpPr>
        <p:spPr bwMode="auto">
          <a:xfrm>
            <a:off x="857224" y="4286256"/>
            <a:ext cx="5867400" cy="1371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214414" y="4643446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ru-RU" sz="4800" b="1" dirty="0" smtClean="0"/>
              <a:t>1, 2, 4, 5, 6, 6, 8,17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250133" y="4893479"/>
            <a:ext cx="500066" cy="428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750199" y="4893479"/>
            <a:ext cx="500066" cy="428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893471" y="4822041"/>
            <a:ext cx="500066" cy="428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607851" y="4822041"/>
            <a:ext cx="500066" cy="428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536017" y="4822041"/>
            <a:ext cx="500066" cy="428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321967" y="4822041"/>
            <a:ext cx="500066" cy="428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14348" y="5857892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err="1" smtClean="0">
                <a:latin typeface="Times New Roman" pitchFamily="18" charset="0"/>
                <a:cs typeface="Times New Roman" pitchFamily="18" charset="0"/>
              </a:rPr>
              <a:t>Ме=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(5+6):2=5,5</a:t>
            </a:r>
            <a:endParaRPr lang="ru-RU" sz="4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4000504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latin typeface="Comic Sans MS" pitchFamily="66" charset="0"/>
              </a:rPr>
              <a:t>1,   2,   3,   4,  5,  6,   7,  8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5" grpId="0" animBg="1"/>
      <p:bldP spid="12296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1352</Words>
  <PresentationFormat>Экран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Теория вероятностей и статистика</vt:lpstr>
      <vt:lpstr>Цели:</vt:lpstr>
      <vt:lpstr>Результаты обучения: </vt:lpstr>
      <vt:lpstr>Слайд 4</vt:lpstr>
      <vt:lpstr>Слайд 5</vt:lpstr>
      <vt:lpstr> Вспомним: </vt:lpstr>
      <vt:lpstr> Вспомним: </vt:lpstr>
      <vt:lpstr> Вспомним: </vt:lpstr>
      <vt:lpstr> Вспомним: </vt:lpstr>
      <vt:lpstr> Вспомним: </vt:lpstr>
      <vt:lpstr> №17.1 (1)  В городе пять школ. В таблице приведен средний  балл, полученный выпускниками каждой из этих школ за экзамен по математике. Найдите средний балл выпускного экзамена по математике по всему городу?</vt:lpstr>
      <vt:lpstr>№17.2 (2)  В городе пять школ. В таблице приведен средний  балл, полученный выпускниками каждой из этих школ за экзамен по математике. Найдите средний балл выпускного экзамена по математике по всему городу?</vt:lpstr>
      <vt:lpstr>№18.1 (4)  При каких значениях х  медиана ряда чисел 1, 2, 3, 4, х будет равна 3.</vt:lpstr>
      <vt:lpstr>№18.2 (4)  При каких значениях х  медиана ряда чисел 11, 12, 13, 14, х будет равна 13.</vt:lpstr>
      <vt:lpstr>№19.1 (4)  При каких значениях х  среднее арифметическое  ряда чисел 1,2,3,4,х будет равно  3.</vt:lpstr>
      <vt:lpstr>№19.2 (4)  При каких значениях х  среднее арифметическое  ряда чисел 11, 12, 13, 14, х   будет равно 1 3.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вероятностей и статистика</dc:title>
  <cp:lastModifiedBy>Tata</cp:lastModifiedBy>
  <cp:revision>48</cp:revision>
  <dcterms:modified xsi:type="dcterms:W3CDTF">2011-03-17T17:15:23Z</dcterms:modified>
</cp:coreProperties>
</file>