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7" r:id="rId5"/>
    <p:sldId id="258" r:id="rId6"/>
    <p:sldId id="259" r:id="rId7"/>
    <p:sldId id="261" r:id="rId8"/>
    <p:sldId id="260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он" initials="и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34559" autoAdjust="0"/>
    <p:restoredTop sz="86343" autoAdjust="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5F390-167B-4A2D-9B70-6D5554C8576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AD1CD-B46E-4F07-92B7-6CB1A10D9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61D1C-E79B-4318-B2C9-9C3B1AFD33D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E6DA3-637E-47FF-89E8-BA3B779BC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E6DA3-637E-47FF-89E8-BA3B779BC1F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E6DA3-637E-47FF-89E8-BA3B779BC1F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E6DA3-637E-47FF-89E8-BA3B779BC1F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203756-E531-4903-9F27-5CCD289F6FF7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095B13-FB09-41EF-938A-F9A4BC006C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92.png"/><Relationship Id="rId18" Type="http://schemas.openxmlformats.org/officeDocument/2006/relationships/image" Target="../media/image68.png"/><Relationship Id="rId3" Type="http://schemas.openxmlformats.org/officeDocument/2006/relationships/image" Target="../media/image83.png"/><Relationship Id="rId21" Type="http://schemas.openxmlformats.org/officeDocument/2006/relationships/image" Target="../media/image96.png"/><Relationship Id="rId7" Type="http://schemas.openxmlformats.org/officeDocument/2006/relationships/image" Target="../media/image87.png"/><Relationship Id="rId12" Type="http://schemas.openxmlformats.org/officeDocument/2006/relationships/image" Target="../media/image91.png"/><Relationship Id="rId17" Type="http://schemas.openxmlformats.org/officeDocument/2006/relationships/image" Target="../media/image95.png"/><Relationship Id="rId2" Type="http://schemas.openxmlformats.org/officeDocument/2006/relationships/image" Target="../media/image64.png"/><Relationship Id="rId16" Type="http://schemas.openxmlformats.org/officeDocument/2006/relationships/image" Target="../media/image94.png"/><Relationship Id="rId20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11" Type="http://schemas.openxmlformats.org/officeDocument/2006/relationships/image" Target="../media/image90.png"/><Relationship Id="rId24" Type="http://schemas.openxmlformats.org/officeDocument/2006/relationships/image" Target="../media/image71.png"/><Relationship Id="rId5" Type="http://schemas.openxmlformats.org/officeDocument/2006/relationships/image" Target="../media/image85.png"/><Relationship Id="rId15" Type="http://schemas.openxmlformats.org/officeDocument/2006/relationships/image" Target="../media/image93.png"/><Relationship Id="rId23" Type="http://schemas.openxmlformats.org/officeDocument/2006/relationships/image" Target="../media/image98.png"/><Relationship Id="rId10" Type="http://schemas.openxmlformats.org/officeDocument/2006/relationships/image" Target="../media/image89.png"/><Relationship Id="rId19" Type="http://schemas.openxmlformats.org/officeDocument/2006/relationships/image" Target="../media/image70.png"/><Relationship Id="rId4" Type="http://schemas.openxmlformats.org/officeDocument/2006/relationships/image" Target="../media/image84.png"/><Relationship Id="rId9" Type="http://schemas.openxmlformats.org/officeDocument/2006/relationships/image" Target="../media/image88.png"/><Relationship Id="rId14" Type="http://schemas.openxmlformats.org/officeDocument/2006/relationships/image" Target="../media/image67.png"/><Relationship Id="rId22" Type="http://schemas.openxmlformats.org/officeDocument/2006/relationships/image" Target="../media/image9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5.png"/><Relationship Id="rId18" Type="http://schemas.openxmlformats.org/officeDocument/2006/relationships/image" Target="../media/image110.png"/><Relationship Id="rId3" Type="http://schemas.openxmlformats.org/officeDocument/2006/relationships/image" Target="../media/image75.png"/><Relationship Id="rId21" Type="http://schemas.openxmlformats.org/officeDocument/2006/relationships/image" Target="../media/image82.png"/><Relationship Id="rId7" Type="http://schemas.openxmlformats.org/officeDocument/2006/relationships/image" Target="../media/image100.png"/><Relationship Id="rId12" Type="http://schemas.openxmlformats.org/officeDocument/2006/relationships/image" Target="../media/image81.png"/><Relationship Id="rId17" Type="http://schemas.openxmlformats.org/officeDocument/2006/relationships/image" Target="../media/image109.png"/><Relationship Id="rId25" Type="http://schemas.openxmlformats.org/officeDocument/2006/relationships/image" Target="../media/image116.png"/><Relationship Id="rId2" Type="http://schemas.openxmlformats.org/officeDocument/2006/relationships/image" Target="../media/image74.png"/><Relationship Id="rId16" Type="http://schemas.openxmlformats.org/officeDocument/2006/relationships/image" Target="../media/image108.png"/><Relationship Id="rId20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24" Type="http://schemas.openxmlformats.org/officeDocument/2006/relationships/image" Target="../media/image115.png"/><Relationship Id="rId5" Type="http://schemas.openxmlformats.org/officeDocument/2006/relationships/image" Target="../media/image77.png"/><Relationship Id="rId15" Type="http://schemas.openxmlformats.org/officeDocument/2006/relationships/image" Target="../media/image107.png"/><Relationship Id="rId23" Type="http://schemas.openxmlformats.org/officeDocument/2006/relationships/image" Target="../media/image114.png"/><Relationship Id="rId10" Type="http://schemas.openxmlformats.org/officeDocument/2006/relationships/image" Target="../media/image103.png"/><Relationship Id="rId19" Type="http://schemas.openxmlformats.org/officeDocument/2006/relationships/image" Target="../media/image111.png"/><Relationship Id="rId4" Type="http://schemas.openxmlformats.org/officeDocument/2006/relationships/image" Target="../media/image76.png"/><Relationship Id="rId9" Type="http://schemas.openxmlformats.org/officeDocument/2006/relationships/image" Target="../media/image102.png"/><Relationship Id="rId14" Type="http://schemas.openxmlformats.org/officeDocument/2006/relationships/image" Target="../media/image106.png"/><Relationship Id="rId22" Type="http://schemas.openxmlformats.org/officeDocument/2006/relationships/image" Target="../media/image1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../media/image27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5" Type="http://schemas.openxmlformats.org/officeDocument/2006/relationships/image" Target="../media/image31.png"/><Relationship Id="rId10" Type="http://schemas.openxmlformats.org/officeDocument/2006/relationships/image" Target="../media/image24.png"/><Relationship Id="rId4" Type="http://schemas.openxmlformats.org/officeDocument/2006/relationships/image" Target="../media/image21.png"/><Relationship Id="rId9" Type="http://schemas.openxmlformats.org/officeDocument/2006/relationships/image" Target="../media/image28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image" Target="../media/image48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2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7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09647">
            <a:off x="4299581" y="7281693"/>
            <a:ext cx="3429024" cy="14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01293" flipH="1" flipV="1">
            <a:off x="-299181" y="6617580"/>
            <a:ext cx="119814" cy="49195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 flipV="1">
            <a:off x="142844" y="-1428784"/>
            <a:ext cx="90011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 flipV="1">
            <a:off x="-442915" y="6800850"/>
            <a:ext cx="45719" cy="57149"/>
          </a:xfrm>
          <a:prstGeom prst="rect">
            <a:avLst/>
          </a:prstGeom>
          <a:noFill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80708">
            <a:off x="4588510" y="943612"/>
            <a:ext cx="232136" cy="253171"/>
          </a:xfrm>
          <a:prstGeom prst="rect">
            <a:avLst/>
          </a:prstGeom>
          <a:noFill/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-31" y="285728"/>
          <a:ext cx="8858314" cy="8429684"/>
        </p:xfrm>
        <a:graphic>
          <a:graphicData uri="http://schemas.openxmlformats.org/drawingml/2006/table">
            <a:tbl>
              <a:tblPr/>
              <a:tblGrid>
                <a:gridCol w="8858314"/>
              </a:tblGrid>
              <a:tr h="8429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62175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По геометрическому смыслу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производной, значение производной функции  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=     в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точке х</a:t>
                      </a:r>
                      <a:r>
                        <a:rPr lang="ru-RU" sz="2800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= 0 равно  tg45</a:t>
                      </a:r>
                      <a:r>
                        <a:rPr lang="ru-RU" sz="2800" baseline="30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= 1. Таким образом,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’(0) =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=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62175" algn="l"/>
                        </a:tabLs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     План нахождения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производной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функции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) =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62175" algn="l"/>
                        </a:tabLs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             1.Находим приращение функции  ∆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62175" algn="l"/>
                        </a:tabLs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               ∆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=                                                                                                                                                                                   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2.Вычислим отношение приращения функции к приращению аргумента   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=                             1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=   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 при  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→0.  Тогда по определению производной получаем: </a:t>
                      </a:r>
                      <a:endParaRPr lang="ru-RU" sz="2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у’ =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или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любом при   </a:t>
                      </a:r>
                      <a:r>
                        <a:rPr kumimoji="0" lang="ru-RU" sz="2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х.</a:t>
                      </a:r>
                    </a:p>
                  </a:txBody>
                  <a:tcPr marL="61564" marR="6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 flipH="1" flipV="1">
            <a:off x="1214414" y="4857760"/>
            <a:ext cx="357190" cy="438770"/>
          </a:xfrm>
          <a:prstGeom prst="rect">
            <a:avLst/>
          </a:prstGeom>
          <a:noFill/>
        </p:spPr>
      </p:pic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1285860"/>
            <a:ext cx="1714512" cy="428628"/>
          </a:xfrm>
          <a:prstGeom prst="rect">
            <a:avLst/>
          </a:prstGeom>
          <a:noFill/>
        </p:spPr>
      </p:pic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119060">
            <a:off x="-783913" y="5941138"/>
            <a:ext cx="64509" cy="80636"/>
          </a:xfrm>
          <a:prstGeom prst="rect">
            <a:avLst/>
          </a:prstGeom>
          <a:noFill/>
        </p:spPr>
      </p:pic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714620"/>
            <a:ext cx="3071834" cy="525279"/>
          </a:xfrm>
          <a:prstGeom prst="rect">
            <a:avLst/>
          </a:prstGeom>
          <a:noFill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643314"/>
            <a:ext cx="2286016" cy="642942"/>
          </a:xfrm>
          <a:prstGeom prst="rect">
            <a:avLst/>
          </a:prstGeom>
          <a:noFill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3714752"/>
            <a:ext cx="428628" cy="500066"/>
          </a:xfrm>
          <a:prstGeom prst="rect">
            <a:avLst/>
          </a:prstGeom>
          <a:noFill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65278" y="1785926"/>
            <a:ext cx="325043" cy="500066"/>
          </a:xfrm>
          <a:prstGeom prst="rect">
            <a:avLst/>
          </a:prstGeom>
          <a:noFill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214950"/>
            <a:ext cx="1857388" cy="571504"/>
          </a:xfrm>
          <a:prstGeom prst="rect">
            <a:avLst/>
          </a:prstGeom>
          <a:noFill/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3714752"/>
            <a:ext cx="285752" cy="666752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=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8691" y="142852"/>
            <a:ext cx="1226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  уровень</a:t>
            </a:r>
            <a:endParaRPr lang="ru-RU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500174"/>
            <a:ext cx="261939" cy="392909"/>
          </a:xfrm>
          <a:prstGeom prst="rect">
            <a:avLst/>
          </a:prstGeom>
          <a:noFill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500174"/>
            <a:ext cx="571504" cy="428628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071678"/>
            <a:ext cx="357190" cy="35719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2071678"/>
            <a:ext cx="714379" cy="357190"/>
          </a:xfrm>
          <a:prstGeom prst="rect">
            <a:avLst/>
          </a:prstGeom>
          <a:noFill/>
        </p:spPr>
      </p:pic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14282" y="428604"/>
          <a:ext cx="8929718" cy="2357671"/>
        </p:xfrm>
        <a:graphic>
          <a:graphicData uri="http://schemas.openxmlformats.org/drawingml/2006/table">
            <a:tbl>
              <a:tblPr/>
              <a:tblGrid>
                <a:gridCol w="8929718"/>
              </a:tblGrid>
              <a:tr h="1611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		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Найдите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значение производной функции  при 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= 0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    а)  у =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.    Решение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=    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ƒ</a:t>
                      </a:r>
                      <a:r>
                        <a:rPr lang="ru-RU" sz="2000" baseline="30000" dirty="0" err="1">
                          <a:latin typeface="Calibri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(0) =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=        .    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Ответ: 2.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    б)  у =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Решение. (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·  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aseline="30000" dirty="0">
                          <a:latin typeface="Calibri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2000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·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·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=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+ 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·           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ƒ</a:t>
                      </a:r>
                      <a:r>
                        <a:rPr lang="ru-RU" sz="2000" baseline="30000" dirty="0" err="1">
                          <a:latin typeface="Calibri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(0) =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+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0·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=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1.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Ответ: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500174"/>
            <a:ext cx="785818" cy="328615"/>
          </a:xfrm>
          <a:prstGeom prst="rect">
            <a:avLst/>
          </a:prstGeom>
          <a:noFill/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500174"/>
            <a:ext cx="714380" cy="321471"/>
          </a:xfrm>
          <a:prstGeom prst="rect">
            <a:avLst/>
          </a:prstGeom>
          <a:noFill/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1500174"/>
            <a:ext cx="357190" cy="304121"/>
          </a:xfrm>
          <a:prstGeom prst="rect">
            <a:avLst/>
          </a:prstGeom>
          <a:noFill/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071678"/>
            <a:ext cx="285752" cy="342902"/>
          </a:xfrm>
          <a:prstGeom prst="rect">
            <a:avLst/>
          </a:prstGeom>
          <a:noFill/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071678"/>
            <a:ext cx="285752" cy="285752"/>
          </a:xfrm>
          <a:prstGeom prst="rect">
            <a:avLst/>
          </a:prstGeom>
          <a:noFill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071678"/>
            <a:ext cx="254002" cy="326574"/>
          </a:xfrm>
          <a:prstGeom prst="rect">
            <a:avLst/>
          </a:prstGeom>
          <a:noFill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071678"/>
            <a:ext cx="500066" cy="357190"/>
          </a:xfrm>
          <a:prstGeom prst="rect">
            <a:avLst/>
          </a:prstGeom>
          <a:noFill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357430"/>
            <a:ext cx="295276" cy="332186"/>
          </a:xfrm>
          <a:prstGeom prst="rect">
            <a:avLst/>
          </a:prstGeom>
          <a:noFill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357430"/>
            <a:ext cx="642942" cy="350045"/>
          </a:xfrm>
          <a:prstGeom prst="rect">
            <a:avLst/>
          </a:prstGeom>
          <a:noFill/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857496"/>
            <a:ext cx="1071570" cy="357190"/>
          </a:xfrm>
          <a:prstGeom prst="rect">
            <a:avLst/>
          </a:prstGeom>
          <a:noFill/>
        </p:spPr>
      </p:pic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214282" y="2786058"/>
          <a:ext cx="8929718" cy="1051560"/>
        </p:xfrm>
        <a:graphic>
          <a:graphicData uri="http://schemas.openxmlformats.org/drawingml/2006/table">
            <a:tbl>
              <a:tblPr/>
              <a:tblGrid>
                <a:gridCol w="8929718"/>
              </a:tblGrid>
              <a:tr h="4933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в)   у =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           .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Решение.                           =            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ƒ</a:t>
                      </a:r>
                      <a:r>
                        <a:rPr lang="ru-RU" sz="2000" baseline="30000" dirty="0" err="1">
                          <a:latin typeface="Calibri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(0)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=                    =            .                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2.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857496"/>
            <a:ext cx="1431930" cy="357190"/>
          </a:xfrm>
          <a:prstGeom prst="rect">
            <a:avLst/>
          </a:prstGeom>
          <a:noFill/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786058"/>
            <a:ext cx="714380" cy="431951"/>
          </a:xfrm>
          <a:prstGeom prst="rect">
            <a:avLst/>
          </a:prstGeom>
          <a:noFill/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500438"/>
            <a:ext cx="928694" cy="501727"/>
          </a:xfrm>
          <a:prstGeom prst="rect">
            <a:avLst/>
          </a:prstGeom>
          <a:noFill/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500438"/>
            <a:ext cx="520395" cy="500067"/>
          </a:xfrm>
          <a:prstGeom prst="rect">
            <a:avLst/>
          </a:prstGeom>
          <a:noFill/>
        </p:spPr>
      </p:pic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357694"/>
            <a:ext cx="285752" cy="385764"/>
          </a:xfrm>
          <a:prstGeom prst="rect">
            <a:avLst/>
          </a:prstGeom>
          <a:noFill/>
        </p:spPr>
      </p:pic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214282" y="4000504"/>
          <a:ext cx="8929718" cy="1316738"/>
        </p:xfrm>
        <a:graphic>
          <a:graphicData uri="http://schemas.openxmlformats.org/drawingml/2006/table">
            <a:tbl>
              <a:tblPr/>
              <a:tblGrid>
                <a:gridCol w="8929718"/>
              </a:tblGrid>
              <a:tr h="13167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2.  Найдите угловой коэффициент касательной, проведенной к графику функции  у =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в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его  точке с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абсциссой       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= 0.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429132"/>
            <a:ext cx="1111258" cy="314326"/>
          </a:xfrm>
          <a:prstGeom prst="rect">
            <a:avLst/>
          </a:prstGeom>
          <a:noFill/>
        </p:spPr>
      </p:pic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285720" y="4857760"/>
          <a:ext cx="8858280" cy="701040"/>
        </p:xfrm>
        <a:graphic>
          <a:graphicData uri="http://schemas.openxmlformats.org/drawingml/2006/table">
            <a:tbl>
              <a:tblPr/>
              <a:tblGrid>
                <a:gridCol w="8858280"/>
              </a:tblGrid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Решение. Так как угловой коэффициент касательной равен  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ƒ</a:t>
                      </a:r>
                      <a:r>
                        <a:rPr lang="ru-RU" sz="2000" baseline="30000" dirty="0">
                          <a:latin typeface="Calibri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(х</a:t>
                      </a:r>
                      <a:r>
                        <a:rPr lang="ru-RU" sz="2000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).Найдем производную функции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94" name="Picture 46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214950"/>
            <a:ext cx="1428760" cy="377034"/>
          </a:xfrm>
          <a:prstGeom prst="rect">
            <a:avLst/>
          </a:prstGeom>
          <a:noFill/>
        </p:spPr>
      </p:pic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214950"/>
            <a:ext cx="785818" cy="357190"/>
          </a:xfrm>
          <a:prstGeom prst="rect">
            <a:avLst/>
          </a:prstGeom>
          <a:noFill/>
        </p:spPr>
      </p:pic>
      <p:pic>
        <p:nvPicPr>
          <p:cNvPr id="2092" name="Picture 44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500702"/>
            <a:ext cx="642942" cy="500066"/>
          </a:xfrm>
          <a:prstGeom prst="rect">
            <a:avLst/>
          </a:prstGeom>
          <a:noFill/>
        </p:spPr>
      </p:pic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2" y="5214950"/>
            <a:ext cx="785818" cy="385764"/>
          </a:xfrm>
          <a:prstGeom prst="rect">
            <a:avLst/>
          </a:prstGeom>
          <a:noFill/>
        </p:spPr>
      </p:pic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214950"/>
            <a:ext cx="714380" cy="428628"/>
          </a:xfrm>
          <a:prstGeom prst="rect">
            <a:avLst/>
          </a:prstGeom>
          <a:noFill/>
        </p:spPr>
      </p:pic>
      <p:pic>
        <p:nvPicPr>
          <p:cNvPr id="2089" name="Picture 41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5572140"/>
            <a:ext cx="500066" cy="428628"/>
          </a:xfrm>
          <a:prstGeom prst="rect">
            <a:avLst/>
          </a:prstGeom>
          <a:noFill/>
        </p:spPr>
      </p:pic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2857488" y="5214949"/>
          <a:ext cx="6286512" cy="785817"/>
        </p:xfrm>
        <a:graphic>
          <a:graphicData uri="http://schemas.openxmlformats.org/drawingml/2006/table">
            <a:tbl>
              <a:tblPr/>
              <a:tblGrid>
                <a:gridCol w="6286512"/>
              </a:tblGrid>
              <a:tr h="785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ƒ</a:t>
                      </a:r>
                      <a:r>
                        <a:rPr lang="ru-RU" sz="2000" baseline="30000" dirty="0" err="1">
                          <a:latin typeface="Calibri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) =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=                 –              . 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ƒ</a:t>
                      </a:r>
                      <a:r>
                        <a:rPr lang="ru-RU" sz="2000" baseline="30000" dirty="0" err="1">
                          <a:latin typeface="Calibri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(0)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=               –              =          .                               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Ответ: 1.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7366000" y="3330067"/>
          <a:ext cx="254000" cy="192786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457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0" y="142852"/>
          <a:ext cx="9286844" cy="1214422"/>
        </p:xfrm>
        <a:graphic>
          <a:graphicData uri="http://schemas.openxmlformats.org/drawingml/2006/table">
            <a:tbl>
              <a:tblPr/>
              <a:tblGrid>
                <a:gridCol w="9286844"/>
              </a:tblGrid>
              <a:tr h="1214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  <a:tab pos="2633980" algn="l"/>
                          <a:tab pos="3329940" algn="ctr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уровень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 1. Найдите значение     (      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, если           =        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658" name="Picture 3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00042"/>
            <a:ext cx="238127" cy="314326"/>
          </a:xfrm>
          <a:prstGeom prst="rect">
            <a:avLst/>
          </a:prstGeom>
          <a:noFill/>
        </p:spPr>
      </p:pic>
      <p:pic>
        <p:nvPicPr>
          <p:cNvPr id="26657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00042"/>
            <a:ext cx="371478" cy="353788"/>
          </a:xfrm>
          <a:prstGeom prst="rect">
            <a:avLst/>
          </a:prstGeom>
          <a:noFill/>
        </p:spPr>
      </p:pic>
      <p:pic>
        <p:nvPicPr>
          <p:cNvPr id="26656" name="Picture 3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571480"/>
            <a:ext cx="483395" cy="333376"/>
          </a:xfrm>
          <a:prstGeom prst="rect">
            <a:avLst/>
          </a:prstGeom>
          <a:noFill/>
        </p:spPr>
      </p:pic>
      <p:pic>
        <p:nvPicPr>
          <p:cNvPr id="26655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00042"/>
            <a:ext cx="357190" cy="454026"/>
          </a:xfrm>
          <a:prstGeom prst="rect">
            <a:avLst/>
          </a:prstGeom>
          <a:noFill/>
        </p:spPr>
      </p:pic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8104214" y="3500438"/>
          <a:ext cx="254000" cy="210312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6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  <a:tab pos="2633980" algn="l"/>
                          <a:tab pos="3329940" algn="ctr"/>
                        </a:tabLs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7366000" y="3620135"/>
          <a:ext cx="254000" cy="192786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457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  <a:tab pos="2633980" algn="l"/>
                          <a:tab pos="3329940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3357554" y="3681666"/>
          <a:ext cx="4262446" cy="192786"/>
        </p:xfrm>
        <a:graphic>
          <a:graphicData uri="http://schemas.openxmlformats.org/drawingml/2006/table">
            <a:tbl>
              <a:tblPr/>
              <a:tblGrid>
                <a:gridCol w="4262446"/>
              </a:tblGrid>
              <a:tr h="457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  <a:tab pos="2633980" algn="l"/>
                          <a:tab pos="3329940" algn="ctr"/>
                        </a:tabLs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7366000" y="3189859"/>
          <a:ext cx="254000" cy="192786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965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  <a:tab pos="2633980" algn="l"/>
                          <a:tab pos="3329940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Таблица 66"/>
          <p:cNvGraphicFramePr>
            <a:graphicFrameLocks noGrp="1"/>
          </p:cNvGraphicFramePr>
          <p:nvPr/>
        </p:nvGraphicFramePr>
        <p:xfrm>
          <a:off x="357158" y="1071546"/>
          <a:ext cx="8786842" cy="714380"/>
        </p:xfrm>
        <a:graphic>
          <a:graphicData uri="http://schemas.openxmlformats.org/drawingml/2006/table">
            <a:tbl>
              <a:tblPr/>
              <a:tblGrid>
                <a:gridCol w="8786842"/>
              </a:tblGrid>
              <a:tr h="714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spc="75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Решение</a:t>
                      </a:r>
                      <a:r>
                        <a:rPr lang="ru-RU" sz="2000" i="1" spc="75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        </a:t>
                      </a:r>
                      <a:r>
                        <a:rPr lang="en-US" sz="2000" i="0" spc="75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0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i="1" spc="75" dirty="0" err="1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en-US" sz="2000" i="0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0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2000" i="1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spc="75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2000" i="0" spc="75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0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ru-RU" sz="2000" i="1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2000" i="0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2000" i="1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0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            </a:t>
                      </a:r>
                      <a:r>
                        <a:rPr lang="ru-RU" sz="2000" i="0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=             </a:t>
                      </a:r>
                      <a:r>
                        <a:rPr lang="en-US" sz="2000" i="0" spc="75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0" spc="75" dirty="0">
                          <a:solidFill>
                            <a:srgbClr val="4F81BD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200" i="1" spc="75" dirty="0">
                          <a:solidFill>
                            <a:srgbClr val="4F81BD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683" name="Picture 5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071546"/>
            <a:ext cx="285752" cy="514354"/>
          </a:xfrm>
          <a:prstGeom prst="rect">
            <a:avLst/>
          </a:prstGeom>
          <a:noFill/>
        </p:spPr>
      </p:pic>
      <p:pic>
        <p:nvPicPr>
          <p:cNvPr id="26681" name="Picture 5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000108"/>
            <a:ext cx="1357322" cy="576269"/>
          </a:xfrm>
          <a:prstGeom prst="rect">
            <a:avLst/>
          </a:prstGeom>
          <a:noFill/>
        </p:spPr>
      </p:pic>
      <p:pic>
        <p:nvPicPr>
          <p:cNvPr id="26680" name="Picture 5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928670"/>
            <a:ext cx="1500198" cy="647421"/>
          </a:xfrm>
          <a:prstGeom prst="rect">
            <a:avLst/>
          </a:prstGeom>
          <a:noFill/>
        </p:spPr>
      </p:pic>
      <p:pic>
        <p:nvPicPr>
          <p:cNvPr id="26679" name="Picture 5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000108"/>
            <a:ext cx="759029" cy="674692"/>
          </a:xfrm>
          <a:prstGeom prst="rect">
            <a:avLst/>
          </a:prstGeom>
          <a:noFill/>
        </p:spPr>
      </p:pic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1524000" y="3323844"/>
          <a:ext cx="6096000" cy="21031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spc="75" dirty="0">
                        <a:solidFill>
                          <a:srgbClr val="4F81BD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3" name="Таблица 102"/>
          <p:cNvGraphicFramePr>
            <a:graphicFrameLocks noGrp="1"/>
          </p:cNvGraphicFramePr>
          <p:nvPr/>
        </p:nvGraphicFramePr>
        <p:xfrm>
          <a:off x="1524000" y="3323844"/>
          <a:ext cx="6096000" cy="21031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spc="75" dirty="0">
                        <a:solidFill>
                          <a:srgbClr val="4F81BD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9" name="Таблица 108"/>
          <p:cNvGraphicFramePr>
            <a:graphicFrameLocks noGrp="1"/>
          </p:cNvGraphicFramePr>
          <p:nvPr/>
        </p:nvGraphicFramePr>
        <p:xfrm>
          <a:off x="142844" y="1571612"/>
          <a:ext cx="9001156" cy="571504"/>
        </p:xfrm>
        <a:graphic>
          <a:graphicData uri="http://schemas.openxmlformats.org/drawingml/2006/table">
            <a:tbl>
              <a:tblPr/>
              <a:tblGrid>
                <a:gridCol w="9001156"/>
              </a:tblGrid>
              <a:tr h="571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ru-RU" sz="2000" i="1" dirty="0" smtClean="0"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r>
                        <a:rPr lang="ru-RU" sz="2000" i="1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.                                              </a:t>
                      </a:r>
                      <a:r>
                        <a:rPr lang="en-US" sz="2000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1.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717" name="Picture 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571612"/>
            <a:ext cx="238127" cy="357190"/>
          </a:xfrm>
          <a:prstGeom prst="rect">
            <a:avLst/>
          </a:prstGeom>
          <a:noFill/>
        </p:spPr>
      </p:pic>
      <p:pic>
        <p:nvPicPr>
          <p:cNvPr id="26716" name="Picture 9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571612"/>
            <a:ext cx="485777" cy="326572"/>
          </a:xfrm>
          <a:prstGeom prst="rect">
            <a:avLst/>
          </a:prstGeom>
          <a:noFill/>
        </p:spPr>
      </p:pic>
      <p:pic>
        <p:nvPicPr>
          <p:cNvPr id="26715" name="Picture 9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500174"/>
            <a:ext cx="785818" cy="571504"/>
          </a:xfrm>
          <a:prstGeom prst="rect">
            <a:avLst/>
          </a:prstGeom>
          <a:noFill/>
        </p:spPr>
      </p:pic>
      <p:pic>
        <p:nvPicPr>
          <p:cNvPr id="26714" name="Picture 9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500174"/>
            <a:ext cx="167165" cy="642942"/>
          </a:xfrm>
          <a:prstGeom prst="rect">
            <a:avLst/>
          </a:prstGeom>
          <a:noFill/>
        </p:spPr>
      </p:pic>
      <p:graphicFrame>
        <p:nvGraphicFramePr>
          <p:cNvPr id="114" name="Таблица 113"/>
          <p:cNvGraphicFramePr>
            <a:graphicFrameLocks noGrp="1"/>
          </p:cNvGraphicFramePr>
          <p:nvPr/>
        </p:nvGraphicFramePr>
        <p:xfrm>
          <a:off x="0" y="2000240"/>
          <a:ext cx="9144000" cy="85725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857256">
                <a:tc>
                  <a:txBody>
                    <a:bodyPr/>
                    <a:lstStyle/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2. Найдите тангенс угла наклона касательной, проведенной к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графику функции 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у  =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в  его  точке с  абсциссой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= 0.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719" name="Picture 9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428868"/>
            <a:ext cx="1214442" cy="404814"/>
          </a:xfrm>
          <a:prstGeom prst="rect">
            <a:avLst/>
          </a:prstGeom>
          <a:noFill/>
        </p:spPr>
      </p:pic>
      <p:pic>
        <p:nvPicPr>
          <p:cNvPr id="26718" name="Picture 9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357430"/>
            <a:ext cx="357190" cy="457202"/>
          </a:xfrm>
          <a:prstGeom prst="rect">
            <a:avLst/>
          </a:prstGeom>
          <a:noFill/>
        </p:spPr>
      </p:pic>
      <p:graphicFrame>
        <p:nvGraphicFramePr>
          <p:cNvPr id="117" name="Таблица 116"/>
          <p:cNvGraphicFramePr>
            <a:graphicFrameLocks noGrp="1"/>
          </p:cNvGraphicFramePr>
          <p:nvPr/>
        </p:nvGraphicFramePr>
        <p:xfrm>
          <a:off x="0" y="2857496"/>
          <a:ext cx="9144000" cy="78581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5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Решение. Так как тангенс угла наклона касательной равен  </a:t>
                      </a:r>
                      <a:r>
                        <a:rPr lang="ru-RU" sz="2000" dirty="0" err="1">
                          <a:latin typeface="Calibri"/>
                          <a:ea typeface="Times New Roman"/>
                          <a:cs typeface="Times New Roman"/>
                        </a:rPr>
                        <a:t>ƒ</a:t>
                      </a:r>
                      <a:r>
                        <a:rPr lang="ru-RU" sz="2000" baseline="30000" dirty="0">
                          <a:latin typeface="Calibri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(х</a:t>
                      </a:r>
                      <a:r>
                        <a:rPr lang="ru-RU" sz="2000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).Найдем производную функции: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8" name="Таблица 117"/>
          <p:cNvGraphicFramePr>
            <a:graphicFrameLocks noGrp="1"/>
          </p:cNvGraphicFramePr>
          <p:nvPr/>
        </p:nvGraphicFramePr>
        <p:xfrm>
          <a:off x="2571736" y="3214687"/>
          <a:ext cx="6572264" cy="500066"/>
        </p:xfrm>
        <a:graphic>
          <a:graphicData uri="http://schemas.openxmlformats.org/drawingml/2006/table">
            <a:tbl>
              <a:tblPr/>
              <a:tblGrid>
                <a:gridCol w="6572264"/>
              </a:tblGrid>
              <a:tr h="500066">
                <a:tc>
                  <a:txBody>
                    <a:bodyPr/>
                    <a:lstStyle/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= (                   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)’ =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.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722" name="Picture 98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214686"/>
            <a:ext cx="257176" cy="385764"/>
          </a:xfrm>
          <a:prstGeom prst="rect">
            <a:avLst/>
          </a:prstGeom>
          <a:noFill/>
        </p:spPr>
      </p:pic>
      <p:pic>
        <p:nvPicPr>
          <p:cNvPr id="26721" name="Picture 9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286124"/>
            <a:ext cx="1143004" cy="381001"/>
          </a:xfrm>
          <a:prstGeom prst="rect">
            <a:avLst/>
          </a:prstGeom>
          <a:noFill/>
        </p:spPr>
      </p:pic>
      <p:pic>
        <p:nvPicPr>
          <p:cNvPr id="26720" name="Picture 9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143248"/>
            <a:ext cx="3121552" cy="614365"/>
          </a:xfrm>
          <a:prstGeom prst="rect">
            <a:avLst/>
          </a:prstGeom>
          <a:noFill/>
        </p:spPr>
      </p:pic>
      <p:graphicFrame>
        <p:nvGraphicFramePr>
          <p:cNvPr id="122" name="Таблица 121"/>
          <p:cNvGraphicFramePr>
            <a:graphicFrameLocks noGrp="1"/>
          </p:cNvGraphicFramePr>
          <p:nvPr/>
        </p:nvGraphicFramePr>
        <p:xfrm>
          <a:off x="142844" y="3714752"/>
          <a:ext cx="9001156" cy="571504"/>
        </p:xfrm>
        <a:graphic>
          <a:graphicData uri="http://schemas.openxmlformats.org/drawingml/2006/table">
            <a:tbl>
              <a:tblPr/>
              <a:tblGrid>
                <a:gridCol w="9001156"/>
              </a:tblGrid>
              <a:tr h="571504">
                <a:tc>
                  <a:txBody>
                    <a:bodyPr/>
                    <a:lstStyle/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en-US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tgα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=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726" name="Picture 10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47675" cy="171450"/>
          </a:xfrm>
          <a:prstGeom prst="rect">
            <a:avLst/>
          </a:prstGeom>
          <a:noFill/>
        </p:spPr>
      </p:pic>
      <p:pic>
        <p:nvPicPr>
          <p:cNvPr id="26725" name="Picture 10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714752"/>
            <a:ext cx="3195648" cy="484733"/>
          </a:xfrm>
          <a:prstGeom prst="rect">
            <a:avLst/>
          </a:prstGeom>
          <a:noFill/>
        </p:spPr>
      </p:pic>
      <p:pic>
        <p:nvPicPr>
          <p:cNvPr id="26724" name="Picture 100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714752"/>
            <a:ext cx="1190633" cy="385764"/>
          </a:xfrm>
          <a:prstGeom prst="rect">
            <a:avLst/>
          </a:prstGeom>
          <a:noFill/>
        </p:spPr>
      </p:pic>
      <p:pic>
        <p:nvPicPr>
          <p:cNvPr id="26723" name="Picture 99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643314"/>
            <a:ext cx="357190" cy="599779"/>
          </a:xfrm>
          <a:prstGeom prst="rect">
            <a:avLst/>
          </a:prstGeom>
          <a:noFill/>
        </p:spPr>
      </p:pic>
      <p:graphicFrame>
        <p:nvGraphicFramePr>
          <p:cNvPr id="127" name="Таблица 126"/>
          <p:cNvGraphicFramePr>
            <a:graphicFrameLocks noGrp="1"/>
          </p:cNvGraphicFramePr>
          <p:nvPr/>
        </p:nvGraphicFramePr>
        <p:xfrm>
          <a:off x="142844" y="4286256"/>
          <a:ext cx="9001156" cy="350520"/>
        </p:xfrm>
        <a:graphic>
          <a:graphicData uri="http://schemas.openxmlformats.org/drawingml/2006/table">
            <a:tbl>
              <a:tblPr/>
              <a:tblGrid>
                <a:gridCol w="9001156"/>
              </a:tblGrid>
              <a:tr h="192786">
                <a:tc>
                  <a:txBody>
                    <a:bodyPr/>
                    <a:lstStyle/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427863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          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727" name="Picture 103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4214818"/>
            <a:ext cx="571504" cy="714380"/>
          </a:xfrm>
          <a:prstGeom prst="rect">
            <a:avLst/>
          </a:prstGeom>
          <a:noFill/>
        </p:spPr>
      </p:pic>
      <p:graphicFrame>
        <p:nvGraphicFramePr>
          <p:cNvPr id="129" name="Таблица 128"/>
          <p:cNvGraphicFramePr>
            <a:graphicFrameLocks noGrp="1"/>
          </p:cNvGraphicFramePr>
          <p:nvPr/>
        </p:nvGraphicFramePr>
        <p:xfrm>
          <a:off x="142844" y="4786322"/>
          <a:ext cx="9001156" cy="407100"/>
        </p:xfrm>
        <a:graphic>
          <a:graphicData uri="http://schemas.openxmlformats.org/drawingml/2006/table">
            <a:tbl>
              <a:tblPr/>
              <a:tblGrid>
                <a:gridCol w="9001156"/>
              </a:tblGrid>
              <a:tr h="407100">
                <a:tc>
                  <a:txBody>
                    <a:bodyPr/>
                    <a:lstStyle/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427863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3.  Докажите, что функция у =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) 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убывает на D(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). 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728" name="Picture 104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857760"/>
            <a:ext cx="1216822" cy="333376"/>
          </a:xfrm>
          <a:prstGeom prst="rect">
            <a:avLst/>
          </a:prstGeom>
          <a:noFill/>
        </p:spPr>
      </p:pic>
      <p:graphicFrame>
        <p:nvGraphicFramePr>
          <p:cNvPr id="131" name="Таблица 130"/>
          <p:cNvGraphicFramePr>
            <a:graphicFrameLocks noGrp="1"/>
          </p:cNvGraphicFramePr>
          <p:nvPr/>
        </p:nvGraphicFramePr>
        <p:xfrm>
          <a:off x="142844" y="5214950"/>
          <a:ext cx="9001156" cy="350520"/>
        </p:xfrm>
        <a:graphic>
          <a:graphicData uri="http://schemas.openxmlformats.org/drawingml/2006/table">
            <a:tbl>
              <a:tblPr/>
              <a:tblGrid>
                <a:gridCol w="9001156"/>
              </a:tblGrid>
              <a:tr h="121348">
                <a:tc>
                  <a:txBody>
                    <a:bodyPr/>
                    <a:lstStyle/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427863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Решение.  Область определения данной функции промежуток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(         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);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729" name="Picture 105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5143512"/>
            <a:ext cx="842966" cy="632225"/>
          </a:xfrm>
          <a:prstGeom prst="rect">
            <a:avLst/>
          </a:prstGeom>
          <a:noFill/>
        </p:spPr>
      </p:pic>
      <p:graphicFrame>
        <p:nvGraphicFramePr>
          <p:cNvPr id="133" name="Таблица 132"/>
          <p:cNvGraphicFramePr>
            <a:graphicFrameLocks noGrp="1"/>
          </p:cNvGraphicFramePr>
          <p:nvPr/>
        </p:nvGraphicFramePr>
        <p:xfrm>
          <a:off x="0" y="5857892"/>
          <a:ext cx="9144000" cy="10515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00108">
                <a:tc>
                  <a:txBody>
                    <a:bodyPr/>
                    <a:lstStyle/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427863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=                        0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на интервале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),следовательно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функция</a:t>
                      </a:r>
                    </a:p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4278630" algn="l"/>
                        </a:tabLs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427863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=                       ) 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убывает на D(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). 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734" name="Picture 110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786454"/>
            <a:ext cx="285720" cy="455778"/>
          </a:xfrm>
          <a:prstGeom prst="rect">
            <a:avLst/>
          </a:prstGeom>
          <a:noFill/>
        </p:spPr>
      </p:pic>
      <p:pic>
        <p:nvPicPr>
          <p:cNvPr id="26733" name="Picture 109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7" y="5929330"/>
            <a:ext cx="71438" cy="285752"/>
          </a:xfrm>
          <a:prstGeom prst="rect">
            <a:avLst/>
          </a:prstGeom>
          <a:noFill/>
        </p:spPr>
      </p:pic>
      <p:pic>
        <p:nvPicPr>
          <p:cNvPr id="26732" name="Picture 108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715016"/>
            <a:ext cx="1214447" cy="673403"/>
          </a:xfrm>
          <a:prstGeom prst="rect">
            <a:avLst/>
          </a:prstGeom>
          <a:noFill/>
        </p:spPr>
      </p:pic>
      <p:pic>
        <p:nvPicPr>
          <p:cNvPr id="26731" name="Picture 107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857892"/>
            <a:ext cx="724888" cy="410769"/>
          </a:xfrm>
          <a:prstGeom prst="rect">
            <a:avLst/>
          </a:prstGeom>
          <a:noFill/>
        </p:spPr>
      </p:pic>
      <p:pic>
        <p:nvPicPr>
          <p:cNvPr id="26730" name="Picture 106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6553224"/>
            <a:ext cx="1214446" cy="447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642918"/>
            <a:ext cx="785818" cy="500066"/>
          </a:xfrm>
          <a:prstGeom prst="rect">
            <a:avLst/>
          </a:prstGeom>
          <a:noFill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929066"/>
            <a:ext cx="1285885" cy="642942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929066"/>
            <a:ext cx="928694" cy="500065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929066"/>
            <a:ext cx="928694" cy="500066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 flipV="1">
            <a:off x="0" y="1502433"/>
            <a:ext cx="4571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 flipV="1">
            <a:off x="1071538" y="3214686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 rot="10647796">
            <a:off x="4075480" y="3101590"/>
            <a:ext cx="45796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357554" y="5054567"/>
            <a:ext cx="7143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857224" y="3929066"/>
            <a:ext cx="5786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81" name="Picture 3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857628"/>
            <a:ext cx="785818" cy="623459"/>
          </a:xfrm>
          <a:prstGeom prst="rect">
            <a:avLst/>
          </a:prstGeom>
          <a:noFill/>
        </p:spPr>
      </p:pic>
      <p:pic>
        <p:nvPicPr>
          <p:cNvPr id="6180" name="Picture 3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428868"/>
            <a:ext cx="785818" cy="642942"/>
          </a:xfrm>
          <a:prstGeom prst="rect">
            <a:avLst/>
          </a:prstGeom>
          <a:noFill/>
        </p:spPr>
      </p:pic>
      <p:pic>
        <p:nvPicPr>
          <p:cNvPr id="6177" name="Picture 3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71810"/>
            <a:ext cx="714379" cy="571504"/>
          </a:xfrm>
          <a:prstGeom prst="rect">
            <a:avLst/>
          </a:prstGeom>
          <a:noFill/>
        </p:spPr>
      </p:pic>
      <p:pic>
        <p:nvPicPr>
          <p:cNvPr id="6174" name="Picture 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857628"/>
            <a:ext cx="928694" cy="571504"/>
          </a:xfrm>
          <a:prstGeom prst="rect">
            <a:avLst/>
          </a:prstGeom>
          <a:noFill/>
        </p:spPr>
      </p:pic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500034" y="571480"/>
            <a:ext cx="76438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основному логарифмическому  тождеству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285720" y="1142984"/>
            <a:ext cx="7786742" cy="188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при  всех положительных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т.е.  в этом равенстве справа и слева стоит одна и та же функция, определенная на  R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. Поэтому производные  Х  и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 rot="10800000" flipH="1" flipV="1">
            <a:off x="4572000" y="2428868"/>
            <a:ext cx="235745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равны.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 rot="10800000" flipH="1" flipV="1">
            <a:off x="1643042" y="3866744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 rot="10800000" flipV="1">
            <a:off x="428596" y="3000372"/>
            <a:ext cx="8215338" cy="143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 . Производную правой части вычисляем по    правилу нахождения сложной функции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 rot="9676351">
            <a:off x="9394828" y="1028900"/>
            <a:ext cx="19688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 rot="10800000" flipV="1">
            <a:off x="3643306" y="3857628"/>
            <a:ext cx="92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 rot="10800000" flipV="1">
            <a:off x="5214942" y="3851689"/>
            <a:ext cx="2143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Имеем  1 =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2786050" y="4143380"/>
            <a:ext cx="60007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571736" y="4643446"/>
            <a:ext cx="292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lnx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526895"/>
            <a:ext cx="285752" cy="759494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35729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  <a:tab pos="21621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52"/>
          <a:ext cx="9144000" cy="114300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143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Основное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логарифмическое тождество     </a:t>
                      </a: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=  </a:t>
                      </a:r>
                      <a:r>
                        <a:rPr lang="en-US" sz="2800" b="1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,     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˃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0,  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˃ 0,  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≠ 1.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31296"/>
            <a:ext cx="1026266" cy="75456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flipH="1">
            <a:off x="214282" y="1357298"/>
            <a:ext cx="6643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1. Найдите  числовое значение:    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928802"/>
            <a:ext cx="928694" cy="660801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99724" y="2714620"/>
            <a:ext cx="1164094" cy="571504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286124"/>
            <a:ext cx="1143008" cy="605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786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 Представьте   в  виде  степени  с  основанием   </a:t>
            </a:r>
            <a:r>
              <a:rPr lang="ru-RU" sz="2800" b="1" i="1" dirty="0" smtClean="0"/>
              <a:t>е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316739"/>
            <a:ext cx="428628" cy="561299"/>
          </a:xfrm>
          <a:prstGeom prst="rect">
            <a:avLst/>
          </a:prstGeom>
          <a:noFill/>
        </p:spPr>
      </p:pic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	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500166" y="857232"/>
          <a:ext cx="6357982" cy="2453640"/>
        </p:xfrm>
        <a:graphic>
          <a:graphicData uri="http://schemas.openxmlformats.org/drawingml/2006/table">
            <a:tbl>
              <a:tblPr/>
              <a:tblGrid>
                <a:gridCol w="6357982"/>
              </a:tblGrid>
              <a:tr h="2286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а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</a:tabLs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								                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743325" algn="l"/>
                        </a:tabLs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						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8690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428868"/>
            <a:ext cx="428628" cy="479654"/>
          </a:xfrm>
          <a:prstGeom prst="rect">
            <a:avLst/>
          </a:prstGeom>
          <a:noFill/>
        </p:spPr>
      </p:pic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1" y="2898318"/>
            <a:ext cx="378789" cy="387806"/>
          </a:xfrm>
          <a:prstGeom prst="rect">
            <a:avLst/>
          </a:prstGeom>
          <a:noFill/>
        </p:spPr>
      </p:pic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	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32" y="142852"/>
          <a:ext cx="9144032" cy="6215130"/>
        </p:xfrm>
        <a:graphic>
          <a:graphicData uri="http://schemas.openxmlformats.org/drawingml/2006/table">
            <a:tbl>
              <a:tblPr/>
              <a:tblGrid>
                <a:gridCol w="9144032"/>
              </a:tblGrid>
              <a:tr h="62151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Основное логарифмическое тождество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71480"/>
            <a:ext cx="1533126" cy="714356"/>
          </a:xfrm>
          <a:prstGeom prst="rect">
            <a:avLst/>
          </a:prstGeom>
          <a:noFill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428868"/>
            <a:ext cx="1071570" cy="714380"/>
          </a:xfrm>
          <a:prstGeom prst="rect">
            <a:avLst/>
          </a:prstGeom>
          <a:noFill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285992"/>
            <a:ext cx="428627" cy="571503"/>
          </a:xfrm>
          <a:prstGeom prst="rect">
            <a:avLst/>
          </a:prstGeom>
          <a:noFill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357562"/>
            <a:ext cx="857256" cy="683764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97318"/>
            <a:ext cx="6215074" cy="460376"/>
          </a:xfrm>
          <a:prstGeom prst="rect">
            <a:avLst/>
          </a:prstGeom>
          <a:noFill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143512"/>
            <a:ext cx="314327" cy="333376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872048"/>
            <a:ext cx="785819" cy="628653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572140"/>
            <a:ext cx="276226" cy="394609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429264"/>
            <a:ext cx="796022" cy="506560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929330"/>
            <a:ext cx="388940" cy="500066"/>
          </a:xfrm>
          <a:prstGeom prst="rect">
            <a:avLst/>
          </a:prstGeom>
          <a:noFill/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714744" y="4429132"/>
            <a:ext cx="857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</a:pPr>
            <a:r>
              <a:rPr lang="ru-RU" sz="2400" dirty="0"/>
              <a:t>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644098" y="3000372"/>
          <a:ext cx="666712" cy="467235"/>
        </p:xfrm>
        <a:graphic>
          <a:graphicData uri="http://schemas.openxmlformats.org/drawingml/2006/table">
            <a:tbl>
              <a:tblPr/>
              <a:tblGrid>
                <a:gridCol w="666712"/>
              </a:tblGrid>
              <a:tr h="467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286116" y="642918"/>
          <a:ext cx="4333884" cy="500066"/>
        </p:xfrm>
        <a:graphic>
          <a:graphicData uri="http://schemas.openxmlformats.org/drawingml/2006/table">
            <a:tbl>
              <a:tblPr/>
              <a:tblGrid>
                <a:gridCol w="4333884"/>
              </a:tblGrid>
              <a:tr h="500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en-US" sz="2800" b="1" dirty="0">
                          <a:latin typeface="Calibri"/>
                          <a:ea typeface="Times New Roman"/>
                          <a:cs typeface="Times New Roman"/>
                        </a:rPr>
                        <a:t> =  N,     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˃ </a:t>
                      </a: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0,  a 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˃ 0,  a ≠ 1.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9929850" y="1357298"/>
          <a:ext cx="254000" cy="192786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457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1928794" y="4357694"/>
            <a:ext cx="45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2787370" y="2500306"/>
            <a:ext cx="772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 flipH="1">
            <a:off x="9858411" y="2714620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821645"/>
            <a:ext cx="1214446" cy="607223"/>
          </a:xfrm>
          <a:prstGeom prst="rect">
            <a:avLst/>
          </a:prstGeom>
          <a:noFill/>
        </p:spPr>
      </p:pic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-2143172" y="2214554"/>
            <a:ext cx="1857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 rot="10800000" flipV="1">
            <a:off x="7643834" y="1742036"/>
            <a:ext cx="92869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55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55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0" y="1214422"/>
          <a:ext cx="9001156" cy="633604"/>
        </p:xfrm>
        <a:graphic>
          <a:graphicData uri="http://schemas.openxmlformats.org/drawingml/2006/table">
            <a:tbl>
              <a:tblPr/>
              <a:tblGrid>
                <a:gridCol w="9001156"/>
              </a:tblGrid>
              <a:tr h="633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1.  Найдите  числовое значение:                                 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285860"/>
            <a:ext cx="1214446" cy="642941"/>
          </a:xfrm>
          <a:prstGeom prst="rect">
            <a:avLst/>
          </a:prstGeom>
          <a:noFill/>
        </p:spPr>
      </p:pic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0" y="3000372"/>
          <a:ext cx="9144000" cy="91135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857256">
                <a:tc>
                  <a:txBody>
                    <a:bodyPr/>
                    <a:lstStyle/>
                    <a:p>
                      <a:pPr marL="514350" indent="-5143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2"/>
                        <a:tabLst>
                          <a:tab pos="2295525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Представьте  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в  виде  степени  с  основанием   </a:t>
                      </a:r>
                      <a:r>
                        <a:rPr lang="ru-RU" sz="2800" b="1" i="1" dirty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:       </a:t>
                      </a:r>
                      <a:endParaRPr lang="ru-RU" sz="2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514350" indent="-5143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2295525" algn="l"/>
                        </a:tabLs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4        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-611222" y="4143379"/>
          <a:ext cx="254000" cy="385572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159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76650" algn="l"/>
                          <a:tab pos="4181475" algn="l"/>
                        </a:tabLs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6367" y="4500570"/>
            <a:ext cx="1100145" cy="500066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  <a:tab pos="21621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0713" algn="l"/>
                <a:tab pos="21621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918168"/>
            <a:ext cx="857256" cy="564806"/>
          </a:xfrm>
          <a:prstGeom prst="rect">
            <a:avLst/>
          </a:prstGeom>
          <a:noFill/>
        </p:spPr>
      </p:pic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71480"/>
            <a:ext cx="1214446" cy="500066"/>
          </a:xfrm>
          <a:prstGeom prst="rect">
            <a:avLst/>
          </a:prstGeom>
          <a:noFill/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29" y="602096"/>
            <a:ext cx="928695" cy="398012"/>
          </a:xfrm>
          <a:prstGeom prst="rect">
            <a:avLst/>
          </a:prstGeom>
          <a:noFill/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71480"/>
            <a:ext cx="428628" cy="338392"/>
          </a:xfrm>
          <a:prstGeom prst="rect">
            <a:avLst/>
          </a:prstGeom>
          <a:noFill/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57193"/>
            <a:ext cx="225138" cy="371478"/>
          </a:xfrm>
          <a:prstGeom prst="rect">
            <a:avLst/>
          </a:prstGeom>
          <a:noFill/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71480"/>
            <a:ext cx="366932" cy="322900"/>
          </a:xfrm>
          <a:prstGeom prst="rect">
            <a:avLst/>
          </a:prstGeom>
          <a:noFill/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285860"/>
            <a:ext cx="1273978" cy="500066"/>
          </a:xfrm>
          <a:prstGeom prst="rect">
            <a:avLst/>
          </a:prstGeom>
          <a:noFill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175456"/>
            <a:ext cx="857256" cy="467594"/>
          </a:xfrm>
          <a:prstGeom prst="rect">
            <a:avLst/>
          </a:prstGeom>
          <a:noFill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3828" y="1214421"/>
            <a:ext cx="438370" cy="385765"/>
          </a:xfrm>
          <a:prstGeom prst="rect">
            <a:avLst/>
          </a:prstGeom>
          <a:noFill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285860"/>
            <a:ext cx="285751" cy="314327"/>
          </a:xfrm>
          <a:prstGeom prst="rect">
            <a:avLst/>
          </a:prstGeom>
          <a:noFill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1214422"/>
            <a:ext cx="428628" cy="357190"/>
          </a:xfrm>
          <a:prstGeom prst="rect">
            <a:avLst/>
          </a:prstGeom>
          <a:noFill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071678"/>
            <a:ext cx="1357322" cy="571504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000240"/>
            <a:ext cx="785818" cy="500066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1193" y="2000241"/>
            <a:ext cx="506559" cy="464346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071678"/>
            <a:ext cx="276226" cy="434069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08514" y="2071678"/>
            <a:ext cx="384464" cy="352426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714752"/>
            <a:ext cx="1714512" cy="1143008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61726" y="3857628"/>
            <a:ext cx="653282" cy="763839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857628"/>
            <a:ext cx="857256" cy="746220"/>
          </a:xfrm>
          <a:prstGeom prst="rect">
            <a:avLst/>
          </a:prstGeom>
          <a:noFill/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55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Найдем производные  полученных  функций: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55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 rot="10800000" flipV="1">
            <a:off x="2928926" y="645530"/>
            <a:ext cx="6429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=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 rot="10800000" flipV="1">
            <a:off x="4357686" y="580420"/>
            <a:ext cx="428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 rot="10800000" flipV="1">
            <a:off x="5072066" y="642918"/>
            <a:ext cx="3571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 rot="10800000" flipH="1" flipV="1">
            <a:off x="9144000" y="1174483"/>
            <a:ext cx="1928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038" algn="l"/>
                <a:tab pos="2295525" algn="l"/>
                <a:tab pos="3205163" algn="ct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038" algn="l"/>
                <a:tab pos="2295525" algn="l"/>
                <a:tab pos="3205163" algn="ct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 rot="10800000" flipV="1">
            <a:off x="3000364" y="1285860"/>
            <a:ext cx="571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=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 rot="10800000" flipV="1">
            <a:off x="4357686" y="1224320"/>
            <a:ext cx="428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 rot="10800000" flipH="1" flipV="1">
            <a:off x="5000628" y="1241837"/>
            <a:ext cx="428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 rot="10800000" flipH="1" flipV="1">
            <a:off x="9501222" y="2420535"/>
            <a:ext cx="2428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  <a:tab pos="16510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  <a:tab pos="16510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 rot="10800000" flipV="1">
            <a:off x="3000364" y="2103900"/>
            <a:ext cx="5000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=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 rot="458852" flipH="1">
            <a:off x="10736670" y="2931896"/>
            <a:ext cx="15438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 rot="10800000" flipV="1">
            <a:off x="5000628" y="2107397"/>
            <a:ext cx="6429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0" y="347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 flipH="1" flipV="1">
            <a:off x="9715536" y="3429000"/>
            <a:ext cx="164307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2295525" algn="l"/>
                <a:tab pos="3205163" algn="ct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2295525" algn="l"/>
                <a:tab pos="3205163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4500562" y="3714752"/>
            <a:ext cx="357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=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 flipH="1">
            <a:off x="-2357486" y="4643446"/>
            <a:ext cx="11430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5572132" y="4000504"/>
            <a:ext cx="4286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55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32" y="0"/>
          <a:ext cx="9144032" cy="6858000"/>
        </p:xfrm>
        <a:graphic>
          <a:graphicData uri="http://schemas.openxmlformats.org/drawingml/2006/table">
            <a:tbl>
              <a:tblPr/>
              <a:tblGrid>
                <a:gridCol w="9144032"/>
              </a:tblGrid>
              <a:tr h="685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    Формула  перехода  от  одного  основания 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логарифма 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к  другому      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     </a:t>
                      </a:r>
                      <a:endParaRPr lang="ru-RU" sz="2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Найти  производную: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)    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    =            =               =            ;</a:t>
                      </a:r>
                      <a:endParaRPr lang="ru-RU" sz="2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8775" algn="l"/>
                          <a:tab pos="2295525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	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8775" algn="l"/>
                          <a:tab pos="2295525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б)                  =             =                =            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8775" algn="l"/>
                          <a:tab pos="2295525" algn="l"/>
                        </a:tabLst>
                      </a:pPr>
                      <a:endParaRPr lang="ru-RU" sz="2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  <a:tab pos="2295525" algn="l"/>
                        </a:tabLs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	                      в)      </a:t>
                      </a: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=           =                  =          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  <a:tab pos="2295525" algn="l"/>
                        </a:tabLst>
                      </a:pPr>
                      <a:endParaRPr lang="ru-RU" sz="2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  <a:tab pos="2295525" algn="l"/>
                        </a:tabLs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5525" algn="l"/>
                        </a:tabLs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</a:t>
                      </a:r>
                      <a:r>
                        <a:rPr lang="ru-RU" sz="13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=  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9" marR="63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928671"/>
            <a:ext cx="1428760" cy="714380"/>
          </a:xfrm>
          <a:prstGeom prst="rect">
            <a:avLst/>
          </a:prstGeom>
          <a:noFill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767934"/>
            <a:ext cx="1000132" cy="1000133"/>
          </a:xfrm>
          <a:prstGeom prst="rect">
            <a:avLst/>
          </a:prstGeom>
          <a:noFill/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 flipH="1" flipV="1">
            <a:off x="3929058" y="1643050"/>
            <a:ext cx="928694" cy="642941"/>
          </a:xfrm>
          <a:prstGeom prst="rect">
            <a:avLst/>
          </a:prstGeom>
          <a:noFill/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571612"/>
            <a:ext cx="928694" cy="785818"/>
          </a:xfrm>
          <a:prstGeom prst="rect">
            <a:avLst/>
          </a:prstGeom>
          <a:noFill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571612"/>
            <a:ext cx="1143008" cy="785818"/>
          </a:xfrm>
          <a:prstGeom prst="rect">
            <a:avLst/>
          </a:prstGeom>
          <a:noFill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571612"/>
            <a:ext cx="714380" cy="842120"/>
          </a:xfrm>
          <a:prstGeom prst="rect">
            <a:avLst/>
          </a:prstGeom>
          <a:noFill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714620"/>
            <a:ext cx="1295624" cy="500066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571744"/>
            <a:ext cx="928694" cy="857256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571744"/>
            <a:ext cx="1285884" cy="785818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643182"/>
            <a:ext cx="785818" cy="750099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643314"/>
            <a:ext cx="1442611" cy="566740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571876"/>
            <a:ext cx="857256" cy="714380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500438"/>
            <a:ext cx="1357322" cy="785818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3500438"/>
            <a:ext cx="714380" cy="857256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000636"/>
            <a:ext cx="1357323" cy="785818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929198"/>
            <a:ext cx="1143008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428604"/>
          <a:ext cx="9144000" cy="1071571"/>
        </p:xfrm>
        <a:graphic>
          <a:graphicData uri="http://schemas.openxmlformats.org/drawingml/2006/table">
            <a:tbl>
              <a:tblPr/>
              <a:tblGrid>
                <a:gridCol w="3467345"/>
                <a:gridCol w="5676655"/>
              </a:tblGrid>
              <a:tr h="1071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Задание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	                   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Ответы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071547"/>
          <a:ext cx="9144000" cy="6449568"/>
        </p:xfrm>
        <a:graphic>
          <a:graphicData uri="http://schemas.openxmlformats.org/drawingml/2006/table">
            <a:tbl>
              <a:tblPr/>
              <a:tblGrid>
                <a:gridCol w="3465883"/>
                <a:gridCol w="1490116"/>
                <a:gridCol w="1700727"/>
                <a:gridCol w="1243637"/>
                <a:gridCol w="1243637"/>
              </a:tblGrid>
              <a:tr h="3773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 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1. Найдите значение производной функции  при  </a:t>
                      </a: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 = 0.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          а)  у =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      0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      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–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          б)  у 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ru-RU" sz="2800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       –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          –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       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          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         в)  у =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-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–1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1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2. Найдите угловой коэффициент касательной, проведенной к графику функции  у =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его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точке с  абсциссой 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         =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0.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533650" algn="l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786058"/>
            <a:ext cx="428628" cy="500067"/>
          </a:xfrm>
          <a:prstGeom prst="rect">
            <a:avLst/>
          </a:prstGeom>
          <a:noFill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3" y="2071678"/>
            <a:ext cx="714380" cy="500066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214686"/>
            <a:ext cx="428628" cy="500067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000504"/>
            <a:ext cx="1643074" cy="571504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857628"/>
            <a:ext cx="785818" cy="857256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7" y="3857628"/>
            <a:ext cx="785818" cy="857256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929330"/>
            <a:ext cx="1162852" cy="354768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6215082"/>
            <a:ext cx="357190" cy="385764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643578"/>
            <a:ext cx="714380" cy="500066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572140"/>
            <a:ext cx="714380" cy="500066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5286388"/>
            <a:ext cx="1261690" cy="790148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20488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уровень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14282" y="4286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9" y="1142984"/>
            <a:ext cx="254002" cy="571504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 rot="10800000">
            <a:off x="6715140" y="3643313"/>
            <a:ext cx="214314" cy="532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361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78310" y="500042"/>
            <a:ext cx="317503" cy="428628"/>
          </a:xfrm>
          <a:prstGeom prst="rect">
            <a:avLst/>
          </a:prstGeom>
          <a:noFill/>
        </p:spPr>
      </p:pic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28604"/>
            <a:ext cx="575075" cy="547690"/>
          </a:xfrm>
          <a:prstGeom prst="rect">
            <a:avLst/>
          </a:prstGeom>
          <a:noFill/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500042"/>
            <a:ext cx="642942" cy="500066"/>
          </a:xfrm>
          <a:prstGeom prst="rect">
            <a:avLst/>
          </a:prstGeom>
          <a:noFill/>
        </p:spPr>
      </p:pic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285728"/>
            <a:ext cx="571504" cy="857256"/>
          </a:xfrm>
          <a:prstGeom prst="rect">
            <a:avLst/>
          </a:prstGeom>
          <a:noFill/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3" y="1214422"/>
            <a:ext cx="285753" cy="500066"/>
          </a:xfrm>
          <a:prstGeom prst="rect">
            <a:avLst/>
          </a:prstGeom>
          <a:noFill/>
        </p:spPr>
      </p:pic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142983"/>
            <a:ext cx="428628" cy="561979"/>
          </a:xfrm>
          <a:prstGeom prst="rect">
            <a:avLst/>
          </a:prstGeom>
          <a:noFill/>
        </p:spPr>
      </p:pic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19580" y="1071547"/>
            <a:ext cx="493572" cy="571503"/>
          </a:xfrm>
          <a:prstGeom prst="rect">
            <a:avLst/>
          </a:prstGeom>
          <a:noFill/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143116"/>
            <a:ext cx="1714512" cy="548644"/>
          </a:xfrm>
          <a:prstGeom prst="rect">
            <a:avLst/>
          </a:prstGeom>
          <a:noFill/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643182"/>
            <a:ext cx="357190" cy="428628"/>
          </a:xfrm>
          <a:prstGeom prst="rect">
            <a:avLst/>
          </a:prstGeom>
          <a:noFill/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643314"/>
            <a:ext cx="1643074" cy="571504"/>
          </a:xfrm>
          <a:prstGeom prst="rect">
            <a:avLst/>
          </a:prstGeom>
          <a:noFill/>
        </p:spPr>
      </p:pic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1" y="0"/>
            <a:ext cx="64293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уровень.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1. Найдите значение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 rot="10800000" flipV="1">
            <a:off x="4500562" y="413907"/>
            <a:ext cx="357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 rot="10800000" flipV="1">
            <a:off x="5286380" y="398016"/>
            <a:ext cx="178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  если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 rot="10800000" flipH="1" flipV="1">
            <a:off x="7143768" y="428604"/>
            <a:ext cx="500066" cy="5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500034" y="714357"/>
            <a:ext cx="1643074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 1)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1428728" y="1214422"/>
            <a:ext cx="1785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;              2)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 rot="10800000" flipV="1">
            <a:off x="3143240" y="1226898"/>
            <a:ext cx="1428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;             3)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 rot="10800000" flipV="1">
            <a:off x="4929190" y="1142984"/>
            <a:ext cx="1071570" cy="40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;         4)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 rot="10800000" flipV="1">
            <a:off x="0" y="1714007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2. Найдите тангенс угла наклона касательной, проведенной к графику   функции     у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=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endParaRPr lang="ru-RU" sz="2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endParaRPr lang="ru-RU" sz="28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2643182"/>
            <a:ext cx="4143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 его  точке с  абсциссой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 flipH="1">
            <a:off x="0" y="264318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= 0.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Ответ :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0" y="3929066"/>
            <a:ext cx="9144000" cy="89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убывает на D(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42910" y="3714752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533650" algn="l"/>
              </a:tabLst>
            </a:pPr>
            <a:r>
              <a:rPr lang="ru-RU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3.  Докажите, что функция у =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0"/>
                                        <p:tgtEl>
                                          <p:spTgt spid="22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0"/>
                                        <p:tgtEl>
                                          <p:spTgt spid="22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0"/>
                                        <p:tgtEl>
                                          <p:spTgt spid="22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0"/>
                                        <p:tgtEl>
                                          <p:spTgt spid="22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Words>741</Words>
  <Application>Microsoft Office PowerPoint</Application>
  <PresentationFormat>Экран (4:3)</PresentationFormat>
  <Paragraphs>200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ион</dc:creator>
  <cp:lastModifiedBy>ион</cp:lastModifiedBy>
  <cp:revision>157</cp:revision>
  <dcterms:created xsi:type="dcterms:W3CDTF">2011-01-24T13:56:49Z</dcterms:created>
  <dcterms:modified xsi:type="dcterms:W3CDTF">2011-01-31T12:40:15Z</dcterms:modified>
</cp:coreProperties>
</file>