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47715-9675-4316-BFCA-FCD812BE3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/>
      <p:bldP spid="276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6761-1D75-4449-8FD4-8AAA9585B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8EC9B-FF59-4122-8381-D80F85ACB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004C-EEC0-4A16-87F7-2C1342322E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C340D-41B9-4F8F-AE54-FCF73BAEBF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127E-B1CB-4F91-B442-CE10CD99A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4351-DDD0-47E8-B4F9-9B9B816D28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286A-A086-49C1-AC5D-0B44491014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A209-B216-4C21-97E4-2974E1D3B2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CF7F-34AD-43E2-B51E-357719800D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E092E-C0C5-4FA7-A12F-08B51B0584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D7F316-82F0-45CF-9E25-78BAD995812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6" grpId="0"/>
      <p:bldP spid="266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66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765175"/>
            <a:ext cx="7772400" cy="525621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Тема грозы в произведениях Л.Н.Толстого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(«Отрочество» — глава «Гроза»),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В.В. Набокова («Гроза»),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А.С. Пушкина («Туча»),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Ф.И. Тютчева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(«Весенняя гроза»)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Синквейн </a:t>
            </a:r>
            <a:r>
              <a:rPr lang="ru-RU" sz="3200"/>
              <a:t>учит определять своё отношение к рассматриваемой проблеме.</a:t>
            </a:r>
            <a:r>
              <a:rPr lang="ru-RU" sz="3200" b="1" i="1"/>
              <a:t/>
            </a:r>
            <a:br>
              <a:rPr lang="ru-RU" sz="3200" b="1" i="1"/>
            </a:br>
            <a:endParaRPr lang="ru-RU" sz="3200" b="1" i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 indent="373063">
              <a:lnSpc>
                <a:spcPct val="80000"/>
              </a:lnSpc>
            </a:pPr>
            <a:endParaRPr lang="ru-RU" sz="2400" b="1"/>
          </a:p>
          <a:p>
            <a:pPr indent="373063">
              <a:lnSpc>
                <a:spcPct val="80000"/>
              </a:lnSpc>
            </a:pPr>
            <a:r>
              <a:rPr lang="ru-RU" sz="2400" b="1" i="1"/>
              <a:t>1строка </a:t>
            </a:r>
            <a:r>
              <a:rPr lang="ru-RU" sz="2400" i="1"/>
              <a:t>– одно ключевое слово, определяющее содержание синквейна;</a:t>
            </a:r>
            <a:endParaRPr lang="ru-RU" sz="2400" b="1" i="1"/>
          </a:p>
          <a:p>
            <a:pPr indent="373063">
              <a:lnSpc>
                <a:spcPct val="80000"/>
              </a:lnSpc>
            </a:pPr>
            <a:r>
              <a:rPr lang="ru-RU" sz="2400" b="1" i="1"/>
              <a:t>2 строка</a:t>
            </a:r>
            <a:r>
              <a:rPr lang="ru-RU" sz="2400" i="1"/>
              <a:t> – 2 прилагательных, характеризующих данное понятие;</a:t>
            </a:r>
            <a:endParaRPr lang="ru-RU" sz="2400" b="1" i="1"/>
          </a:p>
          <a:p>
            <a:pPr indent="373063">
              <a:lnSpc>
                <a:spcPct val="80000"/>
              </a:lnSpc>
            </a:pPr>
            <a:r>
              <a:rPr lang="ru-RU" sz="2400" b="1" i="1"/>
              <a:t>3 строка</a:t>
            </a:r>
            <a:r>
              <a:rPr lang="ru-RU" sz="2400" i="1"/>
              <a:t> – 3 глагола, обозначающих действие в рамках заданной темы;</a:t>
            </a:r>
            <a:endParaRPr lang="ru-RU" sz="2400" b="1" i="1"/>
          </a:p>
          <a:p>
            <a:pPr indent="373063">
              <a:lnSpc>
                <a:spcPct val="80000"/>
              </a:lnSpc>
            </a:pPr>
            <a:r>
              <a:rPr lang="ru-RU" sz="2400" b="1" i="1"/>
              <a:t>4 строка</a:t>
            </a:r>
            <a:r>
              <a:rPr lang="ru-RU" sz="2400" i="1"/>
              <a:t> – короткое предложение, раскрывающее суть темы или отношение к ней;</a:t>
            </a:r>
            <a:endParaRPr lang="ru-RU" sz="2400" b="1" i="1"/>
          </a:p>
          <a:p>
            <a:pPr indent="373063">
              <a:lnSpc>
                <a:spcPct val="80000"/>
              </a:lnSpc>
            </a:pPr>
            <a:r>
              <a:rPr lang="ru-RU" sz="2400" b="1" i="1"/>
              <a:t>5 строка</a:t>
            </a:r>
            <a:r>
              <a:rPr lang="ru-RU" sz="2400" i="1"/>
              <a:t> – синоним ключевого слова (существительное).</a:t>
            </a:r>
            <a:endParaRPr lang="ru-RU" sz="2400"/>
          </a:p>
          <a:p>
            <a:pPr indent="373063">
              <a:lnSpc>
                <a:spcPct val="80000"/>
              </a:lnSpc>
            </a:pPr>
            <a:endParaRPr lang="ru-RU" sz="2400"/>
          </a:p>
          <a:p>
            <a:pPr indent="373063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Способность излагать сложные идеи, представления, чувства в нескольких словах – важное умение.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3"/>
          <p:cNvGrpSpPr>
            <a:grpSpLocks/>
          </p:cNvGrpSpPr>
          <p:nvPr/>
        </p:nvGrpSpPr>
        <p:grpSpPr bwMode="auto">
          <a:xfrm>
            <a:off x="179388" y="0"/>
            <a:ext cx="8785225" cy="6924675"/>
            <a:chOff x="113" y="0"/>
            <a:chExt cx="5534" cy="4362"/>
          </a:xfrm>
        </p:grpSpPr>
        <p:sp>
          <p:nvSpPr>
            <p:cNvPr id="19459" name="Rectangle 8"/>
            <p:cNvSpPr>
              <a:spLocks noChangeArrowheads="1"/>
            </p:cNvSpPr>
            <p:nvPr/>
          </p:nvSpPr>
          <p:spPr bwMode="auto">
            <a:xfrm>
              <a:off x="3787" y="119"/>
              <a:ext cx="1860" cy="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b="1">
                  <a:solidFill>
                    <a:srgbClr val="004D74"/>
                  </a:solidFill>
                </a:rPr>
                <a:t>Гроза</a:t>
              </a:r>
              <a:r>
                <a:rPr lang="ru-RU" b="1"/>
                <a:t> </a:t>
              </a:r>
              <a:r>
                <a:rPr lang="ru-RU"/>
                <a:t>зарождается в темных грозовых</a:t>
              </a:r>
            </a:p>
            <a:p>
              <a:pPr algn="just"/>
              <a:r>
                <a:rPr lang="ru-RU"/>
                <a:t>облаках, или тучах, которые иногда</a:t>
              </a:r>
            </a:p>
            <a:p>
              <a:pPr algn="just"/>
              <a:r>
                <a:rPr lang="ru-RU"/>
                <a:t>собираются в небе в конце жаркого летнего дня. Сильные ветры внутри грозовых туч</a:t>
              </a:r>
            </a:p>
            <a:p>
              <a:pPr algn="just"/>
              <a:r>
                <a:rPr lang="ru-RU"/>
                <a:t>сталкивают капли воды друг с другом, и от этого образуются</a:t>
              </a:r>
            </a:p>
            <a:p>
              <a:pPr algn="just"/>
              <a:r>
                <a:rPr lang="ru-RU"/>
                <a:t>электрические заряды. Они разряжаются</a:t>
              </a:r>
            </a:p>
            <a:p>
              <a:pPr algn="just"/>
              <a:r>
                <a:rPr lang="ru-RU"/>
                <a:t>ослепительной вспышкой электричества –</a:t>
              </a:r>
            </a:p>
            <a:p>
              <a:pPr algn="just"/>
              <a:r>
                <a:rPr lang="ru-RU"/>
                <a:t>молнией.</a:t>
              </a:r>
            </a:p>
            <a:p>
              <a:pPr algn="just"/>
              <a:r>
                <a:rPr lang="ru-RU"/>
                <a:t>Искры у молнии очень горячие и очень быстро нагревают воздух. Он  как будто взрывается с оглушительным грохотом! Этот грохот называется – </a:t>
              </a:r>
              <a:r>
                <a:rPr lang="ru-RU" b="1">
                  <a:solidFill>
                    <a:srgbClr val="004D74"/>
                  </a:solidFill>
                </a:rPr>
                <a:t>гром.</a:t>
              </a:r>
            </a:p>
          </p:txBody>
        </p:sp>
        <p:pic>
          <p:nvPicPr>
            <p:cNvPr id="19460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0"/>
              <a:ext cx="3552" cy="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538"/>
            <a:ext cx="9144000" cy="73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bg2"/>
                </a:solidFill>
              </a:rPr>
              <a:t>Домашнее задание: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600" i="1"/>
          </a:p>
          <a:p>
            <a:r>
              <a:rPr lang="ru-RU" sz="3600" i="1">
                <a:solidFill>
                  <a:schemeClr val="bg2"/>
                </a:solidFill>
              </a:rPr>
              <a:t>Написать этюд на тему «Гроза».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pPr marL="188913" indent="527050" algn="ctr">
              <a:buFont typeface="Wingdings" pitchFamily="2" charset="2"/>
              <a:buNone/>
            </a:pPr>
            <a:r>
              <a:rPr lang="ru-RU"/>
              <a:t>Да, мы зависим от природы. Но ведь и она зависит от нас. Если бы не было человека, если бы не было созданного человеком искусства – удивительного зеркала, в котором она, природа, отражается, то она не узнала бы себя, не поняла, насколько она прекрасна.</a:t>
            </a:r>
          </a:p>
        </p:txBody>
      </p:sp>
      <p:pic>
        <p:nvPicPr>
          <p:cNvPr id="16389" name="Picture 5" descr=" (699x466, 16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933825"/>
            <a:ext cx="4572000" cy="2924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</a:t>
            </a:r>
            <a:r>
              <a:rPr lang="ru-RU" b="1" dirty="0" smtClean="0"/>
              <a:t>урока: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357298"/>
            <a:ext cx="8929718" cy="5143536"/>
          </a:xfrm>
        </p:spPr>
        <p:txBody>
          <a:bodyPr/>
          <a:lstStyle/>
          <a:p>
            <a:pPr lvl="0"/>
            <a:r>
              <a:rPr lang="ru-RU" sz="2500" i="1" dirty="0" smtClean="0"/>
              <a:t>учебная</a:t>
            </a:r>
            <a:r>
              <a:rPr lang="ru-RU" sz="2500" i="1" dirty="0" smtClean="0"/>
              <a:t>:</a:t>
            </a:r>
            <a:r>
              <a:rPr lang="ru-RU" sz="2500" dirty="0" smtClean="0"/>
              <a:t> помочь учащимся выявить особенности образа грозы в поэтическом творчестве Ф. И. Тютчева, проанализировав стихи "Весенняя гроза", "Как весел грохот летних бурь"; через коллективную и групповую исследовательскую деятельность подвести учащихся к индивидуальной исследовательской работе;</a:t>
            </a:r>
            <a:r>
              <a:rPr lang="ru-RU" sz="2500" i="1" dirty="0" smtClean="0"/>
              <a:t> </a:t>
            </a:r>
            <a:r>
              <a:rPr lang="ru-RU" sz="2500" dirty="0" smtClean="0"/>
              <a:t>научить воспринимать художественный текст и создавать свой связный текст;</a:t>
            </a:r>
            <a:endParaRPr lang="ru-RU" sz="2500" i="1" dirty="0" smtClean="0"/>
          </a:p>
          <a:p>
            <a:pPr lvl="0"/>
            <a:r>
              <a:rPr lang="ru-RU" sz="2500" dirty="0" smtClean="0"/>
              <a:t>развивающая: развивать навыки исследовательской деятельности, ассоциативное мышление, речь школьников;</a:t>
            </a:r>
            <a:endParaRPr lang="ru-RU" sz="2500" i="1" dirty="0" smtClean="0"/>
          </a:p>
          <a:p>
            <a:pPr lvl="0"/>
            <a:r>
              <a:rPr lang="ru-RU" sz="2500" dirty="0" smtClean="0"/>
              <a:t>воспитывающая: воспитывать любовь к русской литературе, родной природе.</a:t>
            </a:r>
            <a:endParaRPr lang="ru-RU" sz="2500" i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1" name="Group 19"/>
          <p:cNvGraphicFramePr>
            <a:graphicFrameLocks noGrp="1"/>
          </p:cNvGraphicFramePr>
          <p:nvPr/>
        </p:nvGraphicFramePr>
        <p:xfrm>
          <a:off x="1428728" y="1071546"/>
          <a:ext cx="7391422" cy="5357850"/>
        </p:xfrm>
        <a:graphic>
          <a:graphicData uri="http://schemas.openxmlformats.org/drawingml/2006/table">
            <a:tbl>
              <a:tblPr/>
              <a:tblGrid>
                <a:gridCol w="7391422"/>
              </a:tblGrid>
              <a:tr h="53578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«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ea typeface="Times New Roman" pitchFamily="18" charset="0"/>
                          <a:cs typeface="Arial" charset="0"/>
                        </a:rPr>
                        <a:t>Каждое художественное слово… тем-то и отличается от нехудожественного, что вызывает бесчисленное множество мыслей, представлений, объяснений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»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Л.Н. Толстой.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/>
              <a:t>Эпиграф: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Какие ассоциации у вас возникают, когда вы слышите слово «Гроза»? </a:t>
            </a:r>
            <a:br>
              <a:rPr lang="ru-RU" sz="4000"/>
            </a:br>
            <a:endParaRPr lang="ru-RU" sz="4000"/>
          </a:p>
        </p:txBody>
      </p:sp>
      <p:pic>
        <p:nvPicPr>
          <p:cNvPr id="7173" name="Picture 5" descr="Интерьер Рисование и живопись: &quot;Дети, бегущие от грозы&quot;. 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420938"/>
            <a:ext cx="3960813" cy="4176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5905500"/>
          </a:xfrm>
        </p:spPr>
        <p:txBody>
          <a:bodyPr/>
          <a:lstStyle/>
          <a:p>
            <a:pPr marL="182563" indent="442913">
              <a:buFontTx/>
              <a:buNone/>
            </a:pPr>
            <a:r>
              <a:rPr lang="ru-RU" sz="2800"/>
              <a:t>В ходе работы над этим произведением мы с вами пытались понять, как человеческая душа взаимодействует с огромным миром, как различные явления природы переживаются вместе с автором, его героем (или героями); почему писатель, рассказывая о каком-то одном явлении, говорит о жизни в целом, прежде всего о человеке, о его страхах и надеждах, об обновлениях души. </a:t>
            </a:r>
          </a:p>
          <a:p>
            <a:pPr marL="182563" indent="442913">
              <a:buFontTx/>
              <a:buNone/>
            </a:pPr>
            <a:endParaRPr lang="ru-RU" sz="2800" i="1"/>
          </a:p>
          <a:p>
            <a:pPr marL="182563" indent="442913">
              <a:buFontTx/>
              <a:buNone/>
            </a:pPr>
            <a:r>
              <a:rPr lang="ru-RU" sz="2800" i="1"/>
              <a:t>- </a:t>
            </a:r>
            <a:r>
              <a:rPr lang="ru-RU" sz="2800"/>
              <a:t>Итак, что мы знаем о грозе в литературе? Какая гроза у Л.Толстого? В.Набокова? А.Пушкина?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Вопросы</a:t>
            </a:r>
            <a:r>
              <a:rPr lang="ru-RU" sz="4000" b="1"/>
              <a:t>: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351837" cy="58054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i="1"/>
          </a:p>
          <a:p>
            <a:pPr>
              <a:lnSpc>
                <a:spcPct val="80000"/>
              </a:lnSpc>
            </a:pPr>
            <a:endParaRPr lang="ru-RU" sz="2400" i="1"/>
          </a:p>
          <a:p>
            <a:pPr>
              <a:lnSpc>
                <a:spcPct val="80000"/>
              </a:lnSpc>
            </a:pPr>
            <a:r>
              <a:rPr lang="ru-RU" sz="2400" i="1"/>
              <a:t>Определите тему текста и её отражение в название главы.</a:t>
            </a:r>
          </a:p>
          <a:p>
            <a:pPr>
              <a:lnSpc>
                <a:spcPct val="80000"/>
              </a:lnSpc>
            </a:pPr>
            <a:r>
              <a:rPr lang="ru-RU" sz="2400" i="1"/>
              <a:t>С чьей точки зрения представлена, как это выражено грамматически.</a:t>
            </a:r>
          </a:p>
          <a:p>
            <a:pPr>
              <a:lnSpc>
                <a:spcPct val="80000"/>
              </a:lnSpc>
            </a:pPr>
            <a:r>
              <a:rPr lang="ru-RU" sz="2400" i="1"/>
              <a:t>Как отражается развитие происходящего в тесте во времени: что было сначала, потом и наконец.</a:t>
            </a:r>
          </a:p>
          <a:p>
            <a:pPr>
              <a:lnSpc>
                <a:spcPct val="80000"/>
              </a:lnSpc>
            </a:pPr>
            <a:r>
              <a:rPr lang="ru-RU" sz="2400" i="1"/>
              <a:t>На какие части можно разделить текст. Выделите микротему каждой части. И ключевые образы.</a:t>
            </a:r>
          </a:p>
          <a:p>
            <a:pPr>
              <a:lnSpc>
                <a:spcPct val="80000"/>
              </a:lnSpc>
            </a:pPr>
            <a:r>
              <a:rPr lang="ru-RU" sz="2400" i="1"/>
              <a:t>Как можно представить композицию повествования.</a:t>
            </a:r>
          </a:p>
          <a:p>
            <a:pPr>
              <a:lnSpc>
                <a:spcPct val="80000"/>
              </a:lnSpc>
            </a:pPr>
            <a:r>
              <a:rPr lang="ru-RU" sz="2400" i="1"/>
              <a:t>Выделите в тексте слова и фразы, выражающие позицию героя повествователя, его чувства и оценку происходящего. Какими средствами создаётся описание (эпитеты, сравнение, метафоры).</a:t>
            </a:r>
            <a:endParaRPr lang="ru-RU" sz="2400"/>
          </a:p>
          <a:p>
            <a:pPr>
              <a:lnSpc>
                <a:spcPct val="80000"/>
              </a:lnSpc>
            </a:pPr>
            <a:endParaRPr lang="ru-RU" sz="220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333375"/>
            <a:ext cx="4608512" cy="5616575"/>
          </a:xfrm>
        </p:spPr>
        <p:txBody>
          <a:bodyPr/>
          <a:lstStyle/>
          <a:p>
            <a:pPr marL="533400" indent="274638"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 marL="533400" indent="274638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Гроза как властная, грозная стихия, в тоже время освещающая весь мир и человека. Эта динамика проявляется в передачи состояния природы настроению человека – от тоски и страха к чувству надежды и радости. Направление, развитие текста задается позицией героя; характер образа грозы отражает его восприятие, определяется его точка зрения.</a:t>
            </a:r>
          </a:p>
        </p:txBody>
      </p:sp>
      <p:pic>
        <p:nvPicPr>
          <p:cNvPr id="11268" name="Picture 4" descr="Безымянный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906838" cy="511175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Творческое задание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45307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 </a:t>
            </a:r>
            <a:r>
              <a:rPr lang="ru-RU" dirty="0">
                <a:solidFill>
                  <a:schemeClr val="bg1"/>
                </a:solidFill>
              </a:rPr>
              <a:t>– туча. Что вы чувствуете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Расскажите нам о своих переживаниях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25538"/>
          </a:xfrm>
        </p:spPr>
        <p:txBody>
          <a:bodyPr/>
          <a:lstStyle/>
          <a:p>
            <a:pPr algn="r"/>
            <a:r>
              <a:rPr lang="ru-RU" b="1" i="1"/>
              <a:t>Проблема: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5338763" cy="5327650"/>
          </a:xfrm>
        </p:spPr>
        <p:txBody>
          <a:bodyPr/>
          <a:lstStyle/>
          <a:p>
            <a:pPr indent="465138">
              <a:buFont typeface="Wingdings" pitchFamily="2" charset="2"/>
              <a:buNone/>
            </a:pPr>
            <a:r>
              <a:rPr lang="ru-RU" sz="3600" dirty="0" smtClean="0"/>
              <a:t>Может </a:t>
            </a:r>
            <a:r>
              <a:rPr lang="ru-RU" sz="3600" dirty="0"/>
              <a:t>быть, человеку необходимо время от времени, хотя бы раз в год, переживать грозу?</a:t>
            </a:r>
          </a:p>
        </p:txBody>
      </p:sp>
      <p:pic>
        <p:nvPicPr>
          <p:cNvPr id="13317" name="Picture 5" descr="С.Григорьев - Врата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27375"/>
            <a:ext cx="4321175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69</TotalTime>
  <Words>519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Лучи</vt:lpstr>
      <vt:lpstr>Тема грозы в произведениях Л.Н.Толстого  («Отрочество» — глава «Гроза»),  В.В. Набокова («Гроза»),  А.С. Пушкина («Туча»),  Ф.И. Тютчева  («Весенняя гроза»)</vt:lpstr>
      <vt:lpstr> Цели урока: </vt:lpstr>
      <vt:lpstr>Эпиграф:</vt:lpstr>
      <vt:lpstr>  Какие ассоциации у вас возникают, когда вы слышите слово «Гроза»?  </vt:lpstr>
      <vt:lpstr>Слайд 5</vt:lpstr>
      <vt:lpstr>Вопросы: </vt:lpstr>
      <vt:lpstr>Слайд 7</vt:lpstr>
      <vt:lpstr>Творческое задание</vt:lpstr>
      <vt:lpstr>Проблема:</vt:lpstr>
      <vt:lpstr>Синквейн учит определять своё отношение к рассматриваемой проблеме. </vt:lpstr>
      <vt:lpstr>Слайд 11</vt:lpstr>
      <vt:lpstr>Домашнее задание: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 грозы в произведениях Л.Н.Толстого  («Отрочество» — глава «Гроза»),  В.В. Набокова («Гроза»),  А.С. Пушкина («Туча»),  Ф.И. Тютчева  («Весенняя гроза»)</dc:title>
  <dc:creator>Татьяна</dc:creator>
  <cp:lastModifiedBy>Татьяна</cp:lastModifiedBy>
  <cp:revision>44</cp:revision>
  <dcterms:created xsi:type="dcterms:W3CDTF">2010-12-03T01:42:27Z</dcterms:created>
  <dcterms:modified xsi:type="dcterms:W3CDTF">2011-01-31T10:08:44Z</dcterms:modified>
</cp:coreProperties>
</file>