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256" r:id="rId2"/>
    <p:sldId id="258" r:id="rId3"/>
    <p:sldId id="292" r:id="rId4"/>
    <p:sldId id="260" r:id="rId5"/>
    <p:sldId id="262" r:id="rId6"/>
    <p:sldId id="287" r:id="rId7"/>
    <p:sldId id="264" r:id="rId8"/>
    <p:sldId id="265" r:id="rId9"/>
    <p:sldId id="280" r:id="rId10"/>
    <p:sldId id="267" r:id="rId11"/>
    <p:sldId id="286" r:id="rId12"/>
    <p:sldId id="268" r:id="rId13"/>
    <p:sldId id="269" r:id="rId14"/>
    <p:sldId id="288" r:id="rId15"/>
    <p:sldId id="270" r:id="rId16"/>
    <p:sldId id="285" r:id="rId17"/>
    <p:sldId id="271" r:id="rId18"/>
    <p:sldId id="293" r:id="rId19"/>
    <p:sldId id="272" r:id="rId20"/>
    <p:sldId id="290" r:id="rId21"/>
    <p:sldId id="273" r:id="rId22"/>
    <p:sldId id="274" r:id="rId23"/>
    <p:sldId id="275" r:id="rId24"/>
    <p:sldId id="276" r:id="rId25"/>
    <p:sldId id="277" r:id="rId26"/>
    <p:sldId id="291" r:id="rId27"/>
    <p:sldId id="278" r:id="rId28"/>
    <p:sldId id="279" r:id="rId29"/>
    <p:sldId id="263" r:id="rId30"/>
    <p:sldId id="283" r:id="rId31"/>
    <p:sldId id="282" r:id="rId32"/>
    <p:sldId id="281" r:id="rId33"/>
    <p:sldId id="294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</p:showPr>
  <p:clrMru>
    <a:srgbClr val="0000FF"/>
    <a:srgbClr val="006600"/>
    <a:srgbClr val="008000"/>
    <a:srgbClr val="904092"/>
    <a:srgbClr val="A82A87"/>
    <a:srgbClr val="FF0066"/>
    <a:srgbClr val="006699"/>
    <a:srgbClr val="009900"/>
    <a:srgbClr val="38E9FC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1" autoAdjust="0"/>
    <p:restoredTop sz="94721" autoAdjust="0"/>
  </p:normalViewPr>
  <p:slideViewPr>
    <p:cSldViewPr>
      <p:cViewPr>
        <p:scale>
          <a:sx n="62" d="100"/>
          <a:sy n="62" d="100"/>
        </p:scale>
        <p:origin x="-41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8C7BB-67E1-47B5-BF34-0CA8DE146C07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57862-EA2F-47D2-B382-DDD427245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57862-EA2F-47D2-B382-DDD42724505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F4C-DAF5-493E-9DD7-97A163C5E5CE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46D9-CE25-4C7F-801D-C8E2D4FBB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F4C-DAF5-493E-9DD7-97A163C5E5CE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46D9-CE25-4C7F-801D-C8E2D4FB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F4C-DAF5-493E-9DD7-97A163C5E5CE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46D9-CE25-4C7F-801D-C8E2D4FB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F4C-DAF5-493E-9DD7-97A163C5E5CE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46D9-CE25-4C7F-801D-C8E2D4FB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F4C-DAF5-493E-9DD7-97A163C5E5CE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9A46D9-CE25-4C7F-801D-C8E2D4FB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F4C-DAF5-493E-9DD7-97A163C5E5CE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46D9-CE25-4C7F-801D-C8E2D4FB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F4C-DAF5-493E-9DD7-97A163C5E5CE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46D9-CE25-4C7F-801D-C8E2D4FB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F4C-DAF5-493E-9DD7-97A163C5E5CE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46D9-CE25-4C7F-801D-C8E2D4FB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F4C-DAF5-493E-9DD7-97A163C5E5CE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46D9-CE25-4C7F-801D-C8E2D4FB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F4C-DAF5-493E-9DD7-97A163C5E5CE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46D9-CE25-4C7F-801D-C8E2D4FB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F4C-DAF5-493E-9DD7-97A163C5E5CE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46D9-CE25-4C7F-801D-C8E2D4FB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833F4C-DAF5-493E-9DD7-97A163C5E5CE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9A46D9-CE25-4C7F-801D-C8E2D4FBB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gi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9.xml"/><Relationship Id="rId5" Type="http://schemas.openxmlformats.org/officeDocument/2006/relationships/slide" Target="slide24.xml"/><Relationship Id="rId4" Type="http://schemas.openxmlformats.org/officeDocument/2006/relationships/image" Target="../media/image39.png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0.xml"/><Relationship Id="rId4" Type="http://schemas.openxmlformats.org/officeDocument/2006/relationships/slide" Target="slide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slide" Target="slide7.xml"/><Relationship Id="rId7" Type="http://schemas.openxmlformats.org/officeDocument/2006/relationships/image" Target="../media/image59.gi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slide" Target="slide5.xml"/><Relationship Id="rId7" Type="http://schemas.openxmlformats.org/officeDocument/2006/relationships/image" Target="../media/image6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2.xml"/><Relationship Id="rId7" Type="http://schemas.openxmlformats.org/officeDocument/2006/relationships/slide" Target="slide2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10" Type="http://schemas.openxmlformats.org/officeDocument/2006/relationships/image" Target="../media/image64.gif"/><Relationship Id="rId4" Type="http://schemas.openxmlformats.org/officeDocument/2006/relationships/slide" Target="slide19.xml"/><Relationship Id="rId9" Type="http://schemas.openxmlformats.org/officeDocument/2006/relationships/image" Target="../media/image6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3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slide" Target="slide9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8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29.xml"/><Relationship Id="rId4" Type="http://schemas.openxmlformats.org/officeDocument/2006/relationships/image" Target="../media/image13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3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-1"/>
            <a:ext cx="8604448" cy="537321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ГИА 2011 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экзамен в новой форме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математика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66"/>
                </a:solidFill>
              </a:rPr>
              <a:t>Тренировочный вариант экзаменационной работы </a:t>
            </a:r>
            <a:br>
              <a:rPr lang="ru-RU" sz="3600" dirty="0" smtClean="0">
                <a:solidFill>
                  <a:srgbClr val="FF0066"/>
                </a:solidFill>
              </a:rPr>
            </a:br>
            <a:r>
              <a:rPr lang="ru-RU" sz="3600" dirty="0" smtClean="0">
                <a:solidFill>
                  <a:srgbClr val="FF0066"/>
                </a:solidFill>
              </a:rPr>
              <a:t>для проведения </a:t>
            </a:r>
            <a:br>
              <a:rPr lang="ru-RU" sz="3600" dirty="0" smtClean="0">
                <a:solidFill>
                  <a:srgbClr val="FF0066"/>
                </a:solidFill>
              </a:rPr>
            </a:br>
            <a:r>
              <a:rPr lang="ru-RU" sz="3600" dirty="0" smtClean="0">
                <a:solidFill>
                  <a:srgbClr val="FF0066"/>
                </a:solidFill>
              </a:rPr>
              <a:t>государственной итоговой аттестации </a:t>
            </a:r>
            <a:br>
              <a:rPr lang="ru-RU" sz="3600" dirty="0" smtClean="0">
                <a:solidFill>
                  <a:srgbClr val="FF0066"/>
                </a:solidFill>
              </a:rPr>
            </a:br>
            <a:r>
              <a:rPr lang="ru-RU" sz="3600" dirty="0" smtClean="0">
                <a:solidFill>
                  <a:srgbClr val="FF0066"/>
                </a:solidFill>
              </a:rPr>
              <a:t>в новой форме  </a:t>
            </a:r>
            <a:br>
              <a:rPr lang="ru-RU" sz="3600" dirty="0" smtClean="0">
                <a:solidFill>
                  <a:srgbClr val="FF0066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9 класс  (3 вариант)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1100" dirty="0" smtClean="0">
                <a:solidFill>
                  <a:srgbClr val="FF0000"/>
                </a:solidFill>
              </a:rPr>
              <a:t/>
            </a:r>
            <a:br>
              <a:rPr lang="ru-RU" sz="1100" dirty="0" smtClean="0">
                <a:solidFill>
                  <a:srgbClr val="FF0000"/>
                </a:solidFill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43042" y="4869160"/>
            <a:ext cx="5715040" cy="12744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Федеральный институт педагогических измерений 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Официальный разработчик  контрольных измерительных материалов 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для ГОСУДАРСТВЕННОЙ ИТОГОВОЙ АТТЕСТАЦИИ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-459432"/>
            <a:ext cx="33883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800" b="1" dirty="0" smtClean="0">
              <a:solidFill>
                <a:srgbClr val="006600"/>
              </a:solidFill>
            </a:endParaRPr>
          </a:p>
          <a:p>
            <a:pPr algn="just"/>
            <a:endParaRPr lang="ru-RU" sz="28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14290"/>
            <a:ext cx="7572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6600"/>
                </a:solidFill>
              </a:rPr>
              <a:t>7. Туристическая фирма организует трехдневные автобусные экскурсии. Стоимость экскурсии для одного человека составляет 4500 р. Группам предоставляются скидки: группе от 4 до 10 человек - 5%, группе более  10 человек-10%. Сколько заплатит за экскурсию группа из 8 человек?</a:t>
            </a:r>
            <a:endParaRPr lang="ru-RU" sz="28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928662" y="3357562"/>
            <a:ext cx="6091724" cy="2513601"/>
            <a:chOff x="928662" y="3357562"/>
            <a:chExt cx="6091724" cy="2513601"/>
          </a:xfrm>
        </p:grpSpPr>
        <p:sp>
          <p:nvSpPr>
            <p:cNvPr id="5" name="TextBox 4"/>
            <p:cNvSpPr txBox="1"/>
            <p:nvPr/>
          </p:nvSpPr>
          <p:spPr>
            <a:xfrm>
              <a:off x="928662" y="3357562"/>
              <a:ext cx="20874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FF00"/>
                  </a:solidFill>
                  <a:hlinkClick r:id="rId2" action="ppaction://hlinksldjump"/>
                </a:rPr>
                <a:t>1)36000 р. </a:t>
              </a:r>
              <a:endParaRPr lang="ru-RU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28860" y="4000504"/>
              <a:ext cx="20874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FF00"/>
                  </a:solidFill>
                  <a:hlinkClick r:id="rId3" action="ppaction://hlinksldjump"/>
                </a:rPr>
                <a:t>2) 34200 р.</a:t>
              </a:r>
              <a:endParaRPr lang="ru-RU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43306" y="4714884"/>
              <a:ext cx="20874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FF00"/>
                  </a:solidFill>
                  <a:hlinkClick r:id="rId2" action="ppaction://hlinksldjump"/>
                </a:rPr>
                <a:t>3) 32400 р.</a:t>
              </a:r>
              <a:endParaRPr lang="ru-RU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72066" y="5286388"/>
              <a:ext cx="1948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FF00"/>
                  </a:solidFill>
                  <a:hlinkClick r:id="rId2" action="ppaction://hlinksldjump"/>
                </a:rPr>
                <a:t>4) 1800 р.</a:t>
              </a:r>
              <a:endParaRPr lang="ru-RU" sz="3200" dirty="0"/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2400" cy="190500"/>
          </a:xfrm>
          <a:prstGeom prst="rect">
            <a:avLst/>
          </a:prstGeom>
          <a:noFill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"/>
            <a:ext cx="361950" cy="1905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4500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5429264"/>
            <a:ext cx="2302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8E9FC"/>
                </a:solidFill>
                <a:hlinkClick r:id="rId6" action="ppaction://hlinksldjump"/>
              </a:rPr>
              <a:t>Проверь решение </a:t>
            </a:r>
            <a:endParaRPr lang="ru-RU" sz="2000" b="1" dirty="0">
              <a:solidFill>
                <a:srgbClr val="38E9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85728"/>
            <a:ext cx="337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Проверь решение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5" y="1428736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8000"/>
                </a:solidFill>
              </a:rPr>
              <a:t>Группе в 8 человек предоставляется скидка в5 %. Имеем 4500·8·0,95 = 34 200 (руб.)</a:t>
            </a:r>
            <a:endParaRPr lang="ru-RU" sz="4000" dirty="0">
              <a:solidFill>
                <a:srgbClr val="00800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38100" cy="1905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38100" cy="19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88640"/>
            <a:ext cx="27459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84250" indent="-342900" algn="ctr">
              <a:buAutoNum type="arabicParenR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984250" indent="-342900" algn="ctr">
              <a:buAutoNum type="arabicParenR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984250" indent="-342900"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86182" y="4143380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2" action="ppaction://hlinksldjump"/>
              </a:rPr>
              <a:t>Примерно в 54 раза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4714884"/>
            <a:ext cx="385554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2" action="ppaction://hlinksldjump"/>
              </a:rPr>
              <a:t>Примерно в 540 раз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5214950"/>
            <a:ext cx="4637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84250" indent="-342900"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3" action="ppaction://hlinksldjump"/>
              </a:rPr>
              <a:t>Примерно в 5,4 раза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58523" y="1750725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28604"/>
            <a:ext cx="77867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8. </a:t>
            </a: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Численность населения Китая составляет  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1,3 ·         </a:t>
            </a: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человек, а Индонезии –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2,4 ·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человек. </a:t>
            </a:r>
          </a:p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Во сколько раз численность </a:t>
            </a:r>
          </a:p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населения Китая больше численности населения Индонезии?</a:t>
            </a: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3286124"/>
            <a:ext cx="714380" cy="714380"/>
          </a:xfrm>
          <a:prstGeom prst="rect">
            <a:avLst/>
          </a:prstGeom>
          <a:noFill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2000240"/>
            <a:ext cx="714380" cy="714380"/>
          </a:xfrm>
          <a:prstGeom prst="rect">
            <a:avLst/>
          </a:prstGeom>
          <a:noFill/>
        </p:spPr>
      </p:pic>
      <p:grpSp>
        <p:nvGrpSpPr>
          <p:cNvPr id="60" name="Группа 59"/>
          <p:cNvGrpSpPr/>
          <p:nvPr/>
        </p:nvGrpSpPr>
        <p:grpSpPr>
          <a:xfrm>
            <a:off x="857224" y="3500438"/>
            <a:ext cx="2931650" cy="2237732"/>
            <a:chOff x="857224" y="3500438"/>
            <a:chExt cx="2931650" cy="2237732"/>
          </a:xfrm>
        </p:grpSpPr>
        <p:sp>
          <p:nvSpPr>
            <p:cNvPr id="56" name="TextBox 55"/>
            <p:cNvSpPr txBox="1"/>
            <p:nvPr/>
          </p:nvSpPr>
          <p:spPr>
            <a:xfrm>
              <a:off x="3214678" y="4143380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2).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857224" y="3500438"/>
              <a:ext cx="5741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800" b="1" dirty="0" smtClean="0">
                  <a:solidFill>
                    <a:srgbClr val="A379BB">
                      <a:lumMod val="50000"/>
                    </a:srgbClr>
                  </a:solidFill>
                </a:rPr>
                <a:t>1).</a:t>
              </a:r>
              <a:endParaRPr lang="ru-RU" sz="2800" b="1" dirty="0">
                <a:solidFill>
                  <a:srgbClr val="A379BB">
                    <a:lumMod val="50000"/>
                  </a:srgb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57224" y="4643446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3).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14678" y="5214950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4).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428728" y="3500438"/>
            <a:ext cx="363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  <a:hlinkClick r:id="rId2" action="ppaction://hlinksldjump"/>
              </a:rPr>
              <a:t>Примерно в 18 раз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044 C -0.04028 -0.01505 -0.03958 -0.03681 -0.05087 -0.05116 C -0.05312 -0.06042 -0.06337 -0.0831 -0.06909 -0.0912 C -0.07361 -0.1081 -0.08472 -0.11991 -0.0908 -0.13565 C -0.09149 -0.13773 -0.09149 -0.14028 -0.09253 -0.14213 C -0.09496 -0.1463 -0.10087 -0.15324 -0.10087 -0.15301 C -0.1026 -0.16088 -0.10486 -0.16551 -0.1092 -0.17106 C -0.11198 -0.18264 -0.11562 -0.18727 -0.12413 -0.1912 C -0.12882 -0.20046 -0.13472 -0.20556 -0.14253 -0.2088 C -0.14913 -0.21806 -0.14218 -0.21019 -0.15573 -0.21551 C -0.15816 -0.21644 -0.16007 -0.21875 -0.1625 -0.21991 C -0.17847 -0.22801 -0.19583 -0.23449 -0.2125 -0.24005 C -0.21788 -0.24491 -0.22257 -0.24745 -0.22916 -0.24884 C -0.23802 -0.25046 -0.25573 -0.25324 -0.25573 -0.25301 C -0.29514 -0.25255 -0.33472 -0.25255 -0.37413 -0.25116 C -0.37951 -0.25093 -0.40173 -0.24167 -0.40746 -0.23773 C -0.41337 -0.2338 -0.41597 -0.22731 -0.42239 -0.22454 C -0.4309 -0.21319 -0.42031 -0.22593 -0.43073 -0.21782 C -0.43212 -0.21667 -0.43298 -0.21481 -0.4342 -0.21343 C -0.44218 -0.20532 -0.45087 -0.19838 -0.4592 -0.1912 C -0.46215 -0.18866 -0.46458 -0.18472 -0.46753 -0.18218 C -0.46962 -0.17361 -0.47413 -0.16736 -0.47413 -0.15787 " pathEditMode="relative" rAng="0" ptsTypes="fffffffffffffffffffffA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12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1644 C -0.03958 -0.00949 -0.03975 -0.03542 -0.0408 -0.06134 C -0.04114 -0.06944 -0.04479 -0.07685 -0.04739 -0.08356 C -0.05052 -0.09167 -0.05017 -0.10301 -0.05416 -0.11019 C -0.0585 -0.11806 -0.06163 -0.12639 -0.0658 -0.13449 C -0.06701 -0.13958 -0.06753 -0.14514 -0.06909 -0.15023 C -0.06979 -0.15255 -0.07135 -0.1544 -0.07239 -0.15671 C -0.07361 -0.15972 -0.07482 -0.1625 -0.07569 -0.16574 C -0.07778 -0.17315 -0.07951 -0.18102 -0.08246 -0.18796 C -0.08385 -0.1912 -0.08611 -0.19352 -0.0875 -0.19676 C -0.09097 -0.20463 -0.09236 -0.21366 -0.09583 -0.2213 C -0.1033 -0.23773 -0.11232 -0.25301 -0.12083 -0.26782 C -0.12673 -0.27824 -0.13142 -0.28912 -0.1375 -0.29907 C -0.13871 -0.30116 -0.13923 -0.30417 -0.1408 -0.30579 C -0.15677 -0.32384 -0.13576 -0.29005 -0.15746 -0.31898 C -0.16371 -0.32731 -0.16024 -0.32454 -0.16736 -0.32801 C -0.17812 -0.3419 -0.19166 -0.3463 -0.20573 -0.35231 C -0.22014 -0.35856 -0.23437 -0.36505 -0.24913 -0.37014 C -0.46093 -0.36667 -0.34097 -0.38819 -0.40416 -0.35903 C -0.41093 -0.34514 -0.4033 -0.35764 -0.4125 -0.35023 C -0.42396 -0.34097 -0.40677 -0.34931 -0.42083 -0.34352 C -0.43107 -0.3294 -0.42031 -0.34213 -0.43073 -0.33449 C -0.4342 -0.33194 -0.4408 -0.32569 -0.4408 -0.32546 C -0.44965 -0.30787 -0.43802 -0.3294 -0.44913 -0.31458 C -0.46024 -0.29977 -0.44409 -0.31528 -0.45746 -0.30347 C -0.4592 -0.29606 -0.46319 -0.28912 -0.46736 -0.28356 " pathEditMode="relative" rAng="0" ptsTypes="fffffffffffffffffffffffffA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2910" y="214290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9. На рисунке изображен график функции                              . Вычислите </a:t>
            </a:r>
            <a:r>
              <a:rPr lang="ru-RU" sz="4000" dirty="0" err="1" smtClean="0">
                <a:solidFill>
                  <a:srgbClr val="0000FF"/>
                </a:solidFill>
              </a:rPr>
              <a:t>абциссу</a:t>
            </a:r>
            <a:r>
              <a:rPr lang="ru-RU" sz="4000" dirty="0" smtClean="0">
                <a:solidFill>
                  <a:srgbClr val="0000FF"/>
                </a:solidFill>
              </a:rPr>
              <a:t> точки 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>
                <a:solidFill>
                  <a:srgbClr val="00B0F0"/>
                </a:solidFill>
              </a:rPr>
              <a:t> . 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500063" cy="5937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8662" y="3357562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2" action="ppaction://hlinksldjump"/>
              </a:rPr>
              <a:t>Ответ: 0,5</a:t>
            </a:r>
            <a:endParaRPr lang="ru-RU" sz="4800"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357430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Проверь себя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786182" y="785794"/>
            <a:ext cx="3113695" cy="785818"/>
            <a:chOff x="4000496" y="857232"/>
            <a:chExt cx="3113695" cy="785818"/>
          </a:xfrm>
        </p:grpSpPr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42521" y="857232"/>
              <a:ext cx="589364" cy="785818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4000496" y="928670"/>
              <a:ext cx="12554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у = 2 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500694" y="928670"/>
              <a:ext cx="11430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</a:rPr>
                <a:t>+ 5Х </a:t>
              </a:r>
              <a:endParaRPr lang="ru-RU" sz="3200" b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429388" y="857232"/>
              <a:ext cx="6848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dirty="0" smtClean="0">
                  <a:solidFill>
                    <a:schemeClr val="bg1"/>
                  </a:solidFill>
                </a:rPr>
                <a:t>- </a:t>
              </a:r>
              <a:r>
                <a:rPr lang="ru-RU" sz="3600" b="1" dirty="0" smtClean="0">
                  <a:solidFill>
                    <a:schemeClr val="bg1"/>
                  </a:solidFill>
                </a:rPr>
                <a:t>3</a:t>
              </a:r>
              <a:endParaRPr lang="ru-RU" sz="3600" b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071678"/>
            <a:ext cx="3075517" cy="36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 descr="G:\мои анимашки 10.10.2011\monkey_16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57486" y="3947167"/>
            <a:ext cx="1857388" cy="2910833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000504"/>
            <a:ext cx="257175" cy="11049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7290" y="5429264"/>
            <a:ext cx="2463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hlinkClick r:id="rId7" action="ppaction://hlinksldjump"/>
              </a:rPr>
              <a:t>Проверка решения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-0.21412 C 0.03733 -0.21643 0.04549 -0.21991 0.05625 -0.22361 C 0.06788 -0.23356 0.07934 -0.23866 0.09132 -0.24514 C 0.1 -0.24954 0.10781 -0.25694 0.11597 -0.26042 C 0.12292 -0.2669 0.12917 -0.26944 0.13681 -0.27292 C 0.14774 -0.28542 0.13594 -0.27361 0.15104 -0.28217 C 0.15972 -0.2875 0.16424 -0.29167 0.17396 -0.29444 C 0.19236 -0.31597 0.20573 -0.30509 0.23368 -0.30671 C 0.32361 -0.32963 0.2691 -0.3169 0.48542 -0.30671 C 0.50313 -0.30579 0.52344 -0.28542 0.54167 -0.28217 C 0.55816 -0.27222 0.575 -0.26366 0.59097 -0.25139 C 0.59253 -0.25023 0.59462 -0.24977 0.59635 -0.24815 C 0.59809 -0.24653 0.59965 -0.24375 0.60156 -0.24213 C 0.60486 -0.23958 0.61198 -0.23611 0.61198 -0.23565 C 0.6125 -0.23287 0.61285 -0.2294 0.61389 -0.22685 C 0.6151 -0.22384 0.61927 -0.2206 0.61927 -0.22037 " pathEditMode="relative" rAng="0" ptsTypes="fffffffffffffffA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714480" y="500042"/>
            <a:ext cx="5072098" cy="3667622"/>
            <a:chOff x="1714480" y="500042"/>
            <a:chExt cx="5072098" cy="3667622"/>
          </a:xfrm>
        </p:grpSpPr>
        <p:sp>
          <p:nvSpPr>
            <p:cNvPr id="2" name="TextBox 1"/>
            <p:cNvSpPr txBox="1"/>
            <p:nvPr/>
          </p:nvSpPr>
          <p:spPr>
            <a:xfrm>
              <a:off x="2643174" y="500042"/>
              <a:ext cx="3714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hlinkClick r:id="rId2" action="ppaction://hlinksldjump"/>
                </a:rPr>
                <a:t>Проверь решение №9 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14480" y="1643050"/>
              <a:ext cx="3494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</a:rPr>
                <a:t>Решаем уравнение </a:t>
              </a:r>
              <a:r>
                <a:rPr lang="ru-RU" sz="2800" dirty="0" smtClean="0">
                  <a:solidFill>
                    <a:srgbClr val="0000FF"/>
                  </a:solidFill>
                </a:rPr>
                <a:t> 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450812" y="3286124"/>
              <a:ext cx="19785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FF"/>
                  </a:solidFill>
                </a:rPr>
                <a:t> 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450813" y="3244334"/>
              <a:ext cx="35779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dirty="0" smtClean="0">
                  <a:solidFill>
                    <a:srgbClr val="0000FF"/>
                  </a:solidFill>
                </a:rPr>
                <a:t> </a:t>
              </a:r>
              <a:endParaRPr lang="ru-RU" sz="5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14876" y="2285992"/>
              <a:ext cx="20717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</a:rPr>
                <a:t>Х= ­ 3</a:t>
              </a:r>
            </a:p>
            <a:p>
              <a:r>
                <a:rPr lang="ru-RU" sz="2800" b="1" dirty="0" smtClean="0">
                  <a:solidFill>
                    <a:schemeClr val="bg1"/>
                  </a:solidFill>
                </a:rPr>
                <a:t>Х= 0,5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85853" y="3571876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Абсцисса точки А положительна, поэтому, выбираем второй корень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х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= 0,5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628800"/>
            <a:ext cx="2941087" cy="61379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0"/>
            <a:ext cx="7715304" cy="1857364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sz="4900" dirty="0" smtClean="0">
                <a:solidFill>
                  <a:srgbClr val="006600"/>
                </a:solidFill>
                <a:effectLst/>
              </a:rPr>
              <a:t>10.Решите систему 	</a:t>
            </a:r>
            <a:r>
              <a:rPr lang="ru-RU" sz="4900" dirty="0" smtClean="0">
                <a:solidFill>
                  <a:srgbClr val="008000"/>
                </a:solidFill>
                <a:effectLst/>
              </a:rPr>
              <a:t>уравнений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endParaRPr lang="ru-RU" sz="107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928670"/>
            <a:ext cx="3704114" cy="126719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9512" y="141277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204864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Проверь себя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852936"/>
            <a:ext cx="2433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</a:rPr>
              <a:t>(1;-2)</a:t>
            </a:r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005064"/>
            <a:ext cx="4772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или</a:t>
            </a:r>
            <a:r>
              <a:rPr lang="ru-RU" sz="4800" b="1" dirty="0" smtClean="0">
                <a:solidFill>
                  <a:schemeClr val="bg1"/>
                </a:solidFill>
              </a:rPr>
              <a:t>  </a:t>
            </a:r>
            <a:r>
              <a:rPr lang="ru-RU" sz="4800" b="1" dirty="0" err="1" smtClean="0">
                <a:solidFill>
                  <a:srgbClr val="008000"/>
                </a:solidFill>
              </a:rPr>
              <a:t>х</a:t>
            </a:r>
            <a:r>
              <a:rPr lang="ru-RU" sz="4800" b="1" dirty="0" smtClean="0">
                <a:solidFill>
                  <a:srgbClr val="008000"/>
                </a:solidFill>
              </a:rPr>
              <a:t> =1;   у = - 2.</a:t>
            </a:r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5072074"/>
            <a:ext cx="272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hlinkClick r:id="rId3" action="ppaction://hlinksldjump"/>
              </a:rPr>
              <a:t>Проверь решение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481" name="Picture 1" descr="E:\Disc (D)\анимашки 10.10.2011\овощи и проч\smail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132856"/>
            <a:ext cx="2520280" cy="1872208"/>
          </a:xfrm>
          <a:prstGeom prst="rect">
            <a:avLst/>
          </a:prstGeom>
          <a:noFill/>
        </p:spPr>
      </p:pic>
      <p:pic>
        <p:nvPicPr>
          <p:cNvPr id="20482" name="Picture 2" descr="E:\Disc (D)\анимашки 10.10.2011\овощи и проч\smail1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077072"/>
            <a:ext cx="252028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3384376" cy="278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30963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68593" y="476672"/>
            <a:ext cx="2880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Проверь решение №10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486916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Ответ: (1; - 2)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37170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188640"/>
            <a:ext cx="4000528" cy="544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 smtClean="0">
                <a:solidFill>
                  <a:schemeClr val="bg1"/>
                </a:solidFill>
              </a:rPr>
              <a:t>11</a:t>
            </a:r>
            <a:r>
              <a:rPr lang="ru-RU" sz="2300" b="1" dirty="0" smtClean="0">
                <a:solidFill>
                  <a:srgbClr val="0000FF"/>
                </a:solidFill>
              </a:rPr>
              <a:t>.Расстояние между двумя пристанями по реке 18 км. Лодка проплыла от одной пристани до другой и вернулась  обратно, затратив на весь путь 5 ч. Найдите собственную скорость лодки, если скорость течения реки равна 1 км/ч. Какое уравнение соответствует условию задачи, если буквой </a:t>
            </a:r>
            <a:r>
              <a:rPr lang="en-US" sz="2300" b="1" dirty="0" smtClean="0">
                <a:solidFill>
                  <a:srgbClr val="0000FF"/>
                </a:solidFill>
              </a:rPr>
              <a:t>x </a:t>
            </a:r>
            <a:r>
              <a:rPr lang="ru-RU" sz="2300" b="1" dirty="0" smtClean="0">
                <a:solidFill>
                  <a:srgbClr val="0000FF"/>
                </a:solidFill>
              </a:rPr>
              <a:t> обозначена собственная скорость лодки(в км/ч)?                     </a:t>
            </a:r>
          </a:p>
          <a:p>
            <a:pPr algn="ctr"/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08304" y="371703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6372200" y="501317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428992" y="4071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4860032" y="620685"/>
            <a:ext cx="3857652" cy="1071570"/>
            <a:chOff x="1403648" y="3643314"/>
            <a:chExt cx="3672408" cy="681140"/>
          </a:xfrm>
        </p:grpSpPr>
        <p:pic>
          <p:nvPicPr>
            <p:cNvPr id="21" name="Picture 4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1802" y="3643314"/>
              <a:ext cx="648072" cy="679430"/>
            </a:xfrm>
            <a:prstGeom prst="rect">
              <a:avLst/>
            </a:prstGeom>
            <a:noFill/>
          </p:spPr>
        </p:pic>
        <p:grpSp>
          <p:nvGrpSpPr>
            <p:cNvPr id="22" name="Группа 26"/>
            <p:cNvGrpSpPr/>
            <p:nvPr/>
          </p:nvGrpSpPr>
          <p:grpSpPr>
            <a:xfrm>
              <a:off x="1403648" y="3645024"/>
              <a:ext cx="3672408" cy="679430"/>
              <a:chOff x="1403648" y="3645024"/>
              <a:chExt cx="3672408" cy="679430"/>
            </a:xfrm>
          </p:grpSpPr>
          <p:sp>
            <p:nvSpPr>
              <p:cNvPr id="23" name="TextBox 3"/>
              <p:cNvSpPr txBox="1"/>
              <p:nvPr/>
            </p:nvSpPr>
            <p:spPr>
              <a:xfrm>
                <a:off x="1403648" y="371703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bg1"/>
                    </a:solidFill>
                    <a:hlinkClick r:id="rId2" action="ppaction://hlinksldjump"/>
                  </a:rPr>
                  <a:t>1)</a:t>
                </a:r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4" name="Picture 1">
                <a:hlinkClick r:id="rId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35696" y="3645024"/>
                <a:ext cx="648072" cy="679430"/>
              </a:xfrm>
              <a:prstGeom prst="rect">
                <a:avLst/>
              </a:prstGeom>
              <a:noFill/>
              <a:ln w="15875">
                <a:noFill/>
              </a:ln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555776" y="3717032"/>
                <a:ext cx="2520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bg1"/>
                    </a:solidFill>
                    <a:hlinkClick r:id="rId2" action="ppaction://hlinksldjump"/>
                  </a:rPr>
                  <a:t>+</a:t>
                </a:r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919928" y="3779542"/>
                <a:ext cx="1008112" cy="37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hlinkClick r:id="rId2" action="ppaction://hlinksldjump"/>
                  </a:rPr>
                  <a:t>= 5</a:t>
                </a:r>
                <a:endParaRPr lang="ru-RU" sz="3200" dirty="0"/>
              </a:p>
            </p:txBody>
          </p:sp>
        </p:grpSp>
      </p:grpSp>
      <p:sp>
        <p:nvSpPr>
          <p:cNvPr id="28" name="Прямоугольник 27"/>
          <p:cNvSpPr/>
          <p:nvPr/>
        </p:nvSpPr>
        <p:spPr>
          <a:xfrm>
            <a:off x="4860032" y="2060848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hlinkClick r:id="rId5" action="ppaction://hlinksldjump"/>
              </a:rPr>
              <a:t>2) 18(</a:t>
            </a:r>
            <a:r>
              <a:rPr lang="en-US" sz="2800" b="1" dirty="0" smtClean="0">
                <a:solidFill>
                  <a:schemeClr val="bg1"/>
                </a:solidFill>
                <a:hlinkClick r:id="rId5" action="ppaction://hlinksldjump"/>
              </a:rPr>
              <a:t>x+1)+18(x-1)=5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860032" y="3068960"/>
            <a:ext cx="3024336" cy="679430"/>
            <a:chOff x="5076056" y="3656728"/>
            <a:chExt cx="2955523" cy="679430"/>
          </a:xfrm>
        </p:grpSpPr>
        <p:sp>
          <p:nvSpPr>
            <p:cNvPr id="30" name="TextBox 29"/>
            <p:cNvSpPr txBox="1"/>
            <p:nvPr/>
          </p:nvSpPr>
          <p:spPr>
            <a:xfrm>
              <a:off x="5076056" y="37890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hlinkClick r:id="rId6" action="ppaction://hlinksldjump"/>
                </a:rPr>
                <a:t>3)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7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8104" y="3656728"/>
              <a:ext cx="648072" cy="679430"/>
            </a:xfrm>
            <a:prstGeom prst="rect">
              <a:avLst/>
            </a:prstGeom>
            <a:noFill/>
          </p:spPr>
        </p:pic>
        <p:pic>
          <p:nvPicPr>
            <p:cNvPr id="32" name="Picture 10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8224" y="3656728"/>
              <a:ext cx="648072" cy="67943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6228184" y="3717032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hlinkClick r:id="rId6" action="ppaction://hlinksldjump"/>
                </a:rPr>
                <a:t>-</a:t>
              </a:r>
              <a:endParaRPr lang="ru-RU" sz="2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08304" y="3717032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hlinkClick r:id="rId6" action="ppaction://hlinksldjump"/>
                </a:rPr>
                <a:t>= 5</a:t>
              </a:r>
              <a:endParaRPr lang="ru-RU" sz="32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860032" y="4293096"/>
            <a:ext cx="3022468" cy="763141"/>
            <a:chOff x="5148064" y="4797152"/>
            <a:chExt cx="3022468" cy="763141"/>
          </a:xfrm>
        </p:grpSpPr>
        <p:sp>
          <p:nvSpPr>
            <p:cNvPr id="36" name="TextBox 35"/>
            <p:cNvSpPr txBox="1"/>
            <p:nvPr/>
          </p:nvSpPr>
          <p:spPr>
            <a:xfrm>
              <a:off x="5148064" y="486916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hlinkClick r:id="rId6" action="ppaction://hlinksldjump"/>
                </a:rPr>
                <a:t>4)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0112" y="4797152"/>
              <a:ext cx="720080" cy="754923"/>
            </a:xfrm>
            <a:prstGeom prst="rect">
              <a:avLst/>
            </a:prstGeom>
            <a:noFill/>
          </p:spPr>
        </p:pic>
        <p:pic>
          <p:nvPicPr>
            <p:cNvPr id="39" name="Picture 4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240" y="4797152"/>
              <a:ext cx="727920" cy="763141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7596336" y="4869160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hlinkClick r:id="rId6" action="ppaction://hlinksldjump"/>
                </a:rPr>
                <a:t>-</a:t>
              </a:r>
              <a:r>
                <a:rPr lang="ru-RU" sz="2800" dirty="0" smtClean="0"/>
                <a:t> </a:t>
              </a:r>
              <a:r>
                <a:rPr lang="ru-RU" sz="2800" dirty="0" smtClean="0">
                  <a:solidFill>
                    <a:srgbClr val="7030A0"/>
                  </a:solidFill>
                </a:rPr>
                <a:t>5</a:t>
              </a:r>
              <a:endParaRPr lang="ru-RU" sz="2800" dirty="0">
                <a:solidFill>
                  <a:srgbClr val="7030A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72200" y="501317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hlinkClick r:id="rId6" action="ppaction://hlinksldjump"/>
                </a:rPr>
                <a:t>=</a:t>
              </a:r>
              <a:endParaRPr lang="ru-RU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932040" y="5589240"/>
            <a:ext cx="2391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hlinkClick r:id="rId9" action="ppaction://hlinksldjump"/>
              </a:rPr>
              <a:t>Проверка решения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-819472"/>
            <a:ext cx="4824536" cy="531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hlinkClick r:id="rId3" action="ppaction://hlinksldjump"/>
              </a:rPr>
              <a:t>Проверка решения №11</a:t>
            </a:r>
            <a:endParaRPr lang="ru-RU" sz="24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5" y="1556792"/>
            <a:ext cx="259228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293096"/>
            <a:ext cx="2033414" cy="761044"/>
          </a:xfrm>
          <a:prstGeom prst="rect">
            <a:avLst/>
          </a:prstGeom>
          <a:noFill/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5157192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Ответ: 1.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813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12</a:t>
            </a:r>
            <a:r>
              <a:rPr lang="ru-RU" sz="4400" b="1" dirty="0" smtClean="0">
                <a:solidFill>
                  <a:srgbClr val="0000FF"/>
                </a:solidFill>
              </a:rPr>
              <a:t>. Какое из следующих неравенств не следует из неравенства   </a:t>
            </a:r>
            <a:r>
              <a:rPr lang="en-US" sz="4400" b="1" dirty="0" smtClean="0">
                <a:solidFill>
                  <a:srgbClr val="C00000"/>
                </a:solidFill>
              </a:rPr>
              <a:t>x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&gt;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y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+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z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0100" y="3071810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1)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x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-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z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&gt;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y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3) x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–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y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–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z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&gt;0</a:t>
            </a:r>
            <a:endParaRPr lang="ru-RU" sz="4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accent5">
                  <a:lumMod val="50000"/>
                </a:schemeClr>
              </a:solidFill>
              <a:hlinkClick r:id="rId3" action="ppaction://hlinksldjump"/>
            </a:endParaRPr>
          </a:p>
          <a:p>
            <a:pPr marL="514350" indent="-514350"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2)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z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&lt;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x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–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y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  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4)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 </a:t>
            </a:r>
            <a: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y</a:t>
            </a: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 </a:t>
            </a:r>
            <a: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+</a:t>
            </a: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 </a:t>
            </a:r>
            <a: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z</a:t>
            </a: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 </a:t>
            </a:r>
            <a: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–</a:t>
            </a: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 </a:t>
            </a:r>
            <a: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x</a:t>
            </a: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 </a:t>
            </a:r>
            <a: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&gt;0</a:t>
            </a:r>
            <a:endParaRPr lang="ru-RU" sz="40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5500702"/>
            <a:ext cx="2463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hlinkClick r:id="rId5" action="ppaction://hlinksldjump"/>
              </a:rPr>
              <a:t>Проверка решения </a:t>
            </a:r>
            <a:endParaRPr lang="ru-RU" sz="2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-963488"/>
            <a:ext cx="8429652" cy="2381126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00B05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00B050"/>
                </a:solidFill>
                <a:effectLst/>
              </a:rPr>
            </a:br>
            <a:r>
              <a:rPr lang="ru-RU" sz="4000" dirty="0" smtClean="0">
                <a:solidFill>
                  <a:srgbClr val="00B050"/>
                </a:solidFill>
                <a:effectLst/>
              </a:rPr>
              <a:t>1. Найти значение выражения </a:t>
            </a:r>
            <a:endParaRPr lang="ru-RU" sz="40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85852" y="3500437"/>
            <a:ext cx="7858148" cy="2808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	Ответ:  </a:t>
            </a:r>
            <a:r>
              <a:rPr lang="ru-RU" sz="4400" b="1" dirty="0" smtClean="0">
                <a:solidFill>
                  <a:srgbClr val="FF0000"/>
                </a:solidFill>
              </a:rPr>
              <a:t>-3,5         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785794"/>
            <a:ext cx="1232697" cy="1224136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1000108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при а = 4,2 ; </a:t>
            </a:r>
            <a:r>
              <a:rPr lang="en-US" sz="4000" b="1" dirty="0" smtClean="0">
                <a:solidFill>
                  <a:srgbClr val="00B050"/>
                </a:solidFill>
              </a:rPr>
              <a:t>b </a:t>
            </a:r>
            <a:r>
              <a:rPr lang="ru-RU" sz="4000" b="1" dirty="0" smtClean="0">
                <a:solidFill>
                  <a:srgbClr val="00B050"/>
                </a:solidFill>
              </a:rPr>
              <a:t>= - 0,7; с = 0,5</a:t>
            </a:r>
            <a:r>
              <a:rPr lang="ru-RU" sz="4000" b="1" dirty="0" smtClean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1538" y="2571744"/>
            <a:ext cx="39045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Проверь себя</a:t>
            </a:r>
          </a:p>
          <a:p>
            <a:endParaRPr lang="ru-RU" dirty="0"/>
          </a:p>
        </p:txBody>
      </p:sp>
      <p:pic>
        <p:nvPicPr>
          <p:cNvPr id="18" name="Picture 2" descr="G:\мои анимашки 10.10.2011\monkey_16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57388" y="1916832"/>
            <a:ext cx="1857388" cy="29108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43438" y="5429264"/>
            <a:ext cx="229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hlinkClick r:id="rId5" action="ppaction://hlinksldjump"/>
              </a:rPr>
              <a:t>Проверка решения 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2 0.00833 L 0.73732 -0.002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hlinkClick r:id="rId2" action="ppaction://hlinksldjump"/>
              </a:rPr>
              <a:t>Проверка решения №12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500174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Используя свойства неравенств можно заключить, что неравенства 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rgbClr val="0000FF"/>
                </a:solidFill>
              </a:rPr>
              <a:t>х</a:t>
            </a:r>
            <a:r>
              <a:rPr lang="ru-RU" sz="3200" dirty="0" smtClean="0">
                <a:solidFill>
                  <a:srgbClr val="0000FF"/>
                </a:solidFill>
              </a:rPr>
              <a:t> –у &gt; </a:t>
            </a:r>
            <a:r>
              <a:rPr lang="en-US" sz="3200" dirty="0" smtClean="0">
                <a:solidFill>
                  <a:srgbClr val="0000FF"/>
                </a:solidFill>
              </a:rPr>
              <a:t>z</a:t>
            </a:r>
            <a:r>
              <a:rPr lang="ru-RU" sz="3200" dirty="0" smtClean="0">
                <a:solidFill>
                  <a:srgbClr val="0000FF"/>
                </a:solidFill>
              </a:rPr>
              <a:t>, </a:t>
            </a:r>
          </a:p>
          <a:p>
            <a:r>
              <a:rPr lang="ru-RU" sz="3200" dirty="0" smtClean="0">
                <a:solidFill>
                  <a:srgbClr val="0000FF"/>
                </a:solidFill>
              </a:rPr>
              <a:t>                                                 </a:t>
            </a:r>
            <a:r>
              <a:rPr lang="ru-RU" sz="3200" dirty="0" err="1" smtClean="0">
                <a:solidFill>
                  <a:srgbClr val="0000FF"/>
                </a:solidFill>
              </a:rPr>
              <a:t>х</a:t>
            </a:r>
            <a:r>
              <a:rPr lang="ru-RU" sz="3200" dirty="0" smtClean="0">
                <a:solidFill>
                  <a:srgbClr val="0000FF"/>
                </a:solidFill>
              </a:rPr>
              <a:t> – </a:t>
            </a:r>
            <a:r>
              <a:rPr lang="en-US" sz="3200" dirty="0" smtClean="0">
                <a:solidFill>
                  <a:srgbClr val="0000FF"/>
                </a:solidFill>
              </a:rPr>
              <a:t>z</a:t>
            </a:r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&gt;</a:t>
            </a:r>
            <a:r>
              <a:rPr lang="ru-RU" sz="3200" dirty="0" smtClean="0">
                <a:solidFill>
                  <a:srgbClr val="0000FF"/>
                </a:solidFill>
              </a:rPr>
              <a:t> у, </a:t>
            </a:r>
          </a:p>
          <a:p>
            <a:r>
              <a:rPr lang="ru-RU" sz="3200" dirty="0" smtClean="0">
                <a:solidFill>
                  <a:srgbClr val="0000FF"/>
                </a:solidFill>
              </a:rPr>
              <a:t>                                                 </a:t>
            </a:r>
            <a:r>
              <a:rPr lang="ru-RU" sz="3200" dirty="0" err="1" smtClean="0">
                <a:solidFill>
                  <a:srgbClr val="0000FF"/>
                </a:solidFill>
              </a:rPr>
              <a:t>х</a:t>
            </a:r>
            <a:r>
              <a:rPr lang="ru-RU" sz="3200" dirty="0" smtClean="0">
                <a:solidFill>
                  <a:srgbClr val="0000FF"/>
                </a:solidFill>
              </a:rPr>
              <a:t> - у – </a:t>
            </a:r>
            <a:r>
              <a:rPr lang="en-US" sz="3200" dirty="0" smtClean="0">
                <a:solidFill>
                  <a:srgbClr val="0000FF"/>
                </a:solidFill>
              </a:rPr>
              <a:t>z</a:t>
            </a:r>
            <a:r>
              <a:rPr lang="ru-RU" sz="3200" dirty="0" smtClean="0">
                <a:solidFill>
                  <a:srgbClr val="0000FF"/>
                </a:solidFill>
              </a:rPr>
              <a:t> &gt; 0 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следуют из неравенства  </a:t>
            </a:r>
            <a:r>
              <a:rPr lang="ru-RU" sz="3200" dirty="0" err="1" smtClean="0">
                <a:solidFill>
                  <a:srgbClr val="C00000"/>
                </a:solidFill>
              </a:rPr>
              <a:t>х</a:t>
            </a:r>
            <a:r>
              <a:rPr lang="ru-RU" sz="3200" dirty="0" smtClean="0">
                <a:solidFill>
                  <a:srgbClr val="C00000"/>
                </a:solidFill>
              </a:rPr>
              <a:t> &gt; у + </a:t>
            </a:r>
            <a:r>
              <a:rPr lang="en-US" sz="3200" dirty="0" smtClean="0">
                <a:solidFill>
                  <a:srgbClr val="C00000"/>
                </a:solidFill>
              </a:rPr>
              <a:t>z</a:t>
            </a:r>
            <a:r>
              <a:rPr lang="ru-RU" sz="3200" dirty="0" smtClean="0">
                <a:solidFill>
                  <a:srgbClr val="C00000"/>
                </a:solidFill>
              </a:rPr>
              <a:t>. </a:t>
            </a:r>
            <a:r>
              <a:rPr lang="ru-RU" sz="3200" dirty="0" smtClean="0">
                <a:solidFill>
                  <a:srgbClr val="008000"/>
                </a:solidFill>
              </a:rPr>
              <a:t>Неравенство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у + </a:t>
            </a:r>
            <a:r>
              <a:rPr lang="en-US" sz="3200" b="1" dirty="0" smtClean="0">
                <a:solidFill>
                  <a:schemeClr val="bg1"/>
                </a:solidFill>
              </a:rPr>
              <a:t>z</a:t>
            </a:r>
            <a:r>
              <a:rPr lang="ru-RU" sz="3200" b="1" dirty="0" smtClean="0">
                <a:solidFill>
                  <a:schemeClr val="bg1"/>
                </a:solidFill>
              </a:rPr>
              <a:t> –</a:t>
            </a:r>
            <a:r>
              <a:rPr lang="ru-RU" sz="3200" b="1" dirty="0" err="1" smtClean="0">
                <a:solidFill>
                  <a:schemeClr val="bg1"/>
                </a:solidFill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</a:rPr>
              <a:t> &gt; 0</a:t>
            </a:r>
            <a:r>
              <a:rPr lang="ru-RU" sz="3200" b="1" u="sng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из данного неравенства не следует.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5301208"/>
            <a:ext cx="2012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Ответ: 4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4355976" y="188640"/>
            <a:ext cx="4143404" cy="24288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476672"/>
            <a:ext cx="364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13.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</a:rPr>
              <a:t>Для каждого неравенства укажите множество его решений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7647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57620" y="178592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79512" y="8367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800100"/>
            <a:ext cx="285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800100"/>
            <a:ext cx="214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857232"/>
            <a:ext cx="4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627784" y="4653136"/>
          <a:ext cx="409761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345"/>
                <a:gridCol w="1424399"/>
                <a:gridCol w="1365872"/>
              </a:tblGrid>
              <a:tr h="62903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4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4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5891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43608" y="5013176"/>
            <a:ext cx="16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Ответ: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790575"/>
            <a:ext cx="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517395" y="322991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242758" y="3412480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214942" y="3786190"/>
            <a:ext cx="2506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	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142976" y="2786058"/>
            <a:ext cx="2313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88640"/>
            <a:ext cx="2571750" cy="695325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908720"/>
            <a:ext cx="2533650" cy="695325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115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700808"/>
            <a:ext cx="2562225" cy="695325"/>
          </a:xfrm>
          <a:prstGeom prst="rect">
            <a:avLst/>
          </a:prstGeom>
          <a:noFill/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115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996952"/>
            <a:ext cx="3638428" cy="541185"/>
          </a:xfrm>
          <a:prstGeom prst="rect">
            <a:avLst/>
          </a:prstGeom>
          <a:noFill/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429000"/>
            <a:ext cx="2600325" cy="619125"/>
          </a:xfrm>
          <a:prstGeom prst="rect">
            <a:avLst/>
          </a:prstGeom>
          <a:noFill/>
        </p:spPr>
      </p:pic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933056"/>
            <a:ext cx="2028825" cy="619125"/>
          </a:xfrm>
          <a:prstGeom prst="rect">
            <a:avLst/>
          </a:prstGeom>
          <a:noFill/>
        </p:spPr>
      </p:pic>
      <p:sp>
        <p:nvSpPr>
          <p:cNvPr id="65" name="Прямоугольник 64"/>
          <p:cNvSpPr/>
          <p:nvPr/>
        </p:nvSpPr>
        <p:spPr>
          <a:xfrm>
            <a:off x="6660232" y="5013176"/>
            <a:ext cx="1762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/>
            <a:r>
              <a:rPr lang="ru-RU" sz="3200" b="1" dirty="0" smtClean="0">
                <a:solidFill>
                  <a:schemeClr val="bg1"/>
                </a:solidFill>
              </a:rPr>
              <a:t>или </a:t>
            </a:r>
            <a:r>
              <a:rPr lang="ru-RU" sz="4000" b="1" dirty="0" smtClean="0">
                <a:solidFill>
                  <a:srgbClr val="FF0000"/>
                </a:solidFill>
              </a:rPr>
              <a:t>213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259632" y="4005064"/>
            <a:ext cx="2122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/>
            <a:r>
              <a:rPr lang="ru-RU" sz="2400" b="1" dirty="0" smtClean="0">
                <a:solidFill>
                  <a:schemeClr val="bg1"/>
                </a:solidFill>
              </a:rPr>
              <a:t>Проверь себя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8640"/>
            <a:ext cx="48245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14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rgbClr val="0000FF"/>
                </a:solidFill>
              </a:rPr>
              <a:t> Члены последовательности можно изображать точками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на координатной плоскости. 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Для этого по горизонтальной оси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откладывают</a:t>
            </a:r>
            <a:r>
              <a:rPr lang="ru-RU" sz="2400" b="1" dirty="0" smtClean="0">
                <a:solidFill>
                  <a:srgbClr val="0000FF"/>
                </a:solidFill>
              </a:rPr>
              <a:t> номер члена, а по вертикальной- соответствующий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член последовательности.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На рисунке изображены точками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первые шесть членов арифметической прогрессии           (        ). Найдите </a:t>
            </a:r>
            <a:r>
              <a:rPr lang="en-US" sz="2400" b="1" dirty="0" smtClean="0">
                <a:solidFill>
                  <a:srgbClr val="0000FF"/>
                </a:solidFill>
              </a:rPr>
              <a:t>      </a:t>
            </a:r>
            <a:r>
              <a:rPr lang="ru-RU" sz="2400" b="1" dirty="0" smtClean="0">
                <a:solidFill>
                  <a:srgbClr val="0000FF"/>
                </a:solidFill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27976" y="4941168"/>
            <a:ext cx="432048" cy="608343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4221088"/>
            <a:ext cx="360040" cy="480053"/>
          </a:xfrm>
          <a:prstGeom prst="rect">
            <a:avLst/>
          </a:prstGeom>
          <a:noFill/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436096" y="260648"/>
          <a:ext cx="347438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372040"/>
                <a:gridCol w="294032"/>
                <a:gridCol w="270028"/>
                <a:gridCol w="264034"/>
                <a:gridCol w="294032"/>
                <a:gridCol w="294032"/>
                <a:gridCol w="294032"/>
                <a:gridCol w="294032"/>
                <a:gridCol w="294032"/>
                <a:gridCol w="294032"/>
                <a:gridCol w="294032"/>
              </a:tblGrid>
              <a:tr h="3000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cxnSp>
        <p:nvCxnSpPr>
          <p:cNvPr id="15" name="AutoShape 7"/>
          <p:cNvCxnSpPr>
            <a:cxnSpLocks noChangeShapeType="1"/>
          </p:cNvCxnSpPr>
          <p:nvPr/>
        </p:nvCxnSpPr>
        <p:spPr bwMode="auto">
          <a:xfrm rot="5400000" flipH="1" flipV="1">
            <a:off x="4355972" y="2420888"/>
            <a:ext cx="4464496" cy="1588"/>
          </a:xfrm>
          <a:prstGeom prst="straightConnector1">
            <a:avLst/>
          </a:prstGeom>
          <a:noFill/>
          <a:ln w="44450" cmpd="sng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" name="AutoShape 8"/>
          <p:cNvCxnSpPr>
            <a:cxnSpLocks noChangeShapeType="1"/>
          </p:cNvCxnSpPr>
          <p:nvPr/>
        </p:nvCxnSpPr>
        <p:spPr bwMode="auto">
          <a:xfrm>
            <a:off x="5508100" y="2852936"/>
            <a:ext cx="3519488" cy="0"/>
          </a:xfrm>
          <a:prstGeom prst="straightConnector1">
            <a:avLst/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7668340" y="2708920"/>
            <a:ext cx="144016" cy="24187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7956372" y="3429000"/>
            <a:ext cx="144016" cy="24187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8244404" y="4149080"/>
            <a:ext cx="144016" cy="24187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7380308" y="1988840"/>
            <a:ext cx="144016" cy="24187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7092276" y="1196752"/>
            <a:ext cx="144016" cy="24187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6804244" y="476672"/>
            <a:ext cx="144016" cy="24187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cxnSp>
        <p:nvCxnSpPr>
          <p:cNvPr id="23" name="AutoShape 14"/>
          <p:cNvCxnSpPr>
            <a:cxnSpLocks noChangeShapeType="1"/>
          </p:cNvCxnSpPr>
          <p:nvPr/>
        </p:nvCxnSpPr>
        <p:spPr bwMode="auto">
          <a:xfrm>
            <a:off x="5724124" y="2708920"/>
            <a:ext cx="0" cy="244475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" name="AutoShape 15"/>
          <p:cNvCxnSpPr>
            <a:cxnSpLocks noChangeShapeType="1"/>
          </p:cNvCxnSpPr>
          <p:nvPr/>
        </p:nvCxnSpPr>
        <p:spPr bwMode="auto">
          <a:xfrm>
            <a:off x="6012156" y="2708920"/>
            <a:ext cx="0" cy="244475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5" name="AutoShape 16"/>
          <p:cNvCxnSpPr>
            <a:cxnSpLocks noChangeShapeType="1"/>
          </p:cNvCxnSpPr>
          <p:nvPr/>
        </p:nvCxnSpPr>
        <p:spPr bwMode="auto">
          <a:xfrm>
            <a:off x="6300188" y="2708920"/>
            <a:ext cx="0" cy="244475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6" name="AutoShape 17"/>
          <p:cNvCxnSpPr>
            <a:cxnSpLocks noChangeShapeType="1"/>
          </p:cNvCxnSpPr>
          <p:nvPr/>
        </p:nvCxnSpPr>
        <p:spPr bwMode="auto">
          <a:xfrm>
            <a:off x="8604444" y="2708920"/>
            <a:ext cx="0" cy="244475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7" name="AutoShape 18"/>
          <p:cNvCxnSpPr>
            <a:cxnSpLocks noChangeShapeType="1"/>
          </p:cNvCxnSpPr>
          <p:nvPr/>
        </p:nvCxnSpPr>
        <p:spPr bwMode="auto">
          <a:xfrm>
            <a:off x="8316412" y="2708920"/>
            <a:ext cx="0" cy="244475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" name="AutoShape 19"/>
          <p:cNvCxnSpPr>
            <a:cxnSpLocks noChangeShapeType="1"/>
          </p:cNvCxnSpPr>
          <p:nvPr/>
        </p:nvCxnSpPr>
        <p:spPr bwMode="auto">
          <a:xfrm>
            <a:off x="8028380" y="2708920"/>
            <a:ext cx="0" cy="244475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9" name="AutoShape 20"/>
          <p:cNvCxnSpPr>
            <a:cxnSpLocks noChangeShapeType="1"/>
          </p:cNvCxnSpPr>
          <p:nvPr/>
        </p:nvCxnSpPr>
        <p:spPr bwMode="auto">
          <a:xfrm>
            <a:off x="7452316" y="2708920"/>
            <a:ext cx="0" cy="244475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0" name="AutoShape 21"/>
          <p:cNvCxnSpPr>
            <a:cxnSpLocks noChangeShapeType="1"/>
          </p:cNvCxnSpPr>
          <p:nvPr/>
        </p:nvCxnSpPr>
        <p:spPr bwMode="auto">
          <a:xfrm>
            <a:off x="7164284" y="2708920"/>
            <a:ext cx="0" cy="244475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" name="AutoShape 22"/>
          <p:cNvCxnSpPr>
            <a:cxnSpLocks noChangeShapeType="1"/>
          </p:cNvCxnSpPr>
          <p:nvPr/>
        </p:nvCxnSpPr>
        <p:spPr bwMode="auto">
          <a:xfrm>
            <a:off x="6876252" y="2708920"/>
            <a:ext cx="0" cy="244475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" name="AutoShape 23"/>
          <p:cNvCxnSpPr>
            <a:cxnSpLocks noChangeShapeType="1"/>
          </p:cNvCxnSpPr>
          <p:nvPr/>
        </p:nvCxnSpPr>
        <p:spPr bwMode="auto">
          <a:xfrm>
            <a:off x="6516212" y="1772816"/>
            <a:ext cx="179387" cy="0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3" name="AutoShape 24"/>
          <p:cNvCxnSpPr>
            <a:cxnSpLocks noChangeShapeType="1"/>
          </p:cNvCxnSpPr>
          <p:nvPr/>
        </p:nvCxnSpPr>
        <p:spPr bwMode="auto">
          <a:xfrm>
            <a:off x="6516212" y="2132856"/>
            <a:ext cx="179387" cy="0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" name="AutoShape 25"/>
          <p:cNvCxnSpPr>
            <a:cxnSpLocks noChangeShapeType="1"/>
          </p:cNvCxnSpPr>
          <p:nvPr/>
        </p:nvCxnSpPr>
        <p:spPr bwMode="auto">
          <a:xfrm>
            <a:off x="6516212" y="2492896"/>
            <a:ext cx="179387" cy="0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5" name="AutoShape 23"/>
          <p:cNvCxnSpPr>
            <a:cxnSpLocks noChangeShapeType="1"/>
          </p:cNvCxnSpPr>
          <p:nvPr/>
        </p:nvCxnSpPr>
        <p:spPr bwMode="auto">
          <a:xfrm>
            <a:off x="6516212" y="1412776"/>
            <a:ext cx="179387" cy="0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6" name="AutoShape 23"/>
          <p:cNvCxnSpPr>
            <a:cxnSpLocks noChangeShapeType="1"/>
          </p:cNvCxnSpPr>
          <p:nvPr/>
        </p:nvCxnSpPr>
        <p:spPr bwMode="auto">
          <a:xfrm>
            <a:off x="6516212" y="1052736"/>
            <a:ext cx="179387" cy="0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7" name="AutoShape 23"/>
          <p:cNvCxnSpPr>
            <a:cxnSpLocks noChangeShapeType="1"/>
          </p:cNvCxnSpPr>
          <p:nvPr/>
        </p:nvCxnSpPr>
        <p:spPr bwMode="auto">
          <a:xfrm>
            <a:off x="6516212" y="620688"/>
            <a:ext cx="179387" cy="0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8" name="AutoShape 23"/>
          <p:cNvCxnSpPr>
            <a:cxnSpLocks noChangeShapeType="1"/>
          </p:cNvCxnSpPr>
          <p:nvPr/>
        </p:nvCxnSpPr>
        <p:spPr bwMode="auto">
          <a:xfrm>
            <a:off x="6516212" y="3212976"/>
            <a:ext cx="179387" cy="0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9" name="AutoShape 23"/>
          <p:cNvCxnSpPr>
            <a:cxnSpLocks noChangeShapeType="1"/>
          </p:cNvCxnSpPr>
          <p:nvPr/>
        </p:nvCxnSpPr>
        <p:spPr bwMode="auto">
          <a:xfrm>
            <a:off x="6516212" y="3573016"/>
            <a:ext cx="179387" cy="0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0" name="AutoShape 23"/>
          <p:cNvCxnSpPr>
            <a:cxnSpLocks noChangeShapeType="1"/>
          </p:cNvCxnSpPr>
          <p:nvPr/>
        </p:nvCxnSpPr>
        <p:spPr bwMode="auto">
          <a:xfrm>
            <a:off x="6516212" y="3933056"/>
            <a:ext cx="179387" cy="0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1" name="AutoShape 23"/>
          <p:cNvCxnSpPr>
            <a:cxnSpLocks noChangeShapeType="1"/>
          </p:cNvCxnSpPr>
          <p:nvPr/>
        </p:nvCxnSpPr>
        <p:spPr bwMode="auto">
          <a:xfrm>
            <a:off x="6516212" y="4365104"/>
            <a:ext cx="179387" cy="0"/>
          </a:xfrm>
          <a:prstGeom prst="straightConnector1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</p:cxnSp>
      <p:pic>
        <p:nvPicPr>
          <p:cNvPr id="42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88640"/>
            <a:ext cx="535020" cy="633189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8532436" y="292494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28180" y="28529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28180" y="23488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32236" y="29249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31840" y="508518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dirty="0" smtClean="0">
                <a:solidFill>
                  <a:srgbClr val="0000FF"/>
                </a:solidFill>
              </a:rPr>
              <a:t>Ответ</a:t>
            </a:r>
            <a:r>
              <a:rPr lang="ru-RU" sz="3600" dirty="0" smtClean="0">
                <a:solidFill>
                  <a:srgbClr val="0000FF"/>
                </a:solidFill>
              </a:rPr>
              <a:t>: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600" b="1" i="1" baseline="-30000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C00000"/>
                </a:solidFill>
              </a:rPr>
              <a:t> =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6</a:t>
            </a:r>
            <a:r>
              <a:rPr lang="ru-RU" sz="3600" dirty="0" smtClean="0">
                <a:solidFill>
                  <a:srgbClr val="C00000"/>
                </a:solidFill>
              </a:rPr>
              <a:t>;</a:t>
            </a:r>
            <a:r>
              <a:rPr lang="en-US" sz="3600" dirty="0" smtClean="0">
                <a:solidFill>
                  <a:srgbClr val="C00000"/>
                </a:solidFill>
              </a:rPr>
              <a:t>  d =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-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755576" y="4725144"/>
            <a:ext cx="2352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Проверь себя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144000" y="34290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d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1" u="none" strike="noStrike" cap="none" normalizeH="0" baseline="-3000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886557" y="5949280"/>
            <a:ext cx="51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600" b="1" i="1" baseline="-30000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0.0051 C -0.1349 -0.14027 -0.29062 -0.28564 -0.40399 -0.36388 C -0.51736 -0.44212 -0.58264 -0.49583 -0.65903 -0.46388 C -0.73542 -0.43194 -0.8276 -0.22199 -0.86233 -0.17268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2083 C -0.16979 -0.16389 -0.31962 -0.30671 -0.42847 -0.31273 C -0.53733 -0.31852 -0.63299 -0.09977 -0.67309 -0.0581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764 C -0.10017 -0.14259 -0.20017 -0.29212 -0.29982 -0.28402 C -0.39965 -0.27523 -0.54982 0.00325 -0.59913 0.06088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 startAt="15"/>
            </a:pPr>
            <a:r>
              <a:rPr lang="ru-RU" sz="4800" b="1" dirty="0" smtClean="0">
                <a:solidFill>
                  <a:srgbClr val="006600"/>
                </a:solidFill>
              </a:rPr>
              <a:t>Какая из прямых пересекает график функции </a:t>
            </a:r>
            <a:r>
              <a:rPr lang="en-US" sz="4800" b="1" dirty="0" smtClean="0">
                <a:solidFill>
                  <a:srgbClr val="006600"/>
                </a:solidFill>
              </a:rPr>
              <a:t>     </a:t>
            </a:r>
            <a:r>
              <a:rPr lang="ru-RU" sz="4800" b="1" dirty="0" smtClean="0">
                <a:solidFill>
                  <a:srgbClr val="006600"/>
                </a:solidFill>
              </a:rPr>
              <a:t>    в двух точках?</a:t>
            </a:r>
            <a:r>
              <a:rPr lang="en-US" b="1" dirty="0" smtClean="0">
                <a:solidFill>
                  <a:srgbClr val="0000FF"/>
                </a:solidFill>
                <a:hlinkClick r:id="rId2" action="ppaction://hlinksldjump"/>
              </a:rPr>
              <a:t> 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42875" cy="619125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42875" cy="619125"/>
          </a:xfrm>
          <a:prstGeom prst="rect">
            <a:avLst/>
          </a:prstGeom>
          <a:noFill/>
        </p:spPr>
      </p:pic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11247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8367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2780928"/>
            <a:ext cx="65801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4400" b="1" dirty="0" smtClean="0">
                <a:solidFill>
                  <a:srgbClr val="0000FF"/>
                </a:solidFill>
              </a:rPr>
              <a:t>			</a:t>
            </a:r>
            <a:endParaRPr lang="ru-RU" sz="4400" b="1" dirty="0" smtClean="0">
              <a:solidFill>
                <a:srgbClr val="0000FF"/>
              </a:solidFill>
            </a:endParaRPr>
          </a:p>
          <a:p>
            <a:pPr marL="342900" indent="-342900" algn="ctr">
              <a:buAutoNum type="arabicParenR"/>
            </a:pPr>
            <a:endParaRPr lang="en-US" b="1" dirty="0" smtClean="0">
              <a:solidFill>
                <a:srgbClr val="FFC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52120" y="908720"/>
            <a:ext cx="1619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 =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620688"/>
            <a:ext cx="315727" cy="1368152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4221088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hlinkClick r:id="rId2" action="ppaction://hlinksldjump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hlinkClick r:id="rId2" action="ppaction://hlinksldjump"/>
              </a:rPr>
              <a:t>4) x=4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2708920"/>
            <a:ext cx="1920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hlinkClick r:id="rId2" action="ppaction://hlinksldjump"/>
              </a:rPr>
              <a:t>3) y=-5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19672" y="2708920"/>
            <a:ext cx="228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/>
            <a:r>
              <a:rPr lang="ru-RU" sz="4400" b="1" dirty="0" smtClean="0">
                <a:solidFill>
                  <a:srgbClr val="0000FF"/>
                </a:solidFill>
                <a:hlinkClick r:id="rId2" action="ppaction://hlinksldjump"/>
              </a:rPr>
              <a:t>1)</a:t>
            </a:r>
            <a:r>
              <a:rPr lang="en-US" sz="4400" b="1" dirty="0" smtClean="0">
                <a:solidFill>
                  <a:srgbClr val="0000FF"/>
                </a:solidFill>
                <a:hlinkClick r:id="rId2" action="ppaction://hlinksldjump"/>
              </a:rPr>
              <a:t>y=-3x</a:t>
            </a:r>
            <a:r>
              <a:rPr lang="en-US" sz="4400" b="1" dirty="0" smtClean="0">
                <a:solidFill>
                  <a:srgbClr val="0000FF"/>
                </a:solidFill>
              </a:rPr>
              <a:t>		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4293096"/>
            <a:ext cx="228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/>
            <a:r>
              <a:rPr lang="ru-RU" sz="4400" b="1" dirty="0" smtClean="0">
                <a:solidFill>
                  <a:srgbClr val="0000FF"/>
                </a:solidFill>
                <a:hlinkClick r:id="rId5" action="ppaction://hlinksldjump"/>
              </a:rPr>
              <a:t>2) </a:t>
            </a:r>
            <a:r>
              <a:rPr lang="en-US" sz="4400" b="1" dirty="0" smtClean="0">
                <a:solidFill>
                  <a:srgbClr val="0000FF"/>
                </a:solidFill>
                <a:hlinkClick r:id="rId5" action="ppaction://hlinksldjump"/>
              </a:rPr>
              <a:t>y=2x</a:t>
            </a:r>
            <a:r>
              <a:rPr lang="en-US" sz="4400" b="1" dirty="0" smtClean="0">
                <a:solidFill>
                  <a:srgbClr val="0000FF"/>
                </a:solidFill>
              </a:rPr>
              <a:t>			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88640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</a:rPr>
              <a:t>16</a:t>
            </a:r>
            <a:r>
              <a:rPr lang="ru-RU" sz="2800" b="1" dirty="0" smtClean="0">
                <a:solidFill>
                  <a:srgbClr val="006600"/>
                </a:solidFill>
              </a:rPr>
              <a:t>. На рисунке изображен график функции </a:t>
            </a:r>
            <a:r>
              <a:rPr lang="en-US" sz="2800" b="1" dirty="0" smtClean="0">
                <a:solidFill>
                  <a:schemeClr val="bg1"/>
                </a:solidFill>
              </a:rPr>
              <a:t>y=f(x)</a:t>
            </a:r>
            <a:r>
              <a:rPr lang="ru-RU" sz="2800" b="1" dirty="0" smtClean="0">
                <a:solidFill>
                  <a:srgbClr val="006600"/>
                </a:solidFill>
              </a:rPr>
              <a:t>,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заданной на промежутке  </a:t>
            </a:r>
          </a:p>
          <a:p>
            <a:pPr algn="ctr"/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Из приведенных ниже утверждений выберите верное.</a:t>
            </a:r>
            <a:endParaRPr lang="ru-RU" sz="2800" dirty="0" smtClean="0">
              <a:solidFill>
                <a:srgbClr val="006600"/>
              </a:solidFill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348880"/>
            <a:ext cx="1552566" cy="558924"/>
          </a:xfrm>
          <a:prstGeom prst="rect">
            <a:avLst/>
          </a:prstGeom>
          <a:noFill/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013176"/>
            <a:ext cx="1120124" cy="50405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15616" y="3933056"/>
            <a:ext cx="7488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hlinkClick r:id="rId4" action="ppaction://hlinksldjump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1) Наименьшее значение функции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y=f(x)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равно 0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hlinkClick r:id="rId6" action="ppaction://hlinksldjump"/>
              </a:rPr>
              <a:t>2)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hlinkClick r:id="rId6" action="ppaction://hlinksldjump"/>
              </a:rPr>
              <a:t>f(x)&lt;0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hlinkClick r:id="rId6" action="ppaction://hlinksldjump"/>
              </a:rPr>
              <a:t> при -0,5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hlinkClick r:id="rId6" action="ppaction://hlinksldjump"/>
              </a:rPr>
              <a:t> &lt;x&lt;3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3)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Функция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y=f(x)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возрастает на  промежутке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4)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f(0)=3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-1116632" y="2420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-243408"/>
            <a:ext cx="36724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8641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6600"/>
                </a:solidFill>
              </a:rPr>
              <a:t>17. Ученик за каникулы должен прочитать 5 книг. Сколько существует способов для выбора порядка, в котором он будет читать эти книги?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5301208"/>
            <a:ext cx="2365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hlinkClick r:id="rId2" action="ppaction://hlinksldjump"/>
              </a:rPr>
              <a:t>Проверка  задания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9289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Проверь себя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861048"/>
            <a:ext cx="2297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Ответ:</a:t>
            </a:r>
            <a:r>
              <a:rPr lang="ru-RU" sz="3600" b="1" dirty="0" smtClean="0">
                <a:solidFill>
                  <a:srgbClr val="C00000"/>
                </a:solidFill>
              </a:rPr>
              <a:t>120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E:\Disc (D)\анимашки 10.10.2011\pdvd0204y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417646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hlinkClick r:id="rId2" action="ppaction://hlinksldjump"/>
              </a:rPr>
              <a:t>Проверка решения №17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Число перестановок из пяти элементов равно5!: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5! = 1· 2 · 3 · 4 · 5 = 120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Можно рассуждать иначе не обращаясь к формуле числа перестановок, а пользуясь комбинаторным правилом умножения: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Первыми может прочитать любые пять книг, тогда вторым – любые из оставшихся  четырех, третьим – любой из оставшихся трёх, четвертым – оставшиеся два книги,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 и пятым – один ученик,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 т.е. всего существует 5 · 4· 3 · 2 · 1 = 120 способов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8864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18.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В таблице представлены результаты четырех стрелков, показанные ими на тренировке</a:t>
            </a:r>
            <a:r>
              <a:rPr lang="ru-RU" sz="2800" dirty="0" smtClean="0">
                <a:solidFill>
                  <a:srgbClr val="0000FF"/>
                </a:solidFill>
              </a:rPr>
              <a:t>.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119675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Имя стрелка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Число выстрелов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Число попаданий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Анастасия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Борис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Вера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Георгий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3140968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6600"/>
                </a:solidFill>
              </a:rPr>
              <a:t>Тренер решил послать на соревнования того стрелка,  у которого относительная частота попаданий выше. Кого из стрелков выберет тренер?</a:t>
            </a:r>
          </a:p>
          <a:p>
            <a:r>
              <a:rPr lang="ru-RU" sz="2800" b="1" dirty="0" smtClean="0">
                <a:solidFill>
                  <a:srgbClr val="006600"/>
                </a:solidFill>
                <a:hlinkClick r:id="rId2" action="ppaction://hlinksldjump"/>
              </a:rPr>
              <a:t>1)Анастасию </a:t>
            </a:r>
            <a:r>
              <a:rPr lang="ru-RU" sz="2800" b="1" dirty="0" smtClean="0">
                <a:solidFill>
                  <a:srgbClr val="006600"/>
                </a:solidFill>
              </a:rPr>
              <a:t>                 </a:t>
            </a:r>
            <a:r>
              <a:rPr lang="ru-RU" sz="2800" b="1" dirty="0" smtClean="0">
                <a:solidFill>
                  <a:srgbClr val="006600"/>
                </a:solidFill>
                <a:hlinkClick r:id="rId2" action="ppaction://hlinksldjump"/>
              </a:rPr>
              <a:t>2) Бориса</a:t>
            </a:r>
            <a:r>
              <a:rPr lang="ru-RU" sz="2800" b="1" dirty="0" smtClean="0">
                <a:solidFill>
                  <a:srgbClr val="006600"/>
                </a:solidFill>
              </a:rPr>
              <a:t>	</a:t>
            </a:r>
          </a:p>
          <a:p>
            <a:pPr marL="3946525" indent="-1965325"/>
            <a:r>
              <a:rPr lang="ru-RU" sz="2800" b="1" dirty="0" smtClean="0">
                <a:solidFill>
                  <a:srgbClr val="006600"/>
                </a:solidFill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hlinkClick r:id="rId2" action="ppaction://hlinksldjump"/>
              </a:rPr>
              <a:t>3) Веру</a:t>
            </a:r>
            <a:r>
              <a:rPr lang="ru-RU" sz="2800" b="1" dirty="0" smtClean="0">
                <a:solidFill>
                  <a:srgbClr val="006600"/>
                </a:solidFill>
              </a:rPr>
              <a:t>                        </a:t>
            </a:r>
            <a:r>
              <a:rPr lang="ru-RU" sz="2800" b="1" dirty="0" smtClean="0">
                <a:solidFill>
                  <a:srgbClr val="006600"/>
                </a:solidFill>
                <a:hlinkClick r:id="rId3" action="ppaction://hlinksldjump"/>
              </a:rPr>
              <a:t>4)Георгия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301208"/>
            <a:ext cx="1734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hlinkClick r:id="rId4" action="ppaction://hlinksldjump"/>
              </a:rPr>
              <a:t>Проверь себя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3714752"/>
            <a:ext cx="547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УМНИЦА!!!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857224" y="5143512"/>
            <a:ext cx="1357322" cy="64294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3задание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428860" y="5143512"/>
            <a:ext cx="1285884" cy="64294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66"/>
                </a:solidFill>
                <a:hlinkClick r:id="rId3" action="ppaction://hlinksldjump"/>
              </a:rPr>
              <a:t>4задание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000496" y="5143512"/>
            <a:ext cx="1214446" cy="64294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4" action="ppaction://hlinksldjump"/>
              </a:rPr>
              <a:t>5задание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429256" y="5214950"/>
            <a:ext cx="1214446" cy="57150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7задание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786578" y="5214950"/>
            <a:ext cx="1214446" cy="57150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6" action="ppaction://hlinksldjump"/>
              </a:rPr>
              <a:t>8задание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Documents and Settings\Nadya\Рабочий стол\72827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88640"/>
            <a:ext cx="3456384" cy="3360373"/>
          </a:xfrm>
          <a:prstGeom prst="rect">
            <a:avLst/>
          </a:prstGeom>
          <a:noFill/>
        </p:spPr>
      </p:pic>
      <p:pic>
        <p:nvPicPr>
          <p:cNvPr id="1032" name="Picture 8" descr="E:\Disc (D)\анимашки 10.10.2011\овощи и проч\smail7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88640"/>
            <a:ext cx="449999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683568" y="328498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Подумай ещё </a:t>
            </a:r>
            <a:endParaRPr lang="ru-RU" sz="9600" dirty="0">
              <a:solidFill>
                <a:srgbClr val="0066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285852" y="5000636"/>
            <a:ext cx="1357322" cy="714380"/>
          </a:xfrm>
          <a:prstGeom prst="rightArrow">
            <a:avLst/>
          </a:prstGeom>
          <a:solidFill>
            <a:srgbClr val="00CCFF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hlinkClick r:id="rId2" action="ppaction://hlinksldjump"/>
              </a:rPr>
              <a:t>2задание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28926" y="5000636"/>
            <a:ext cx="1357322" cy="714380"/>
          </a:xfrm>
          <a:prstGeom prst="rightArrow">
            <a:avLst/>
          </a:prstGeom>
          <a:solidFill>
            <a:srgbClr val="00CCFF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66"/>
                </a:solidFill>
                <a:hlinkClick r:id="rId3" action="ppaction://hlinksldjump"/>
              </a:rPr>
              <a:t>3задание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500562" y="5000636"/>
            <a:ext cx="1285884" cy="714380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4" action="ppaction://hlinksldjump"/>
              </a:rPr>
              <a:t>4задание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929322" y="5000636"/>
            <a:ext cx="1214446" cy="642942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6задание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286644" y="5000636"/>
            <a:ext cx="1214446" cy="642942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6" action="ppaction://hlinksldjump"/>
              </a:rPr>
              <a:t>7задание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7" name="Picture 1" descr="E:\Disc (D)\анимашки 10.10.2011\обезьяна глупая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60648"/>
            <a:ext cx="3396098" cy="3198267"/>
          </a:xfrm>
          <a:prstGeom prst="rect">
            <a:avLst/>
          </a:prstGeom>
          <a:noFill/>
        </p:spPr>
      </p:pic>
      <p:pic>
        <p:nvPicPr>
          <p:cNvPr id="4098" name="Picture 2" descr="E:\Disc (D)\анимашки 10.10.2011\265079876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260648"/>
            <a:ext cx="2808312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928802"/>
            <a:ext cx="2143140" cy="113110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1857364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</a:rPr>
              <a:t>-</a:t>
            </a:r>
            <a:endParaRPr lang="ru-RU" sz="6000" b="1" dirty="0">
              <a:solidFill>
                <a:srgbClr val="008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928802"/>
            <a:ext cx="1000132" cy="1151667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2071678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8000"/>
                </a:solidFill>
              </a:rPr>
              <a:t>=</a:t>
            </a:r>
            <a:endParaRPr lang="ru-RU" sz="4800" dirty="0">
              <a:solidFill>
                <a:srgbClr val="008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000240"/>
            <a:ext cx="500066" cy="1125149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2" y="1857364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8000"/>
                </a:solidFill>
              </a:rPr>
              <a:t>- </a:t>
            </a:r>
            <a:endParaRPr lang="ru-RU" sz="6000" dirty="0">
              <a:solidFill>
                <a:srgbClr val="008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2071678"/>
            <a:ext cx="500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8000"/>
                </a:solidFill>
              </a:rPr>
              <a:t>=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71950" y="2283123"/>
            <a:ext cx="5757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 smtClean="0">
                <a:solidFill>
                  <a:srgbClr val="008000"/>
                </a:solidFill>
              </a:rPr>
              <a:t>=</a:t>
            </a:r>
            <a:endParaRPr lang="ru-RU" sz="5400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500042"/>
            <a:ext cx="4193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904092"/>
                </a:solidFill>
              </a:rPr>
              <a:t>Проверь решение №1</a:t>
            </a:r>
            <a:endParaRPr lang="ru-RU" sz="3200" b="1" dirty="0">
              <a:solidFill>
                <a:srgbClr val="904092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286644" y="1928802"/>
            <a:ext cx="1247177" cy="1015663"/>
            <a:chOff x="7286644" y="1857364"/>
            <a:chExt cx="1247177" cy="1015663"/>
          </a:xfrm>
        </p:grpSpPr>
        <p:sp>
          <p:nvSpPr>
            <p:cNvPr id="19" name="TextBox 18"/>
            <p:cNvSpPr txBox="1"/>
            <p:nvPr/>
          </p:nvSpPr>
          <p:spPr>
            <a:xfrm>
              <a:off x="7286644" y="1857364"/>
              <a:ext cx="4411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 smtClean="0">
                  <a:solidFill>
                    <a:srgbClr val="C00000"/>
                  </a:solidFill>
                </a:rPr>
                <a:t>-</a:t>
              </a:r>
              <a:endParaRPr lang="ru-RU" sz="6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43834" y="2071678"/>
              <a:ext cx="8899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3,5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" name="Picture 2" descr="E:\Disc (D)\анимашки 10.10.2011\pdvd0204yu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212976"/>
            <a:ext cx="3888432" cy="264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0" y="3140968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Подумай ещё </a:t>
            </a:r>
            <a:endParaRPr lang="ru-RU" sz="9600" dirty="0">
              <a:solidFill>
                <a:srgbClr val="0000FF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115616" y="4797152"/>
            <a:ext cx="1357322" cy="714380"/>
          </a:xfrm>
          <a:prstGeom prst="rightArrow">
            <a:avLst/>
          </a:prstGeom>
          <a:solidFill>
            <a:srgbClr val="00CCFF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hlinkClick r:id="rId3" action="ppaction://hlinksldjump"/>
              </a:rPr>
              <a:t>8задание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627784" y="4797152"/>
            <a:ext cx="1357322" cy="714380"/>
          </a:xfrm>
          <a:prstGeom prst="rightArrow">
            <a:avLst/>
          </a:prstGeom>
          <a:solidFill>
            <a:srgbClr val="00CCFF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66"/>
                </a:solidFill>
                <a:hlinkClick r:id="rId4" action="ppaction://hlinksldjump"/>
              </a:rPr>
              <a:t>12задание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067944" y="4797152"/>
            <a:ext cx="1285884" cy="714380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13задание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508104" y="4797152"/>
            <a:ext cx="1214446" cy="642942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15задание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948264" y="4797152"/>
            <a:ext cx="1214446" cy="642942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hlinkClick r:id="rId6" action="ppaction://hlinksldjump"/>
              </a:rPr>
              <a:t>16задание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292080" y="5445224"/>
            <a:ext cx="1214446" cy="642942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hlinkClick r:id="rId7" action="ppaction://hlinksldjump"/>
              </a:rPr>
              <a:t>18адание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923928" y="5445224"/>
            <a:ext cx="1214446" cy="642942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hlinkClick r:id="rId8" action="ppaction://hlinksldjump"/>
              </a:rPr>
              <a:t>17задание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3" name="Picture 1" descr="E:\Disc (D)\анимашки 10.10.2011\104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188640"/>
            <a:ext cx="3528392" cy="3212554"/>
          </a:xfrm>
          <a:prstGeom prst="rect">
            <a:avLst/>
          </a:prstGeom>
          <a:noFill/>
        </p:spPr>
      </p:pic>
      <p:pic>
        <p:nvPicPr>
          <p:cNvPr id="3074" name="Picture 2" descr="E:\Disc (D)\анимашки 10.10.2011\овощи и проч\smail18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188640"/>
            <a:ext cx="3784420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Disc (D)\анимашки 10.10.2011\pdvd0204y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325653" cy="3312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501008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МОЛОДЕЦ!!!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956480" y="4901380"/>
            <a:ext cx="1115190" cy="750666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hlinkClick r:id="rId3" action="ppaction://hlinksldjump"/>
              </a:rPr>
              <a:t>9задание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195736" y="4941168"/>
            <a:ext cx="1357322" cy="750666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12задание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635896" y="4941168"/>
            <a:ext cx="1224136" cy="750666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hlinkClick r:id="rId4" action="ppaction://hlinksldjump"/>
              </a:rPr>
              <a:t>13задание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932040" y="4941168"/>
            <a:ext cx="1224136" cy="750666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hlinkClick r:id="rId5" action="ppaction://hlinksldjump"/>
              </a:rPr>
              <a:t>16задание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228184" y="5013176"/>
            <a:ext cx="1214446" cy="642942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hlinkClick r:id="rId6" action="ppaction://hlinksldjump"/>
              </a:rPr>
              <a:t>17задание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7524328" y="5013176"/>
            <a:ext cx="1214446" cy="642942"/>
          </a:xfrm>
          <a:prstGeom prst="rightArrow">
            <a:avLst/>
          </a:prstGeom>
          <a:solidFill>
            <a:srgbClr val="3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18задание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9" name="Picture 1" descr="E:\Disc (D)\анимашки 10.10.2011\овощи и проч\smail2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8864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916832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У тебя есть еще время подготовиться к ГИА!!!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  <p:pic>
        <p:nvPicPr>
          <p:cNvPr id="4" name="Picture 2" descr="G:\мои анимашки 10.10.2011\monkey_1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492896"/>
            <a:ext cx="2151188" cy="337126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Анимация после проверь себя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Проверка задания № 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514320"/>
            <a:ext cx="2407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1514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=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844824"/>
            <a:ext cx="5325304" cy="931540"/>
          </a:xfrm>
          <a:prstGeom prst="rect">
            <a:avLst/>
          </a:prstGeom>
          <a:noFill/>
        </p:spPr>
      </p:pic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611560" y="2449433"/>
            <a:ext cx="2407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2943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1556792"/>
            <a:ext cx="288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=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916832"/>
            <a:ext cx="1080120" cy="933663"/>
          </a:xfrm>
          <a:prstGeom prst="rect">
            <a:avLst/>
          </a:prstGeom>
          <a:noFill/>
        </p:spPr>
      </p:pic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485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720" y="191683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7812360" y="191683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=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46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068960"/>
            <a:ext cx="936104" cy="1076520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2339752" y="4365104"/>
            <a:ext cx="2808312" cy="1076520"/>
            <a:chOff x="2339752" y="4365104"/>
            <a:chExt cx="2808312" cy="1076520"/>
          </a:xfrm>
        </p:grpSpPr>
        <p:sp>
          <p:nvSpPr>
            <p:cNvPr id="26" name="TextBox 25"/>
            <p:cNvSpPr txBox="1"/>
            <p:nvPr/>
          </p:nvSpPr>
          <p:spPr>
            <a:xfrm>
              <a:off x="2339752" y="4437112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C00000"/>
                  </a:solidFill>
                  <a:hlinkClick r:id="rId5" action="ppaction://hlinksldjump"/>
                </a:rPr>
                <a:t>Ответ</a:t>
              </a:r>
              <a:r>
                <a:rPr lang="ru-RU" sz="3600" dirty="0" smtClean="0">
                  <a:solidFill>
                    <a:srgbClr val="C00000"/>
                  </a:solidFill>
                </a:rPr>
                <a:t>: </a:t>
              </a:r>
              <a:endParaRPr lang="ru-RU" sz="3600" dirty="0">
                <a:solidFill>
                  <a:srgbClr val="C00000"/>
                </a:solidFill>
              </a:endParaRPr>
            </a:p>
          </p:txBody>
        </p:sp>
        <p:pic>
          <p:nvPicPr>
            <p:cNvPr id="28" name="Picture 1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365104"/>
              <a:ext cx="936104" cy="10765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Проверь решение № 18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rgbClr val="006600"/>
                </a:solidFill>
              </a:rPr>
              <a:t>Можно поступить «прямым способом – вычислить относительную частоту попаданий  у каждого стрелка и сравнить полученные числа</a:t>
            </a:r>
            <a:r>
              <a:rPr lang="ru-RU" sz="2000" dirty="0" smtClean="0">
                <a:solidFill>
                  <a:srgbClr val="006600"/>
                </a:solidFill>
              </a:rPr>
              <a:t>. </a:t>
            </a:r>
          </a:p>
          <a:p>
            <a:endParaRPr lang="ru-RU" sz="2000" dirty="0" smtClean="0">
              <a:solidFill>
                <a:srgbClr val="006600"/>
              </a:solidFill>
            </a:endParaRPr>
          </a:p>
          <a:p>
            <a:r>
              <a:rPr lang="ru-RU" sz="2000" b="1" dirty="0" smtClean="0">
                <a:solidFill>
                  <a:srgbClr val="0000FF"/>
                </a:solidFill>
              </a:rPr>
              <a:t>Но можно упростить вычислительную работу, проведя предварительную прикидку: из таблицы видно, что частота попаданий у Веры и у Анастасии меньше, чем у Георгия, значит , Веру и Анастасию можно «отбросить». Остаётся сравнить относительные частоты попадания у Георгия и Бориса. </a:t>
            </a:r>
          </a:p>
          <a:p>
            <a:endParaRPr lang="ru-RU" dirty="0" smtClean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Георгий  </a:t>
            </a: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Борис                       .  </a:t>
            </a:r>
            <a:r>
              <a:rPr lang="ru-RU" dirty="0" smtClean="0">
                <a:solidFill>
                  <a:schemeClr val="bg1"/>
                </a:solidFill>
              </a:rPr>
              <a:t>Итак,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Георгий имеет наибольшее число попаданий 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hlinkClick r:id="rId2" action="ppaction://hlinksldjump"/>
              </a:rPr>
              <a:t>Ответ </a:t>
            </a:r>
            <a:r>
              <a:rPr lang="ru-RU" sz="2400" b="1" dirty="0" smtClean="0">
                <a:solidFill>
                  <a:srgbClr val="C00000"/>
                </a:solidFill>
                <a:hlinkClick r:id="rId2" action="ppaction://hlinksldjump"/>
              </a:rPr>
              <a:t>:4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149080"/>
            <a:ext cx="936104" cy="561662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941168"/>
            <a:ext cx="1051553" cy="630932"/>
          </a:xfrm>
          <a:prstGeom prst="rect">
            <a:avLst/>
          </a:prstGeom>
          <a:noFill/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358063" cy="1309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 flipV="1">
            <a:off x="0" y="-38727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-1332656" y="19168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9552" y="188640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2. Длина круговой дорожки стадиона </a:t>
            </a:r>
            <a:r>
              <a:rPr lang="en-US" sz="3200" b="1" dirty="0" smtClean="0">
                <a:solidFill>
                  <a:srgbClr val="006600"/>
                </a:solidFill>
              </a:rPr>
              <a:t>x</a:t>
            </a:r>
            <a:r>
              <a:rPr lang="ru-RU" sz="3200" b="1" dirty="0" smtClean="0">
                <a:solidFill>
                  <a:srgbClr val="006600"/>
                </a:solidFill>
              </a:rPr>
              <a:t> м.  По какой формуле можно вычислить число кругов </a:t>
            </a:r>
            <a:r>
              <a:rPr lang="en-US" sz="3200" b="1" dirty="0" smtClean="0">
                <a:solidFill>
                  <a:srgbClr val="006600"/>
                </a:solidFill>
              </a:rPr>
              <a:t>n, </a:t>
            </a:r>
            <a:r>
              <a:rPr lang="ru-RU" sz="3200" b="1" dirty="0" smtClean="0">
                <a:solidFill>
                  <a:srgbClr val="006600"/>
                </a:solidFill>
              </a:rPr>
              <a:t> которые надо сделать спортсмену, чтобы пробежать </a:t>
            </a:r>
            <a:r>
              <a:rPr lang="en-US" sz="3200" b="1" dirty="0" smtClean="0">
                <a:solidFill>
                  <a:srgbClr val="006600"/>
                </a:solidFill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</a:rPr>
              <a:t> километров?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3356992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1).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8064" y="4869160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4).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03648" y="4797152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3).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148064" y="3356992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2).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6136" y="472514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hlinkClick r:id="rId2" action="ppaction://hlinksldjump"/>
              </a:rPr>
              <a:t>1000</a:t>
            </a:r>
            <a:r>
              <a:rPr lang="en-US" sz="3600" b="1" dirty="0" smtClean="0">
                <a:solidFill>
                  <a:srgbClr val="7030A0"/>
                </a:solidFill>
                <a:hlinkClick r:id="rId2" action="ppaction://hlinksldjump"/>
              </a:rPr>
              <a:t>s</a:t>
            </a:r>
            <a:r>
              <a:rPr lang="ru-RU" sz="3600" b="1" dirty="0" err="1" smtClean="0">
                <a:solidFill>
                  <a:srgbClr val="7030A0"/>
                </a:solidFill>
                <a:hlinkClick r:id="rId2" action="ppaction://hlinksldjump"/>
              </a:rPr>
              <a:t>х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068960"/>
            <a:ext cx="1323975" cy="1114425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140968"/>
            <a:ext cx="1362075" cy="1028700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66700" cy="1028700"/>
          </a:xfrm>
          <a:prstGeom prst="rect">
            <a:avLst/>
          </a:prstGeom>
          <a:noFill/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66700" cy="1028700"/>
          </a:xfrm>
          <a:prstGeom prst="rect">
            <a:avLst/>
          </a:prstGeom>
          <a:noFill/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9" name="Picture 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437112"/>
            <a:ext cx="288032" cy="1110981"/>
          </a:xfrm>
          <a:prstGeom prst="rect">
            <a:avLst/>
          </a:prstGeom>
          <a:noFill/>
        </p:spPr>
      </p:pic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85728"/>
            <a:ext cx="1418170" cy="10863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4348" y="285728"/>
            <a:ext cx="778674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</a:rPr>
              <a:t>3.Представьте выражение </a:t>
            </a:r>
          </a:p>
          <a:p>
            <a:endParaRPr lang="ru-RU" sz="1100" b="1" dirty="0" smtClean="0">
              <a:solidFill>
                <a:srgbClr val="0066FF"/>
              </a:solidFill>
            </a:endParaRPr>
          </a:p>
          <a:p>
            <a:endParaRPr lang="ru-RU" sz="1100" b="1" dirty="0" smtClean="0">
              <a:solidFill>
                <a:srgbClr val="0066FF"/>
              </a:solidFill>
            </a:endParaRPr>
          </a:p>
          <a:p>
            <a:r>
              <a:rPr lang="ru-RU" sz="4000" b="1" dirty="0" smtClean="0">
                <a:solidFill>
                  <a:srgbClr val="0066FF"/>
                </a:solidFill>
              </a:rPr>
              <a:t>в виде  степени с основанием </a:t>
            </a:r>
            <a:r>
              <a:rPr lang="en-US" sz="4000" b="1" dirty="0" smtClean="0">
                <a:solidFill>
                  <a:srgbClr val="0066FF"/>
                </a:solidFill>
              </a:rPr>
              <a:t>x</a:t>
            </a:r>
            <a:r>
              <a:rPr lang="ru-RU" sz="4000" b="1" dirty="0" smtClean="0">
                <a:solidFill>
                  <a:srgbClr val="0066FF"/>
                </a:solidFill>
              </a:rPr>
              <a:t>.</a:t>
            </a: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endParaRPr lang="ru-RU" sz="4400" dirty="0">
              <a:solidFill>
                <a:srgbClr val="0066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60" y="314324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357422" y="2428868"/>
            <a:ext cx="4437136" cy="2377571"/>
            <a:chOff x="2357422" y="2928934"/>
            <a:chExt cx="4437136" cy="2377571"/>
          </a:xfrm>
        </p:grpSpPr>
        <p:pic>
          <p:nvPicPr>
            <p:cNvPr id="30731" name="Picture 1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86446" y="4357694"/>
              <a:ext cx="1008112" cy="948811"/>
            </a:xfrm>
            <a:prstGeom prst="rect">
              <a:avLst/>
            </a:prstGeom>
            <a:noFill/>
          </p:spPr>
        </p:pic>
        <p:pic>
          <p:nvPicPr>
            <p:cNvPr id="30727" name="Picture 7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4357694"/>
              <a:ext cx="648072" cy="942650"/>
            </a:xfrm>
            <a:prstGeom prst="rect">
              <a:avLst/>
            </a:prstGeom>
            <a:noFill/>
          </p:spPr>
        </p:pic>
        <p:pic>
          <p:nvPicPr>
            <p:cNvPr id="30725" name="Picture 5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86446" y="2928934"/>
              <a:ext cx="994609" cy="936104"/>
            </a:xfrm>
            <a:prstGeom prst="rect">
              <a:avLst/>
            </a:prstGeom>
            <a:noFill/>
          </p:spPr>
        </p:pic>
        <p:pic>
          <p:nvPicPr>
            <p:cNvPr id="30723" name="Picture 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00364" y="2928934"/>
              <a:ext cx="648072" cy="94265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357422" y="3143248"/>
              <a:ext cx="5838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1)</a:t>
              </a:r>
              <a:r>
                <a:rPr lang="ru-RU" dirty="0" smtClean="0">
                  <a:solidFill>
                    <a:srgbClr val="00B050"/>
                  </a:solidFill>
                </a:rPr>
                <a:t>.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143504" y="4572008"/>
              <a:ext cx="6286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4).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00298" y="4572008"/>
              <a:ext cx="6286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3).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072066" y="3143248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B050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</a:rPr>
                <a:t>2)</a:t>
              </a:r>
              <a:r>
                <a:rPr lang="ru-RU" sz="3200" dirty="0" smtClean="0">
                  <a:solidFill>
                    <a:srgbClr val="00B050"/>
                  </a:solidFill>
                </a:rPr>
                <a:t>.</a:t>
              </a:r>
              <a:endParaRPr lang="ru-RU" sz="3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571736" y="4572008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.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000232" y="5143512"/>
            <a:ext cx="265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hlinkClick r:id="rId9" action="ppaction://hlinksldjump"/>
              </a:rPr>
              <a:t>Проверь решение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решение №3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348880"/>
            <a:ext cx="7366518" cy="1456172"/>
          </a:xfrm>
          <a:prstGeom prst="rect">
            <a:avLst/>
          </a:prstGeom>
          <a:noFill/>
        </p:spPr>
      </p:pic>
      <p:pic>
        <p:nvPicPr>
          <p:cNvPr id="2050" name="Picture 2" descr="E:\Disc (D)\анимашки 10.10.2011\pdvd0204y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17032"/>
            <a:ext cx="316835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85728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4. Какое из следующих выражений тождественно равно произведению </a:t>
            </a:r>
            <a:br>
              <a:rPr lang="ru-RU" sz="3600" b="1" dirty="0" smtClean="0">
                <a:solidFill>
                  <a:srgbClr val="006600"/>
                </a:solidFill>
              </a:rPr>
            </a:br>
            <a:r>
              <a:rPr lang="ru-RU" sz="3600" b="1" dirty="0" smtClean="0">
                <a:solidFill>
                  <a:srgbClr val="006600"/>
                </a:solidFill>
              </a:rPr>
              <a:t>(2-х) (3-х)?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714480" y="2143116"/>
            <a:ext cx="6531990" cy="3432413"/>
            <a:chOff x="1714480" y="2143116"/>
            <a:chExt cx="6531990" cy="3432413"/>
          </a:xfrm>
        </p:grpSpPr>
        <p:sp>
          <p:nvSpPr>
            <p:cNvPr id="5" name="TextBox 4"/>
            <p:cNvSpPr txBox="1"/>
            <p:nvPr/>
          </p:nvSpPr>
          <p:spPr>
            <a:xfrm>
              <a:off x="1714480" y="2143116"/>
              <a:ext cx="24288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rgbClr val="0066FF"/>
                  </a:solidFill>
                  <a:hlinkClick r:id="rId2" action="ppaction://hlinksldjump"/>
                </a:rPr>
                <a:t>(х-2) (3-х)</a:t>
              </a:r>
              <a:endParaRPr lang="ru-RU" sz="4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43240" y="3143248"/>
              <a:ext cx="2146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rgbClr val="0066FF"/>
                  </a:solidFill>
                  <a:hlinkClick r:id="rId2" action="ppaction://hlinksldjump"/>
                </a:rPr>
                <a:t>(х-2) (х-3)</a:t>
              </a:r>
              <a:endParaRPr lang="ru-RU" sz="3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4071942"/>
              <a:ext cx="2146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rgbClr val="0066FF"/>
                  </a:solidFill>
                  <a:hlinkClick r:id="rId3" action="ppaction://hlinksldjump"/>
                </a:rPr>
                <a:t>(2-х) (х-3)</a:t>
              </a:r>
              <a:endParaRPr lang="ru-RU" sz="3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8" y="4929198"/>
              <a:ext cx="25314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rgbClr val="0066FF"/>
                  </a:solidFill>
                  <a:hlinkClick r:id="rId2" action="ppaction://hlinksldjump"/>
                </a:rPr>
                <a:t>- (х-2) (х-3) </a:t>
              </a:r>
              <a:endParaRPr lang="ru-RU" sz="36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71538" y="2285992"/>
            <a:ext cx="4700664" cy="3299419"/>
            <a:chOff x="1071538" y="2285992"/>
            <a:chExt cx="4700664" cy="3299419"/>
          </a:xfrm>
        </p:grpSpPr>
        <p:sp>
          <p:nvSpPr>
            <p:cNvPr id="9" name="TextBox 8"/>
            <p:cNvSpPr txBox="1"/>
            <p:nvPr/>
          </p:nvSpPr>
          <p:spPr>
            <a:xfrm>
              <a:off x="1071538" y="2285992"/>
              <a:ext cx="6848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rgbClr val="0066FF"/>
                  </a:solidFill>
                </a:rPr>
                <a:t>1).</a:t>
              </a:r>
              <a:endParaRPr lang="ru-RU" sz="3600" dirty="0">
                <a:solidFill>
                  <a:srgbClr val="0066FF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428860" y="3214686"/>
              <a:ext cx="6286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66FF"/>
                  </a:solidFill>
                </a:rPr>
                <a:t>2).</a:t>
              </a:r>
              <a:endParaRPr lang="ru-RU" sz="3200" dirty="0">
                <a:solidFill>
                  <a:srgbClr val="0066FF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57620" y="4143380"/>
              <a:ext cx="6459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rgbClr val="0066FF"/>
                  </a:solidFill>
                </a:rPr>
                <a:t>3).</a:t>
              </a:r>
              <a:endParaRPr lang="ru-RU" sz="3200" dirty="0">
                <a:solidFill>
                  <a:srgbClr val="0066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143504" y="5000636"/>
              <a:ext cx="6286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66FF"/>
                  </a:solidFill>
                </a:rPr>
                <a:t>4).</a:t>
              </a:r>
              <a:endParaRPr lang="ru-RU" sz="3200" dirty="0">
                <a:solidFill>
                  <a:srgbClr val="0066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57224" y="214290"/>
            <a:ext cx="7358114" cy="932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66FF"/>
                </a:solidFill>
              </a:rPr>
              <a:t>5.Упростите выражение 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050580" y="1571612"/>
            <a:ext cx="3830191" cy="1643074"/>
            <a:chOff x="2050580" y="1571612"/>
            <a:chExt cx="3830191" cy="1643074"/>
          </a:xfrm>
        </p:grpSpPr>
        <p:pic>
          <p:nvPicPr>
            <p:cNvPr id="31751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1571612"/>
              <a:ext cx="1237333" cy="1500444"/>
            </a:xfrm>
            <a:prstGeom prst="rect">
              <a:avLst/>
            </a:prstGeom>
            <a:noFill/>
          </p:spPr>
        </p:pic>
        <p:grpSp>
          <p:nvGrpSpPr>
            <p:cNvPr id="18" name="Группа 17"/>
            <p:cNvGrpSpPr/>
            <p:nvPr/>
          </p:nvGrpSpPr>
          <p:grpSpPr>
            <a:xfrm>
              <a:off x="2050580" y="1639688"/>
              <a:ext cx="2811507" cy="1574998"/>
              <a:chOff x="1907704" y="1268760"/>
              <a:chExt cx="2811507" cy="1559818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483768" y="1268760"/>
                <a:ext cx="1335606" cy="1559818"/>
                <a:chOff x="2483768" y="1268760"/>
                <a:chExt cx="1335606" cy="1559818"/>
              </a:xfrm>
            </p:grpSpPr>
            <p:pic>
              <p:nvPicPr>
                <p:cNvPr id="31745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483768" y="1268760"/>
                  <a:ext cx="321612" cy="15598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749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491880" y="1268760"/>
                  <a:ext cx="327494" cy="1449161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1" name="TextBox 30"/>
              <p:cNvSpPr txBox="1"/>
              <p:nvPr/>
            </p:nvSpPr>
            <p:spPr>
              <a:xfrm>
                <a:off x="1907704" y="1268760"/>
                <a:ext cx="4924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7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</a:t>
                </a:r>
                <a:endParaRPr lang="ru-RU" sz="72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995936" y="1268760"/>
                <a:ext cx="72327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7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) </a:t>
                </a:r>
                <a:endParaRPr lang="ru-RU" sz="72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130700" y="1785106"/>
              <a:ext cx="415498" cy="932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-</a:t>
              </a:r>
              <a:endParaRPr lang="ru-RU" sz="5400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771800" y="4437112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</a:rPr>
              <a:t>Ответ:</a:t>
            </a:r>
            <a:endParaRPr lang="ru-RU" sz="4000" b="1" dirty="0">
              <a:solidFill>
                <a:srgbClr val="0066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2976" y="335756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Проверь себя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мои анимашки 10.10.2011\monkey_18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24528" y="4077072"/>
            <a:ext cx="1238250" cy="17145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221088"/>
            <a:ext cx="1152128" cy="134963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9632" y="5301208"/>
            <a:ext cx="2365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hlinkClick r:id="rId7" action="ppaction://hlinksldjump"/>
              </a:rPr>
              <a:t>Проверка задания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C -0.04184 -0.02731 -0.08334 -0.05463 -0.14236 -0.05879 C -0.20139 -0.06296 -0.31407 -0.03356 -0.354 -0.02615 C -0.39375 -0.01875 -0.37743 -0.01527 -0.38177 -0.01365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357298"/>
            <a:ext cx="1020363" cy="785818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2357422" y="2780928"/>
            <a:ext cx="4230802" cy="1505328"/>
            <a:chOff x="2627784" y="2780928"/>
            <a:chExt cx="3960440" cy="1305436"/>
          </a:xfrm>
        </p:grpSpPr>
        <p:cxnSp>
          <p:nvCxnSpPr>
            <p:cNvPr id="2049" name="AutoShape 1"/>
            <p:cNvCxnSpPr>
              <a:cxnSpLocks noChangeShapeType="1"/>
            </p:cNvCxnSpPr>
            <p:nvPr/>
          </p:nvCxnSpPr>
          <p:spPr bwMode="auto">
            <a:xfrm>
              <a:off x="2627784" y="3356992"/>
              <a:ext cx="396044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0" name="AutoShape 2"/>
            <p:cNvCxnSpPr>
              <a:cxnSpLocks noChangeShapeType="1"/>
            </p:cNvCxnSpPr>
            <p:nvPr/>
          </p:nvCxnSpPr>
          <p:spPr bwMode="auto">
            <a:xfrm rot="16200000" flipH="1">
              <a:off x="6124203" y="3388965"/>
              <a:ext cx="363091" cy="111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1" name="AutoShape 3"/>
            <p:cNvCxnSpPr>
              <a:cxnSpLocks noChangeShapeType="1"/>
            </p:cNvCxnSpPr>
            <p:nvPr/>
          </p:nvCxnSpPr>
          <p:spPr bwMode="auto">
            <a:xfrm rot="16200000" flipH="1">
              <a:off x="4468019" y="3388965"/>
              <a:ext cx="363091" cy="111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2" name="AutoShape 4"/>
            <p:cNvCxnSpPr>
              <a:cxnSpLocks noChangeShapeType="1"/>
            </p:cNvCxnSpPr>
            <p:nvPr/>
          </p:nvCxnSpPr>
          <p:spPr bwMode="auto">
            <a:xfrm rot="5400000">
              <a:off x="3023828" y="3392996"/>
              <a:ext cx="36004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5868144" y="3284984"/>
              <a:ext cx="144016" cy="1593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4860032" y="3284984"/>
              <a:ext cx="144016" cy="1593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4355976" y="3284984"/>
              <a:ext cx="144016" cy="1440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>
              <a:off x="3347864" y="3284984"/>
              <a:ext cx="144016" cy="1440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59832" y="37170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7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37170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8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56176" y="37170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9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9832" y="278092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3968" y="278092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В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60032" y="285293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С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68144" y="278092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28662" y="4143380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hlinkClick r:id="rId3" action="ppaction://hlinksldjump"/>
              </a:rPr>
              <a:t>1) </a:t>
            </a:r>
            <a:r>
              <a:rPr lang="ru-RU" sz="3600" b="1" dirty="0" smtClean="0">
                <a:solidFill>
                  <a:srgbClr val="FF0000"/>
                </a:solidFill>
                <a:hlinkClick r:id="rId3" action="ppaction://hlinksldjump"/>
              </a:rPr>
              <a:t>точка А</a:t>
            </a:r>
            <a:r>
              <a:rPr lang="ru-RU" sz="3600" b="1" dirty="0" smtClean="0">
                <a:solidFill>
                  <a:srgbClr val="FF0000"/>
                </a:solidFill>
              </a:rPr>
              <a:t>	              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2) точка В </a:t>
            </a:r>
            <a:r>
              <a:rPr lang="ru-RU" sz="3600" b="1" dirty="0" smtClean="0">
                <a:solidFill>
                  <a:srgbClr val="FF0000"/>
                </a:solidFill>
              </a:rPr>
              <a:t>	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hlinkClick r:id="rId3" action="ppaction://hlinksldjump"/>
              </a:rPr>
              <a:t>3) точка С </a:t>
            </a:r>
            <a:r>
              <a:rPr lang="ru-RU" sz="3600" b="1" dirty="0" smtClean="0">
                <a:solidFill>
                  <a:srgbClr val="FF0000"/>
                </a:solidFill>
              </a:rPr>
              <a:t>	 </a:t>
            </a:r>
            <a:r>
              <a:rPr lang="ru-RU" sz="3600" b="1" dirty="0" smtClean="0">
                <a:solidFill>
                  <a:srgbClr val="FF0000"/>
                </a:solidFill>
                <a:hlinkClick r:id="rId3" action="ppaction://hlinksldjump"/>
              </a:rPr>
              <a:t>4) точка </a:t>
            </a:r>
            <a:r>
              <a:rPr lang="en-US" sz="3600" b="1" dirty="0" smtClean="0">
                <a:solidFill>
                  <a:srgbClr val="FF0000"/>
                </a:solidFill>
                <a:hlinkClick r:id="rId3" action="ppaction://hlinksldjump"/>
              </a:rPr>
              <a:t>D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214290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6600"/>
                </a:solidFill>
              </a:rPr>
              <a:t>6. Одна из точек, отмеченных на координатной прямой, соответствует числу</a:t>
            </a:r>
            <a:r>
              <a:rPr lang="ru-RU" sz="4000" dirty="0" smtClean="0">
                <a:solidFill>
                  <a:srgbClr val="FF0000"/>
                </a:solidFill>
              </a:rPr>
              <a:t>        </a:t>
            </a:r>
            <a:r>
              <a:rPr lang="ru-RU" sz="4000" dirty="0" smtClean="0">
                <a:solidFill>
                  <a:srgbClr val="006600"/>
                </a:solidFill>
              </a:rPr>
              <a:t> . </a:t>
            </a:r>
          </a:p>
          <a:p>
            <a:pPr algn="ctr"/>
            <a:r>
              <a:rPr lang="ru-RU" sz="4000" dirty="0" smtClean="0">
                <a:solidFill>
                  <a:srgbClr val="006600"/>
                </a:solidFill>
              </a:rPr>
              <a:t>Какая это точка? 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3FE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</TotalTime>
  <Words>1098</Words>
  <Application>Microsoft Office PowerPoint</Application>
  <PresentationFormat>Экран (4:3)</PresentationFormat>
  <Paragraphs>275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1_Апекс</vt:lpstr>
      <vt:lpstr>ГИА 2011   экзамен в новой форме  математика  Тренировочный вариант экзаменационной работы  для проведения  государственной итоговой аттестации  в новой форме   9 класс  (3 вариант)    </vt:lpstr>
      <vt:lpstr> 1. Найти значение выражения </vt:lpstr>
      <vt:lpstr>Слайд 3</vt:lpstr>
      <vt:lpstr>     </vt:lpstr>
      <vt:lpstr>Слайд 5</vt:lpstr>
      <vt:lpstr>Проверь решение №3</vt:lpstr>
      <vt:lpstr>Слайд 7</vt:lpstr>
      <vt:lpstr>Слайд 8</vt:lpstr>
      <vt:lpstr>Слайд 9</vt:lpstr>
      <vt:lpstr>Слайд 10</vt:lpstr>
      <vt:lpstr>Слайд 11</vt:lpstr>
      <vt:lpstr>Слайд 12</vt:lpstr>
      <vt:lpstr>    </vt:lpstr>
      <vt:lpstr>Слайд 14</vt:lpstr>
      <vt:lpstr> 10.Решите систему  уравнений  </vt:lpstr>
      <vt:lpstr>Слайд 16</vt:lpstr>
      <vt:lpstr>Слайд 17</vt:lpstr>
      <vt:lpstr>Проверка решения №11</vt:lpstr>
      <vt:lpstr>Слайд 19</vt:lpstr>
      <vt:lpstr>Проверка решения №12</vt:lpstr>
      <vt:lpstr>Слайд 21</vt:lpstr>
      <vt:lpstr>Слайд 22</vt:lpstr>
      <vt:lpstr>Слайд 23</vt:lpstr>
      <vt:lpstr>Слайд 24</vt:lpstr>
      <vt:lpstr>Слайд 25</vt:lpstr>
      <vt:lpstr>Проверка решения №17</vt:lpstr>
      <vt:lpstr>Слайд 27</vt:lpstr>
      <vt:lpstr>Слайд 28</vt:lpstr>
      <vt:lpstr>Слайд 29</vt:lpstr>
      <vt:lpstr>Слайд 30</vt:lpstr>
      <vt:lpstr>Слайд 31</vt:lpstr>
      <vt:lpstr>Слайд 32</vt:lpstr>
      <vt:lpstr>Проверка задания № 5</vt:lpstr>
      <vt:lpstr>Проверь решение №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учителей математики куйбышевского района  ростовской области   .</dc:title>
  <dc:creator>User</dc:creator>
  <cp:lastModifiedBy>User</cp:lastModifiedBy>
  <cp:revision>316</cp:revision>
  <dcterms:created xsi:type="dcterms:W3CDTF">2010-10-30T20:05:33Z</dcterms:created>
  <dcterms:modified xsi:type="dcterms:W3CDTF">2011-01-24T01:41:49Z</dcterms:modified>
</cp:coreProperties>
</file>