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6" r:id="rId2"/>
    <p:sldId id="256" r:id="rId3"/>
    <p:sldId id="257" r:id="rId4"/>
    <p:sldId id="287" r:id="rId5"/>
    <p:sldId id="288" r:id="rId6"/>
    <p:sldId id="290" r:id="rId7"/>
    <p:sldId id="258" r:id="rId8"/>
    <p:sldId id="259" r:id="rId9"/>
    <p:sldId id="260" r:id="rId10"/>
    <p:sldId id="261" r:id="rId11"/>
    <p:sldId id="263" r:id="rId12"/>
    <p:sldId id="262" r:id="rId13"/>
    <p:sldId id="264" r:id="rId14"/>
    <p:sldId id="267" r:id="rId15"/>
    <p:sldId id="268" r:id="rId16"/>
    <p:sldId id="269" r:id="rId17"/>
    <p:sldId id="272" r:id="rId18"/>
    <p:sldId id="270" r:id="rId19"/>
    <p:sldId id="271" r:id="rId20"/>
    <p:sldId id="273" r:id="rId21"/>
    <p:sldId id="289" r:id="rId22"/>
    <p:sldId id="275" r:id="rId23"/>
    <p:sldId id="276" r:id="rId24"/>
    <p:sldId id="277" r:id="rId25"/>
    <p:sldId id="278" r:id="rId26"/>
    <p:sldId id="281" r:id="rId27"/>
    <p:sldId id="285" r:id="rId28"/>
    <p:sldId id="286" r:id="rId29"/>
    <p:sldId id="282" r:id="rId30"/>
    <p:sldId id="279" r:id="rId31"/>
    <p:sldId id="280" r:id="rId32"/>
    <p:sldId id="283" r:id="rId33"/>
    <p:sldId id="291" r:id="rId34"/>
    <p:sldId id="284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00000"/>
    <a:srgbClr val="990099"/>
    <a:srgbClr val="DE0000"/>
    <a:srgbClr val="333399"/>
    <a:srgbClr val="000099"/>
    <a:srgbClr val="008000"/>
    <a:srgbClr val="00CC00"/>
    <a:srgbClr val="9966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10AA7-42A2-41A1-A63E-67A654BE9CDF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7CD31-EB5B-466A-BC50-232C25A42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Внутривидовые приспособления, полезные для всей популяции, могут быть вредными для отдельных особей и даже являются причиной их гибели.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CD31-EB5B-466A-BC50-232C25A42FE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хотя внутривидовая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борьба за существование сопровождается понижением плодовитости и гибелью части особей вида, она всё же обуславливает процветание вида в целом, способствует его совершенствованию.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CD31-EB5B-466A-BC50-232C25A42FE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поселениях человека в Европе вытесненная чёрная крыса встречается в лесных районах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CD31-EB5B-466A-BC50-232C25A42FE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 этой борьбы приводит к эволюции обоих взаимодействующих видов к развитию у них взаимных приспособлений. Также она усиливает и обостряет внутривидовую борьбу.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CD31-EB5B-466A-BC50-232C25A42FE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Вывод: победители – наиболее жизнеспособные особи (с эффективным обменом веществ и физиологическими процессами).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CD31-EB5B-466A-BC50-232C25A42FE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CCCCFF"/>
            </a:gs>
            <a:gs pos="33000">
              <a:srgbClr val="99CCFF"/>
            </a:gs>
            <a:gs pos="72000">
              <a:srgbClr val="9966FF"/>
            </a:gs>
            <a:gs pos="49000">
              <a:srgbClr val="CC99FF"/>
            </a:gs>
            <a:gs pos="94000">
              <a:srgbClr val="99CCFF"/>
            </a:gs>
            <a:gs pos="97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C8FA-07F4-49D5-93CF-9AB189F5A411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0%D1%80%D0%B2%D0%B8%D0%BD,_%D0%A7%D0%B0%D1%80%D0%BB%D0%B7_%D0%A0%D0%BE%D0%B1%D0%B5%D1%80%D1%82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36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?tex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4714885"/>
            <a:ext cx="3645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Преподаватель биологии</a:t>
            </a:r>
          </a:p>
          <a:p>
            <a:pPr>
              <a:defRPr/>
            </a:pPr>
            <a:r>
              <a:rPr lang="ru-RU" sz="24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Е.А.Киргизова </a:t>
            </a:r>
          </a:p>
          <a:p>
            <a:pPr>
              <a:defRPr/>
            </a:pPr>
            <a:r>
              <a:rPr lang="ru-RU" dirty="0">
                <a:solidFill>
                  <a:srgbClr val="A50021"/>
                </a:solidFill>
                <a:cs typeface="Arial" charset="0"/>
              </a:rPr>
              <a:t>                                                  </a:t>
            </a:r>
          </a:p>
          <a:p>
            <a:pPr>
              <a:defRPr/>
            </a:pPr>
            <a:r>
              <a:rPr lang="ru-RU" dirty="0">
                <a:solidFill>
                  <a:srgbClr val="A50021"/>
                </a:solidFill>
                <a:cs typeface="Arial" charset="0"/>
              </a:rPr>
              <a:t>                  </a:t>
            </a:r>
            <a:endParaRPr lang="en-US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620688"/>
            <a:ext cx="539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ОГОУ  СПО «Никологорский аграрно – промышленный техникум».</a:t>
            </a:r>
            <a:endParaRPr lang="ru-RU" sz="1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786058"/>
            <a:ext cx="8247860" cy="92333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Борьба за существование</a:t>
            </a:r>
            <a:endParaRPr lang="ru-RU" sz="5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Киргизова Елена\Documents\рисунки к открытому уроку\17568626_bqbb26ehf1jmfh178j03grx74glsdko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14818"/>
            <a:ext cx="3000396" cy="21431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E:\Киргизова Елена\Documents\рисунки к открытому уроку\IMG_8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3000394" cy="2000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85728"/>
            <a:ext cx="810441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Большая часть особей гибнет на разных этапах развития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1071546"/>
            <a:ext cx="200693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071678"/>
            <a:ext cx="204870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Природно-клима-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тический фактор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2071678"/>
            <a:ext cx="207170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Борьба с особями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видов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2071678"/>
            <a:ext cx="221457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Борьба между осо-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бями одного вида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Киргизова Елена\Documents\рисунки к открытому уроку\d6afd7d303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928934"/>
            <a:ext cx="2214578" cy="17301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00" name="Picture 4" descr="E:\Киргизова Елена\Documents\рисунки к открытому уроку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496" y="2928934"/>
            <a:ext cx="2263156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01" name="Picture 5" descr="E:\Киргизова Елена\Documents\рисунки к открытому уроку\529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928934"/>
            <a:ext cx="2214578" cy="1771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7" name="Прямая со стрелкой 16"/>
          <p:cNvCxnSpPr/>
          <p:nvPr/>
        </p:nvCxnSpPr>
        <p:spPr>
          <a:xfrm rot="10800000" flipV="1">
            <a:off x="1857356" y="1643050"/>
            <a:ext cx="1857388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rot="5400000">
            <a:off x="4192334" y="1831557"/>
            <a:ext cx="476914" cy="33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143504" y="1643050"/>
            <a:ext cx="1928826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право 21"/>
          <p:cNvSpPr/>
          <p:nvPr/>
        </p:nvSpPr>
        <p:spPr>
          <a:xfrm>
            <a:off x="428596" y="5429264"/>
            <a:ext cx="978408" cy="484632"/>
          </a:xfrm>
          <a:prstGeom prst="rightArrow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D83E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1604" y="5143512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Чем выше размножаемость, тем интенсивнее гибель организмов.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закат на Кща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9508" y="1643050"/>
            <a:ext cx="2789484" cy="29289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2" name="Picture 2" descr="E:\Киргизова Елена\Documents\рисунки к открытому уроку\лесной пожарles_pog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85992"/>
            <a:ext cx="2786082" cy="2857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3" name="Picture 3" descr="E:\Киргизова Елена\Documents\рисунки к открытому уроку\вмешательство в природу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429000"/>
            <a:ext cx="2810766" cy="2088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85720" y="571480"/>
            <a:ext cx="86439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Гибель потомков носит избирательный или случайный характер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714884"/>
            <a:ext cx="17859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Наводнение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5429264"/>
            <a:ext cx="10715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5643578"/>
            <a:ext cx="278608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Вмешательство человека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в природу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9" y="714356"/>
            <a:ext cx="572985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В чём причина возникновения </a:t>
            </a:r>
          </a:p>
          <a:p>
            <a:pPr algn="ctr"/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борьбы за существование?</a:t>
            </a:r>
          </a:p>
        </p:txBody>
      </p:sp>
      <p:pic>
        <p:nvPicPr>
          <p:cNvPr id="8" name="Picture 5" descr="проблема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692696"/>
            <a:ext cx="20859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ятно 1 10"/>
          <p:cNvSpPr/>
          <p:nvPr/>
        </p:nvSpPr>
        <p:spPr>
          <a:xfrm>
            <a:off x="428596" y="1928802"/>
            <a:ext cx="6715172" cy="4643470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Несоответствие между возможностью видов к беспредельному размножению и ограниченностью ресурсов – главная причина борьбы за существование!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иргизова Елена\Documents\рисунки к открытому уроку\Ч. Дарвин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7685"/>
            <a:ext cx="2223916" cy="2697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143240" y="285728"/>
            <a:ext cx="521497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  <a:hlinkClick r:id="rId3" tooltip="Подробнее на сайте ru.wikipedia.org"/>
              </a:rPr>
              <a:t>Чарльз Роберт Дарвин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(англ. Charles Robert Darwin; 1809-1882) - английский натуралист и путешественник.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500570"/>
            <a:ext cx="7745514" cy="1692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          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«Умирает только хилое и слабое,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здоровое и сильное всегда выходит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победителем в борьбе за существование».</a:t>
            </a: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928934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Не существует ни одного исключения из правила, согласно которому любое органическое существо естественно размножается в такой прогрессии, что, если бы оно не подвергалось истреблению, потомство одной пары покрыло бы всю Землю».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2571744"/>
            <a:ext cx="1714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Писал: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14356"/>
            <a:ext cx="578647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Борьба за существование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928802"/>
            <a:ext cx="5786478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/>
            <a:r>
              <a:rPr lang="ru-RU" sz="3600" dirty="0" smtClean="0">
                <a:cs typeface="Arial" charset="0"/>
              </a:rPr>
              <a:t>–</a:t>
            </a:r>
            <a:r>
              <a:rPr lang="ru-RU" sz="36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сложные и многообразные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взаимоотношения особей внутри видов, между видами и условиями окружающей среды.</a:t>
            </a:r>
          </a:p>
        </p:txBody>
      </p:sp>
      <p:pic>
        <p:nvPicPr>
          <p:cNvPr id="4" name="Picture 4" descr="Рисунок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86512" y="4643446"/>
            <a:ext cx="2575887" cy="168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1" y="332656"/>
            <a:ext cx="583264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борьбы за существование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357298"/>
            <a:ext cx="18151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Внутривидовая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1714488"/>
            <a:ext cx="16430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Межвидовая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1700808"/>
            <a:ext cx="221457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Борьба с неблагоприятными                         условиями среды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Киргизова Елена\Documents\рисунки к открытому уроку\481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65" y="1928802"/>
            <a:ext cx="2553909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1" name="Picture 3" descr="E:\Киргизова Елена\Documents\рисунки к открытому уроку\51979162_2297031_8248774_Wi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71942"/>
            <a:ext cx="2500330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2" name="Picture 4" descr="E:\Киргизова Елена\Documents\рисунки к открытому уроку\1312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8654" y="2428868"/>
            <a:ext cx="2407725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3" name="Picture 5" descr="E:\Киргизова Елена\Documents\рисунки к открытому уроку\подснежник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857496"/>
            <a:ext cx="2286016" cy="20717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5" descr="f1077cd64005t"/>
          <p:cNvPicPr>
            <a:picLocks noChangeAspect="1" noChangeArrowheads="1"/>
          </p:cNvPicPr>
          <p:nvPr/>
        </p:nvPicPr>
        <p:blipFill>
          <a:blip r:embed="rId6" cstate="print"/>
          <a:srcRect r="7140" b="10217"/>
          <a:stretch>
            <a:fillRect/>
          </a:stretch>
        </p:blipFill>
        <p:spPr bwMode="auto">
          <a:xfrm>
            <a:off x="2857488" y="4572008"/>
            <a:ext cx="2428892" cy="19296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6" descr="3078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643446"/>
            <a:ext cx="2419014" cy="18573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4" name="Прямая со стрелкой 13"/>
          <p:cNvCxnSpPr/>
          <p:nvPr/>
        </p:nvCxnSpPr>
        <p:spPr>
          <a:xfrm rot="10800000" flipV="1">
            <a:off x="1331640" y="836712"/>
            <a:ext cx="2634199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784126" y="1264546"/>
            <a:ext cx="85725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</p:cNvCxnSpPr>
          <p:nvPr/>
        </p:nvCxnSpPr>
        <p:spPr>
          <a:xfrm rot="16200000" flipH="1">
            <a:off x="5144871" y="185446"/>
            <a:ext cx="906488" cy="2124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591020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за существование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Киргизова Елена\Documents\рисунки к открытому уроку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428892" cy="19136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33" name="Picture 9" descr="E:\Киргизова Елена\Documents\рисунки к открытому уроку\е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143380"/>
            <a:ext cx="2643206" cy="18880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2987824" y="1500174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Происходит между особями одного вида.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самая жёсткая и острая из всех типов.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 нуждаются в одних  и тех же  ограниченных ресурсах.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Киргизова Елена\Documents\рисунки к открытому уроку\семья львов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643446"/>
            <a:ext cx="2542441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Киргизова Елена\Documents\рисунки к открытому уроку\3292b3841aa4605eb688f8488aa510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643446"/>
            <a:ext cx="2428892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4" descr="E:\Киргизова Елена\Documents\рисунки к открытому уроку\88cc3668cf9090f0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643446"/>
            <a:ext cx="2400115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8" descr="E:\Киргизова Елена\Documents\рисунки к открытому уроку\волчича с волчёнком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480"/>
            <a:ext cx="1857388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607587" y="2071678"/>
            <a:ext cx="1928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Киргизова Елена\Documents\рисунки к открытому уроку\взаимовыручка в природе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571612"/>
            <a:ext cx="1928826" cy="14396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285720" y="2643182"/>
            <a:ext cx="69876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Состязание между хищниками за добычу.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Соперничество из-за территории, из-за самки.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жизненное пространство.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места размножения.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571480"/>
            <a:ext cx="591020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за существование</a:t>
            </a:r>
          </a:p>
        </p:txBody>
      </p:sp>
      <p:pic>
        <p:nvPicPr>
          <p:cNvPr id="2051" name="Picture 3" descr="E:\Киргизова Елена\Documents\рисунки к открытому уроку\хищник-жертва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43446"/>
            <a:ext cx="2643206" cy="17207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s.school-collection.edu.ru/dlrstore/fe26b791-5f88-48ae-a1d4-1a0ba091ec71/%5bBI9ZD_10-03%5d_%5bIL_02%5d-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38225"/>
            <a:ext cx="6858000" cy="4781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619672" y="332656"/>
            <a:ext cx="591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за существование</a:t>
            </a:r>
          </a:p>
          <a:p>
            <a:endParaRPr lang="ru-RU" sz="24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:\Киргизова Елена\Documents\рисунки к открытому уроку\гиены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2896404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7" name="Picture 5" descr="E:\Киргизова Елена\Documents\рисунки к открытому уроку\птен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2286016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2714612" y="1643050"/>
            <a:ext cx="6163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чрезмерном увеличении численности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особей внутривидовая борьба обостряется.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860032" y="2636912"/>
            <a:ext cx="428628" cy="714380"/>
          </a:xfrm>
          <a:prstGeom prst="downArrow">
            <a:avLst/>
          </a:prstGeom>
          <a:solidFill>
            <a:srgbClr val="ED83E5"/>
          </a:solidFill>
          <a:ln>
            <a:solidFill>
              <a:srgbClr val="ED83E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75656" y="3356992"/>
            <a:ext cx="7319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бывает из-за ухудшения кормовых условий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Слишком высокой плотности населения и др.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857752" y="4357694"/>
            <a:ext cx="428628" cy="714380"/>
          </a:xfrm>
          <a:prstGeom prst="downArrow">
            <a:avLst/>
          </a:prstGeom>
          <a:solidFill>
            <a:srgbClr val="ED83E5"/>
          </a:solidFill>
          <a:ln>
            <a:solidFill>
              <a:srgbClr val="ED83E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318816" y="5085184"/>
            <a:ext cx="5825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Плодовитость в популяциях снижается,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могут вспыхнуть эпидемии.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428992" y="6143644"/>
            <a:ext cx="928694" cy="428628"/>
          </a:xfrm>
          <a:prstGeom prst="rightArrow">
            <a:avLst/>
          </a:prstGeom>
          <a:solidFill>
            <a:srgbClr val="ED83E5"/>
          </a:solidFill>
          <a:ln>
            <a:solidFill>
              <a:srgbClr val="ED83E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214942" y="6072206"/>
            <a:ext cx="223112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Гибель особей.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04664"/>
            <a:ext cx="590465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за существование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44824"/>
            <a:ext cx="7098582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борьбы за существование и естественного отбора - как движущей силы эволюции </a:t>
            </a:r>
            <a:r>
              <a:rPr lang="ru-RU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органического мира.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компетентности в сфере самостоятельной познавательной деятельности.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Расширение кругозора учащихся.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64" y="428604"/>
            <a:ext cx="2500330" cy="76944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91020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за существование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1340768"/>
            <a:ext cx="5314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Существуют приспособления позволяющие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избежать прямого столкновения особей: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Киргизова Елена\Documents\рисунки к открытому уроку\птичка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643182"/>
            <a:ext cx="1500198" cy="20038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01" name="Picture 5" descr="E:\Киргизова Елена\Documents\рисунки к открытому уроку\волк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000504"/>
            <a:ext cx="2357454" cy="17046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214282" y="3071810"/>
            <a:ext cx="4453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Бурый медведь обозначает границы своего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участка царапинами на дереве.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5857892"/>
            <a:ext cx="328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Волк метит территорию.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4857760"/>
            <a:ext cx="2924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Птицы извещают о занятии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участка песней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3" name="Picture 7" descr="E:\Киргизова Елена\Documents\рисунки к открытому уроку\бурый медведь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111936"/>
            <a:ext cx="2214578" cy="17455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04"/>
            <a:ext cx="591020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за существование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2852936"/>
            <a:ext cx="5429288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популяциях у животных  одного вида</a:t>
            </a:r>
          </a:p>
          <a:p>
            <a:pPr algn="ctr"/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можно встретить взаимопомощь </a:t>
            </a:r>
          </a:p>
          <a:p>
            <a:pPr algn="ctr"/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 сотрудничество.</a:t>
            </a:r>
          </a:p>
          <a:p>
            <a:pPr algn="ctr"/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Это воспитание и охрана потомства, </a:t>
            </a:r>
          </a:p>
          <a:p>
            <a:pPr algn="ctr"/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совместное вскармливание детёнышей.</a:t>
            </a: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Киргизова Елена\Documents\рисунки к открытому уроку\табун лошадей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2357454" cy="15716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7" name="Picture 3" descr="E:\Киргизова Елена\Documents\рисунки к открытому уроку\пчёлы 2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214422"/>
            <a:ext cx="2151464" cy="15716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8" name="Picture 4" descr="E:\Киргизова Елена\Documents\рисунки к открытому уроку\s4703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581128"/>
            <a:ext cx="1844662" cy="17881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50" name="Picture 6" descr="E:\Киргизова Елена\Documents\рисунки к открытому уроку\дельфины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643446"/>
            <a:ext cx="2390042" cy="1641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51" name="Picture 7" descr="E:\Киргизова Елена\Documents\рисунки к открытому уроку\пингвиниха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653136"/>
            <a:ext cx="2232248" cy="16816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52" name="Picture 8" descr="E:\Киргизова Елена\Documents\рисунки к открытому уроку\львица с львёнком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214422"/>
            <a:ext cx="2206640" cy="15276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76672"/>
            <a:ext cx="551445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Межвидовая борьба за существование</a:t>
            </a:r>
            <a:endParaRPr lang="ru-RU" sz="2400" b="1" dirty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1628800"/>
            <a:ext cx="547874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Протекает остро, если виды относятся к одному роду и нуждаются в одинаковых условиях существования.</a:t>
            </a:r>
            <a:endParaRPr lang="ru-RU" sz="2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Киргизова Елена\Documents\рисунки к открытому уроку\чёрная крыса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429132"/>
            <a:ext cx="2443333" cy="18233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1" name="Picture 3" descr="E:\Киргизова Елена\Documents\рисунки к открытому уроку\серая крыса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2532964" cy="2061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2" name="Picture 4" descr="E:\Киргизова Елена\Documents\рисунки к открытому уроку\крыся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2500330" cy="18666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214678" y="3286124"/>
            <a:ext cx="5377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Серая крыса крупнее и агрессивнее, вытеснила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Чёрную крысу в поселениях человека.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551445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Межвидовая борьба за существование</a:t>
            </a:r>
            <a:endParaRPr lang="ru-RU" sz="2400" b="1" dirty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1268760"/>
            <a:ext cx="50721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Примером является одностороннее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одного вида другим.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отношения 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«хищник – жертва»,</a:t>
            </a:r>
          </a:p>
          <a:p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«паразит – хозяин», </a:t>
            </a:r>
          </a:p>
          <a:p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«растение – травоядное животное».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wolves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39262"/>
            <a:ext cx="3247518" cy="2118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6" descr="a51c1711c56c"/>
          <p:cNvPicPr>
            <a:picLocks noChangeAspect="1" noChangeArrowheads="1"/>
          </p:cNvPicPr>
          <p:nvPr/>
        </p:nvPicPr>
        <p:blipFill>
          <a:blip r:embed="rId4" cstate="print"/>
          <a:srcRect l="3778" t="4938" r="4250" b="4466"/>
          <a:stretch>
            <a:fillRect/>
          </a:stretch>
        </p:blipFill>
        <p:spPr bwMode="auto">
          <a:xfrm>
            <a:off x="500034" y="3643314"/>
            <a:ext cx="3286148" cy="22803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194" name="Picture 2" descr="E:\Киргизова Елена\Documents\рисунки к открытому уроку\белые кролики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625574"/>
            <a:ext cx="3050375" cy="229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68830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Борьба с неблагоприятными условиями среды</a:t>
            </a:r>
            <a:endParaRPr lang="ru-RU" sz="2400" b="1" dirty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Киргизова Елена\Documents\рисунки к открытому уроку\подснежник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428868"/>
            <a:ext cx="2071702" cy="17678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0" name="Picture 4" descr="E:\Киргизова Елена\Documents\рисунки к открытому уроку\в пустыне2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357694"/>
            <a:ext cx="2071702" cy="17208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2" name="Picture 6" descr="E:\Киргизова Елена\Documents\рисунки к открытому уроку\в пустыне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357298"/>
            <a:ext cx="1714512" cy="24832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3" name="Picture 7" descr="E:\Киргизова Елена\Documents\рисунки к открытому уроку\верблюд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429000"/>
            <a:ext cx="1466410" cy="221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4" name="Picture 8" descr="E:\Киргизова Елена\Documents\рисунки к открытому уроку\верблюжья колючка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714884"/>
            <a:ext cx="2182336" cy="16440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6" name="Picture 10" descr="E:\Киргизова Елена\Documents\рисунки к открытому уроку\скорпион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929198"/>
            <a:ext cx="2185856" cy="14522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7" name="Picture 11" descr="E:\Киргизова Елена\Documents\рисунки к открытому уроку\черепаха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1285860"/>
            <a:ext cx="2053843" cy="1643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8" name="Picture 12" descr="E:\Киргизова Елена\Documents\рисунки к открытому уроку\белый медведь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2357430"/>
            <a:ext cx="1643074" cy="22894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2285984" y="1714488"/>
            <a:ext cx="429072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Усиливает внутривидовое состязание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86248" y="1071546"/>
            <a:ext cx="357760" cy="5572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DE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40910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Борьба за существование</a:t>
            </a:r>
            <a:endParaRPr lang="ru-RU" sz="2800" dirty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357166"/>
            <a:ext cx="4429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сложные и многообразные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взаимоотношения особей внутри видов, между видами и условиями окружающей среды.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1857364"/>
            <a:ext cx="8358246" cy="4278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u="sng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</a:t>
            </a:r>
            <a:r>
              <a:rPr lang="ru-RU" sz="2400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происходит между особями одного вида.</a:t>
            </a:r>
          </a:p>
          <a:p>
            <a:pPr marL="342900" indent="-342900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самая жёсткая и острая из всех типов. </a:t>
            </a:r>
          </a:p>
          <a:p>
            <a:pPr marL="342900" indent="-342900"/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Состязание между хищниками за добычу, соперничество из-за территории, из-за самки, за жизненное пространство, за места размножения.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u="sng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Межвидовая борьба </a:t>
            </a:r>
            <a:r>
              <a:rPr lang="ru-RU" sz="2400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приводит к эволюции обоих взаимодействующих видов, к развитию у них взаимных приспособлений. Усиливает и обостряет внутривидовую борьбу.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Это одностороннее использование одного вида другим.</a:t>
            </a:r>
            <a:endParaRPr lang="ru-RU" sz="20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u="sng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Борьба с неблагоприятными условиями среды  </a:t>
            </a:r>
            <a:r>
              <a:rPr lang="ru-RU" sz="2400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наиболее жизнеспособные особи ( с эффективным обменом веществ и физиологическими процессами).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то растения и животные пустынь, крайнего севера.</a:t>
            </a:r>
            <a:endParaRPr lang="ru-RU" sz="20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ru-RU" sz="2400" dirty="0" smtClean="0">
                <a:solidFill>
                  <a:srgbClr val="DE0000"/>
                </a:solidFill>
              </a:rPr>
              <a:t>    </a:t>
            </a:r>
            <a:endParaRPr lang="ru-RU" sz="2400" dirty="0">
              <a:solidFill>
                <a:srgbClr val="DE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548680"/>
            <a:ext cx="362477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Объясните термины:</a:t>
            </a:r>
            <a:endParaRPr lang="ru-RU" sz="2800" b="1" dirty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643050"/>
            <a:ext cx="8154435" cy="3816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Борьба за существование.</a:t>
            </a:r>
          </a:p>
          <a:p>
            <a:endParaRPr lang="ru-RU" sz="2800" b="1" dirty="0" smtClean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Внутривидовая борьба за существование.</a:t>
            </a:r>
          </a:p>
          <a:p>
            <a:endParaRPr lang="ru-RU" sz="2800" b="1" dirty="0" smtClean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Межвидовая борьба за существование.</a:t>
            </a:r>
          </a:p>
          <a:p>
            <a:endParaRPr lang="ru-RU" sz="2800" b="1" dirty="0" smtClean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Борьба с неблагоприятными условиями  </a:t>
            </a:r>
          </a:p>
          <a:p>
            <a:r>
              <a:rPr lang="ru-RU" sz="28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  среды.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85860"/>
            <a:ext cx="792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заключается смысл борьбы за существование?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857364"/>
            <a:ext cx="6500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в  формировании приспособленности  у организмов.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285992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является итогом борьбы за существование?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924944"/>
            <a:ext cx="2718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естественный отбор.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500570"/>
            <a:ext cx="3433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Естественный отбор –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4929198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выживание наиболее приспособленных организмов.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476672"/>
            <a:ext cx="417056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Дайте ответы на вопросы: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429000"/>
            <a:ext cx="7289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вы считаете, что такое естественный отбор?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проблема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996952"/>
            <a:ext cx="1800223" cy="233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285860"/>
            <a:ext cx="6305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счет чего возникают приспособленные  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особи?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614366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Какая изменчивость имеет при этом      </a:t>
            </a:r>
          </a:p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большее значение?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проблема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285992"/>
            <a:ext cx="1800223" cy="233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4941168"/>
            <a:ext cx="51845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Основой успеха эволюции является </a:t>
            </a:r>
          </a:p>
          <a:p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многообразие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организмов.</a:t>
            </a:r>
            <a:endParaRPr lang="ru-RU" sz="24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76672"/>
            <a:ext cx="415594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Дайте ответы на вопросы: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928662" y="5214950"/>
            <a:ext cx="978408" cy="484632"/>
          </a:xfrm>
          <a:prstGeom prst="rightArrow">
            <a:avLst/>
          </a:prstGeom>
          <a:solidFill>
            <a:srgbClr val="DE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2143116"/>
            <a:ext cx="6199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в результате действия борьбы за существование 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естественного отбора.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3929066"/>
            <a:ext cx="3906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наследственная изменчивость.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672690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Найдите соотношения понятий и рисунков</a:t>
            </a:r>
            <a:endParaRPr lang="ru-RU" sz="28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1442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Внутривидовая борьба, межвидовая борьба,  борьба с неблагоприятными условиями среды.</a:t>
            </a:r>
            <a:endParaRPr lang="ru-RU" sz="2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Киргизова Елена\Documents\рисунки к открытому уроку\табун лошадей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14488"/>
            <a:ext cx="2217768" cy="147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1" name="Picture 3" descr="E:\Киргизова Елена\Documents\рисунки к открытому уроку\кактусы 2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429000"/>
            <a:ext cx="2049959" cy="15001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 descr="E:\Киргизова Елена\Documents\рисунки к открытому уроку\belka3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429132"/>
            <a:ext cx="2214578" cy="16215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3" name="Picture 5" descr="E:\Киргизова Елена\Documents\рисунки к открытому уроку\anima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1482" y="5072074"/>
            <a:ext cx="2000264" cy="1551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8" name="Picture 10" descr="E:\Киргизова Елена\Documents\рисунки к открытому уроку\UpB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143116"/>
            <a:ext cx="1928826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9" name="Picture 11" descr="E:\Киргизова Елена\Documents\рисунки к открытому уроку\акула и рыба лоцман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143116"/>
            <a:ext cx="2214578" cy="1653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60" name="Picture 12" descr="E:\Киргизова Елена\Documents\рисунки к открытому уроку\лиственница в пустыне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429132"/>
            <a:ext cx="1857388" cy="19261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500034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635795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802" y="38576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3240" y="6072206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Г)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2462" y="2428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Д)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29652" y="428625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Е)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3834" y="5857892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Ж)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00042"/>
            <a:ext cx="4500594" cy="796908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901014" cy="39467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Повторение темы: «Основные направления эволюции органического мира».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Противоречие  между интенсивностью размножения и ограниченностью средств жизни.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Борьба за существование.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Формы борьбы за существование.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Основа успеха эволюции – многообразие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организмов.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357166"/>
            <a:ext cx="315759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Заполните таблицу: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каждой графе укажите порядковые номера причин, перечисленных ниже)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857364"/>
            <a:ext cx="7807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Формы борьбы за существование одуванчиков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708920"/>
          <a:ext cx="8676456" cy="2808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20795"/>
                <a:gridCol w="2815300"/>
                <a:gridCol w="3240361"/>
              </a:tblGrid>
              <a:tr h="154765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Внутривидовая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борьба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Межвидовая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борьба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Борьба с неблагоприятными условиями среды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06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60648"/>
            <a:ext cx="748883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Причины, приводящие к гибели многих особей одуванчика,  </a:t>
            </a:r>
          </a:p>
          <a:p>
            <a:pPr algn="ctr"/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не дающих виду  занять весь земной шар.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142984"/>
            <a:ext cx="8697718" cy="55399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Семена вместе с сеном попадают в желудок овцы.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Семенами питаются многие птицы.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Всходами питаются травоядные животные.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Растения топчут люди, давят колёсами тракторов и автомашин.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Мешают другие, более высокие растения (пырей, крапива, кустарники), они затемняют, берут воду  и пищу, препятствуют распространению семян одуванчика ветром.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Сами одуванчики вытесняют друг друга.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Семена погибают в пустынях, в Антарктиде, на скалах.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Семена погибают и в средней полосе, если они попадут в неблагоприятные для сохранения и прорастания условия.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Растения гибнут от сильных морозов и засухи.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Растения гибнут от болезнетворных микробов и вирусов.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620688"/>
            <a:ext cx="316663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928802"/>
            <a:ext cx="7500990" cy="2749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§ 46, стр. 164 – 166 учебник «Общая биология»   Д.К. Беляева.</a:t>
            </a:r>
          </a:p>
          <a:p>
            <a:pPr marL="457200" indent="-457200">
              <a:buFont typeface="+mj-lt"/>
              <a:buAutoNum type="arabicPeriod"/>
            </a:pP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Ответить на вопросы после § 46 на стр. 166 письменно в тетради.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Записи в тетради.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85728"/>
            <a:ext cx="3860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Карточка обучающегося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87154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 №52    Тема урока: «Борьба за существование»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План урока: </a:t>
            </a:r>
          </a:p>
          <a:p>
            <a:pPr marL="514350" indent="-514350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1. Опорные знания по теме: «Основные направления эволюции органического мира».</a:t>
            </a:r>
          </a:p>
          <a:p>
            <a:pPr marL="514350" indent="-514350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2.       Изучаем новое</a:t>
            </a:r>
          </a:p>
          <a:p>
            <a:pPr marL="514350" indent="-514350"/>
            <a:r>
              <a:rPr lang="ru-RU" b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Основная мысль темы 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противоречие  между интенсивностью размножения и ограниченностью средств жизни.</a:t>
            </a:r>
          </a:p>
          <a:p>
            <a:pPr marL="514350" indent="-514350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2.1 Борьба за существование.</a:t>
            </a:r>
          </a:p>
          <a:p>
            <a:pPr marL="514350" indent="-514350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2.2 Формы борьбы за существование.</a:t>
            </a:r>
          </a:p>
          <a:p>
            <a:pPr marL="514350" indent="-514350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2.3 Основа успеха эволюции – многообразие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организмов.</a:t>
            </a:r>
          </a:p>
          <a:p>
            <a:pPr marL="514350" indent="-514350">
              <a:buNone/>
            </a:pPr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Основные понятия: 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борьба за существование, внутривидовая борьба, межвидовая борьба, борьба с неблагоприятными условиями среды.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§ 46, стр. 164 – 166 учебник «Общая биология»   Д.К. Беляева.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A50021"/>
              </a:solidFill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736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Общая биология: Учеб. Для 10-11 кл. общеобразоват. учреждений/ Д.К. Беляев, П.М. Бородин, Н.Н.Воронцов и др.; Под ред. Д.К. Беляева, Г.М. Дымшица. – М.: Просвещение, 2004. – 304 с.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Лернер Г.И. Уроки биологии. Общая биология. 10, 11 классы. Тесты, вопросы, задачи: Учебное пособие. – М.: Эксмо, 2005. – 352 с.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И.Ф. Ишкина Биология. Поурочные планы. 11 класс / Под ред. Д.К. Беляева, А.О. Рувинского. – Волгоград, 2002. – 120 с.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548680"/>
            <a:ext cx="2216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420888"/>
            <a:ext cx="669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http://images.yandex.ru/yandsearch?text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484784"/>
            <a:ext cx="7116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подготовке презентации были использованы материалы: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132856"/>
            <a:ext cx="7358114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Биологический прогресс,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Биологический регресс,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Ароморфоз,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Идиоадаптация,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Дегенерация.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476672"/>
            <a:ext cx="429149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Объясните термины:</a:t>
            </a:r>
            <a:endParaRPr lang="ru-RU" sz="3600" dirty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 descr="id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12776"/>
            <a:ext cx="1873250" cy="2808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12" descr="morz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71612"/>
            <a:ext cx="2519362" cy="1857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11" descr="3p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2217738" cy="1974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9" descr="кро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429132"/>
            <a:ext cx="2592387" cy="1871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10" descr="pese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286256"/>
            <a:ext cx="2297112" cy="1771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1547664" y="332656"/>
            <a:ext cx="618573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Найдите соотношения понятий и рисунков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83671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Ароморфоз, идиоадаптация, дегенерация</a:t>
            </a:r>
            <a:endParaRPr lang="ru-RU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3714752"/>
            <a:ext cx="38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28652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364331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635795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357187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621508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Е)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" name="Picture 29" descr="1046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1428736"/>
            <a:ext cx="2214578" cy="22920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6934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биологического прогресса и биологического регресса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214422"/>
          <a:ext cx="8143932" cy="52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10144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Признаки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Биологический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прогресс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Биологический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регресс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442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вида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44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популяций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4420"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Соотношение      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рождаемости и    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смертности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44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Ареал вида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972452" cy="121444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«Природа не терпит в своем царстве никого, кто не сумел бы отстоять себя»    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Ральф Эмерсон </a:t>
            </a:r>
            <a:r>
              <a:rPr lang="ru-RU" sz="2400" i="1" dirty="0" smtClean="0">
                <a:solidFill>
                  <a:srgbClr val="FFFF00"/>
                </a:solidFill>
              </a:rPr>
              <a:t/>
            </a:r>
            <a:br>
              <a:rPr lang="ru-RU" sz="2400" i="1" dirty="0" smtClean="0">
                <a:solidFill>
                  <a:srgbClr val="FFFF00"/>
                </a:solidFill>
              </a:rPr>
            </a:br>
            <a:endParaRPr lang="ru-RU" sz="2400" i="1" dirty="0" smtClean="0">
              <a:solidFill>
                <a:srgbClr val="FFFF00"/>
              </a:solidFill>
            </a:endParaRPr>
          </a:p>
          <a:p>
            <a:endParaRPr lang="ru-RU" sz="2400" i="1" dirty="0"/>
          </a:p>
        </p:txBody>
      </p:sp>
      <p:pic>
        <p:nvPicPr>
          <p:cNvPr id="1026" name="Picture 2" descr="E:\Киргизова Елена\Documents\рисунки к открытому уроку\крысята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2786082" cy="20385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500430" y="2143116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Серая крыса приносит 5 помётов в год в среднем по 8 крысят, достигающих половозрелости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3 –х месяцев.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Киргизова Елена\Documents\рисунки к открытому уроку\ятрышник пятнистый или кукушкины слезы0_1428f_223c661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2786082" cy="23574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563888" y="4214818"/>
            <a:ext cx="3079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Ятрышник пятнистый (кукушкины слёзы)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одном плоде содержит 186300 семян.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Киргизова Елена\Documents\рисунки к открытому уроку\семена ятрышника пятнистого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48" y="4277814"/>
            <a:ext cx="1658918" cy="1865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scar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643206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275856" y="1928802"/>
            <a:ext cx="3153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Самка аскариды даёт 200 тысяч яиц в сутки.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04664"/>
            <a:ext cx="609275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Интенсивность размножения организмов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Киргизова Елена\Documents\рисунки к открытому уроку\травяная лягушка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2714643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3286116" y="4000505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Травяная лягушка откладывает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840 до 4000 икринок.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Киргизова Елена\Documents\рисунки к открытому уроку\klad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929066"/>
            <a:ext cx="2428892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 descr="E:\Киргизова Елена\Documents\рисунки к открытому уроку\яйцо аскариды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285860"/>
            <a:ext cx="2071702" cy="17859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357166"/>
            <a:ext cx="702771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не наблюдается безудержного роста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численности живых организмов?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Киргизова Елена\Documents\рисунки к открытому уроку\колорадские жуки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1857388" cy="1357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5" name="Picture 3" descr="E:\Киргизова Елена\Documents\рисунки к открытому уроку\пчёлы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34600"/>
            <a:ext cx="1857388" cy="12603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6" name="Picture 4" descr="E:\Киргизова Елена\Documents\рисунки к открытому уроку\пингвины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71612"/>
            <a:ext cx="2119314" cy="1357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7" name="Picture 5" descr="E:\Киргизова Елена\Documents\рисунки к открытому уроку\рыжие тараканы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357562"/>
            <a:ext cx="2214578" cy="1285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8" name="Picture 6" descr="E:\Киргизова Елена\Documents\рисунки к открытому уроку\рачки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562087"/>
            <a:ext cx="2109700" cy="13911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9" name="Picture 7" descr="E:\Киргизова Елена\Documents\рисунки к открытому уроку\утята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5000636"/>
            <a:ext cx="1790700" cy="1384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3929058" y="300037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1" y="3000372"/>
            <a:ext cx="200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колорадские жуки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292893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пингвины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08" y="45720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тараканы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457200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пчёлы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E:\Киргизова Елена\Documents\рисунки к открытому уроку\клещи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929198"/>
            <a:ext cx="2143140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83" name="Picture 11" descr="E:\Киргизова Елена\Documents\рисунки к открытому уроку\муравьи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5000636"/>
            <a:ext cx="2000265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" name="TextBox 19"/>
          <p:cNvSpPr txBox="1"/>
          <p:nvPr/>
        </p:nvSpPr>
        <p:spPr>
          <a:xfrm>
            <a:off x="785786" y="62865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клещи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9058" y="6357958"/>
            <a:ext cx="144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муравьи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2280" y="6309320"/>
            <a:ext cx="97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утята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1466</Words>
  <Application>Microsoft Office PowerPoint</Application>
  <PresentationFormat>Экран (4:3)</PresentationFormat>
  <Paragraphs>247</Paragraphs>
  <Slides>35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План урока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Киргизова</dc:creator>
  <cp:lastModifiedBy>Елена</cp:lastModifiedBy>
  <cp:revision>268</cp:revision>
  <dcterms:created xsi:type="dcterms:W3CDTF">2010-02-06T11:57:40Z</dcterms:created>
  <dcterms:modified xsi:type="dcterms:W3CDTF">2011-01-21T17:25:51Z</dcterms:modified>
</cp:coreProperties>
</file>