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5" r:id="rId5"/>
    <p:sldId id="273" r:id="rId6"/>
    <p:sldId id="274" r:id="rId7"/>
    <p:sldId id="258" r:id="rId8"/>
    <p:sldId id="277" r:id="rId9"/>
    <p:sldId id="259" r:id="rId10"/>
    <p:sldId id="276" r:id="rId11"/>
    <p:sldId id="261" r:id="rId12"/>
    <p:sldId id="262" r:id="rId13"/>
    <p:sldId id="263" r:id="rId14"/>
    <p:sldId id="267" r:id="rId15"/>
    <p:sldId id="268" r:id="rId16"/>
    <p:sldId id="269" r:id="rId17"/>
    <p:sldId id="264" r:id="rId18"/>
    <p:sldId id="265" r:id="rId19"/>
    <p:sldId id="266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99"/>
    <a:srgbClr val="FF66CC"/>
    <a:srgbClr val="990000"/>
    <a:srgbClr val="660033"/>
    <a:srgbClr val="CC00FF"/>
    <a:srgbClr val="00808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>
        <p:scale>
          <a:sx n="57" d="100"/>
          <a:sy n="57" d="100"/>
        </p:scale>
        <p:origin x="-8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EE9D-73BD-4B00-B56D-DF904635872C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7FD8-9854-4B2B-B4D1-E0861DA74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0723-5617-49BB-8491-45357EE4DAD8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B549-E072-4A24-91B7-89878728C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F7AF-F99E-40C7-ADBE-353DD9E9E625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5FD8-0043-4521-99A6-E9B2E97AC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F97E-4968-4AEE-B06D-88F74641F255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A427-DE8B-4BDD-8ACD-0704F3671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17E8-E813-4EB3-8AAE-475423DB2973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C26B-ACFF-4D62-9E6B-19376EAB5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F80C-7A64-4313-A782-34B621939E5E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5C12-5F2C-4CE8-82D3-80BFCF4F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E346-6AA3-40BC-AEC0-45CFAA33C969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24C8-5B62-4F12-A6DB-BD5D60480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1165-8505-4BF3-B7CB-75ECB92996CD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B055-DC9B-4D92-8F83-43FBD7103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814F-F77A-4A34-90DC-F8AF65BF675C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9EF0-EBFE-4F6A-BE45-CAB684DEB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36BF-01C3-4807-B678-9565305439AB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53E9-B2E8-4726-B285-5C19D03D7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ED79-72BA-4CF4-AF59-A2CEE07427F2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DE80-D42F-401A-A3FF-0DD42DFBD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9C288C-E046-44F0-82A1-C0BCCF3F1F0C}" type="datetimeFigureOut">
              <a:rPr lang="en-US"/>
              <a:pPr>
                <a:defRPr/>
              </a:pPr>
              <a:t>1/26/2011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CC971E2-B8E2-48CB-B939-6F1BBEDF8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69;&#1081;&#1085;&#1096;&#1090;&#1077;&#1081;&#1085;\&#1087;&#1088;&#1077;&#1079;&#1077;&#1085;&#1090;&#1072;&#1094;&#1080;&#1103;%20&#1101;&#1081;&#1085;&#1096;&#1090;&#1077;&#1081;&#1085;\06%20&#1069;&#1053;&#1053;&#1048;&#1054;%20&#1052;&#1040;&#1056;&#1056;&#1048;&#1050;&#1054;&#1053;&#1045;%20&#8211;%20&#1048;&#1047;%20&#1050;-&#1060;%20&#1055;&#1056;&#1054;&#1060;&#1045;&#1057;&#1057;&#1048;&#1054;&#1053;&#1040;&#1051;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.academic.ru/pictures/enwiki/77/Max_planck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106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Альберт Эйнштейн</a:t>
            </a:r>
            <a:br>
              <a:rPr lang="ru-RU" sz="5400" dirty="0" smtClean="0">
                <a:solidFill>
                  <a:srgbClr val="002060"/>
                </a:solidFill>
                <a:latin typeface="+mn-lt"/>
              </a:rPr>
            </a:b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1879-1955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3276600"/>
            <a:ext cx="4495800" cy="312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FFFF00"/>
                </a:solidFill>
              </a:rPr>
              <a:t>«Хочу выяснить, каким фундаментальным законам следовал Бог, создавая Вселенную. Ничто иное меня не интересует»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06 ЭННИО МАРРИКОНЕ – ИЗ К-Ф ПРОФЕССИО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" y="2438400"/>
            <a:ext cx="34174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19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660033"/>
                </a:solidFill>
                <a:latin typeface="Book Antiqua" pitchFamily="18" charset="0"/>
              </a:rPr>
              <a:t>Год чудес</a:t>
            </a:r>
            <a:endParaRPr lang="ru-RU" i="1" dirty="0">
              <a:solidFill>
                <a:srgbClr val="660033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В течение 100 дней Альберт опубликовал три гениальные теории: исследования по молекулярной физике, теория фотоэлектрического эффекта, теория относительности.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Он получил отклик: «Несколько моментов вашей теории мне не понятны. Прошу Вас их объяснить».Макс Планк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Именно Планк открыл всему миру имя Альберта Эйнштейна.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438400"/>
            <a:ext cx="838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0">
                <a:solidFill>
                  <a:srgbClr val="C00000"/>
                </a:solidFill>
                <a:latin typeface="Monotype Corsiva" pitchFamily="66" charset="0"/>
              </a:rPr>
              <a:t>1905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962400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FFCC99"/>
                </a:solidFill>
                <a:latin typeface="Segoe UI" pitchFamily="34" charset="0"/>
                <a:cs typeface="Segoe UI" pitchFamily="34" charset="0"/>
              </a:rPr>
              <a:t>Теории Альберта опровергали все существующие ранее законы Ньютона. Эйнштейн утверждал, что единственная постоянная величина это скорость света в вакууме, а время и пространство относительны!</a:t>
            </a:r>
          </a:p>
        </p:txBody>
      </p:sp>
      <p:pic>
        <p:nvPicPr>
          <p:cNvPr id="6" name="Picture 7" descr="i?id=25491662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00600"/>
            <a:ext cx="1512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28" presetClass="emph" presetSubtype="0" fill="hold" grpId="1" nodeType="after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30"/>
                            </p:stCondLst>
                            <p:childTnLst>
                              <p:par>
                                <p:cTn id="25" presetID="8" presetClass="exit" presetSubtype="16" fill="hold" grpId="2" nodeType="afterEffect">
                                  <p:stCondLst>
                                    <p:cond delay="67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9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400"/>
                            </p:stCondLst>
                            <p:childTnLst>
                              <p:par>
                                <p:cTn id="41" presetID="13" presetClass="exit" presetSubtype="16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7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300"/>
                            </p:stCondLst>
                            <p:childTnLst>
                              <p:par>
                                <p:cTn id="56" presetID="7" presetClass="exit" presetSubtype="4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7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4" grpId="2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90000"/>
                </a:solidFill>
              </a:rPr>
              <a:t>Всемирное признание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smtClean="0">
                <a:solidFill>
                  <a:srgbClr val="FFCC00"/>
                </a:solidFill>
              </a:rPr>
              <a:t>Для Эйнштейна не существовало понятия времени и пространства, он считал что каждая планета создаёт искривление пространства, поэтому солнечные лучи огибая планеты отражаются.</a:t>
            </a:r>
          </a:p>
          <a:p>
            <a:pPr algn="ctr">
              <a:spcBef>
                <a:spcPct val="50000"/>
              </a:spcBef>
            </a:pPr>
            <a:r>
              <a:rPr lang="ru-RU" sz="2400" smtClean="0">
                <a:solidFill>
                  <a:srgbClr val="FFCC00"/>
                </a:solidFill>
              </a:rPr>
              <a:t>Оставалось только доказать правильность теории. Такой случай представился 1919 году, когда фотография, сделанная астрономом Артуром Эддингтоном, стала основным доказательством. Это сделало Эйнштейна общепризнанным гением.</a:t>
            </a:r>
          </a:p>
        </p:txBody>
      </p:sp>
      <p:pic>
        <p:nvPicPr>
          <p:cNvPr id="12292" name="Picture 4" descr="C:\Documents and Settings\Ольга\Рабочий стол\презентация эйнштейн\1232624586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943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F0"/>
                </a:solidFill>
                <a:cs typeface="Arial" pitchFamily="34" charset="0"/>
              </a:rPr>
              <a:t>Бегство из Германии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953000" y="1371600"/>
            <a:ext cx="3733800" cy="4937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>
              <a:solidFill>
                <a:srgbClr val="92D05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92D050"/>
                </a:solidFill>
              </a:rPr>
              <a:t>Альберту и его семье пришлось уехать из Германии, по религиозным разногласиям с нацисткой идеей Гитлера.</a:t>
            </a:r>
          </a:p>
        </p:txBody>
      </p:sp>
      <p:pic>
        <p:nvPicPr>
          <p:cNvPr id="13316" name="Picture 4" descr="C:\Documents and Settings\Ольга\Рабочий стол\презентация эйнштейн\123262457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26085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92D050"/>
                </a:solidFill>
                <a:latin typeface="Bookman Old Style" pitchFamily="18" charset="0"/>
              </a:rPr>
              <a:t>Новое пристанище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8609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C000"/>
                </a:solidFill>
              </a:rPr>
              <a:t>Он с семьёй уезжает жить в Америку, где соглашается с тем, что фашизм- это зло и надо создать атомную бомбу раньше нацистов и принимает в работе над ней самое активное участие. Но после капитуляции Германии он настаивает на прекращении разработок, но его не слышат и вскоре бомбы сбрасывают на Японию.</a:t>
            </a:r>
          </a:p>
        </p:txBody>
      </p:sp>
      <p:pic>
        <p:nvPicPr>
          <p:cNvPr id="14340" name="Picture 4" descr="C:\Documents and Settings\Ольга\Рабочий стол\презентация эйнштейн\1245672173_albert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715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7" presetClass="exit" presetSubtype="4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6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Законы времени и пространства.</a:t>
            </a:r>
            <a:br>
              <a:rPr lang="ru-RU" dirty="0" smtClean="0"/>
            </a:br>
            <a:r>
              <a:rPr lang="ru-RU" dirty="0" smtClean="0"/>
              <a:t>Главное открытие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1905 г. А.Эйнштейн, отвергнув гипотезу эфира, предложил специальную (частную) теорию относительности, на основе которой можно совместить механику и электродинамику. В 1905 г. вышла его работа «К электродинамике движущихся тел». В ней Эйнштейн сформулировал два принципа (постулата) теории относительности.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70866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I</a:t>
            </a:r>
            <a:r>
              <a:rPr lang="en-US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постулат: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все законы природы имеют одинаковую форму во всех инерциальных системах отсчета.</a:t>
            </a:r>
          </a:p>
          <a:p>
            <a:pPr>
              <a:defRPr/>
            </a:pP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>
              <a:defRPr/>
            </a:pPr>
            <a:r>
              <a:rPr lang="ru-RU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II</a:t>
            </a:r>
            <a:r>
              <a:rPr lang="en-US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постулат: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скорость света в вакууме одинакова во всех инерциальных системах отсчета. Она не зависит ни от скорости источника, ни от скорости приемника светового сигнала.</a:t>
            </a:r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88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0" accel="10000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8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8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8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формулы раздела «Теория относительности»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Относительность промежутков времени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Относительность расстояний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Сложение скоростей в СТО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Связь между энергией, импульсом и массой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28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038600"/>
            <a:ext cx="533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1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3962400"/>
            <a:ext cx="533400" cy="838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2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2578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419600" y="5410200"/>
            <a:ext cx="914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4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105400"/>
            <a:ext cx="2590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81000" y="5562600"/>
            <a:ext cx="762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3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2303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5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6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5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5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4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Интересные факты</a:t>
            </a:r>
          </a:p>
        </p:txBody>
      </p:sp>
      <p:pic>
        <p:nvPicPr>
          <p:cNvPr id="18435" name="Picture 4" descr="C:\Documents and Settings\Ольга\Рабочий стол\Новая папка (2)\Новая папка\relativity_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371600"/>
            <a:ext cx="3657600" cy="249555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51816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</a:rPr>
              <a:t>Одно из исторических совпадений: если Ньютон родился в год смерти Галилея, как бы перенимая у него научную эстафету, то Эйнштейн родился в год смерти Максвелла.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5715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</a:rPr>
              <a:t>Когда Эйнштейна простодушно спрашивали, где находится его лаборатория, он, улыбаясь, показывал авторучку.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953000"/>
            <a:ext cx="868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</a:rPr>
              <a:t>В конце жизни Эйнштейн кратко сформулировал свою систему ценностей: «Идеалами, освещавшими мой путь и сообщавшими мне смелость и мужество, были добро, красота и истина».</a:t>
            </a:r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4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60" accel="100000" fill="hold">
                                          <p:stCondLst>
                                            <p:cond delay="70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60" accel="100000" fill="hold">
                                          <p:stCondLst>
                                            <p:cond delay="70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5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760" decel="50000" autoRev="1" fill="hold">
                                          <p:stCondLst>
                                            <p:cond delay="528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760" decel="100000" autoRev="1" fill="hold">
                                          <p:stCondLst>
                                            <p:cond delay="528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760" decel="100000" autoRev="1" fill="hold">
                                          <p:stCondLst>
                                            <p:cond delay="528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6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Documents and Settings\Ольга\Рабочий стол\презентация эйнштейн\1245672196_alber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3952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F0"/>
                </a:solidFill>
                <a:latin typeface="Cambria" pitchFamily="18" charset="0"/>
              </a:rPr>
              <a:t>Последние годы</a:t>
            </a:r>
          </a:p>
        </p:txBody>
      </p:sp>
      <p:pic>
        <p:nvPicPr>
          <p:cNvPr id="15363" name="Picture 4" descr="C:\Documents and Settings\Ольга\Рабочий стол\презентация эйнштейн\1232624636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9496">
            <a:off x="4999038" y="2105025"/>
            <a:ext cx="38020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Ольга\Рабочий стол\презентация эйнштейн\1245672209_albert_0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295400"/>
            <a:ext cx="4114800" cy="5241925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26670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Пристон.Нью-джерси</a:t>
            </a:r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xit" presetSubtype="4" fill="hold" nodeType="after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1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3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7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3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66CC"/>
                </a:solidFill>
                <a:latin typeface="Book Antiqua" pitchFamily="18" charset="0"/>
              </a:rPr>
              <a:t>Вечные ценности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89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Физика и музыка…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Альберт начал учиться игре на скрипке с 6 лет и с тех пор никогда не расставался с ней. Он повсюду находил партнеров для совместного музицирования  и выкраивал в плотном графике время на любительские концерты. Когда проваливались научные эксперименты, он обращался к музыке. На вопрос, что для него значит смерть он отвечал : «Значит, я не смогу больше слушать Моцарта».</a:t>
            </a:r>
          </a:p>
        </p:txBody>
      </p:sp>
      <p:pic>
        <p:nvPicPr>
          <p:cNvPr id="16388" name="Picture 5" descr="C:\Documents and Settings\Ольга\Рабочий стол\презентация эйнштейн\1232624621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39624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Documents and Settings\Ольга\Рабочий стол\Эйнштейн\einst_f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438400"/>
            <a:ext cx="2209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C:\Documents and Settings\Ольга\Рабочий стол\Эйнштейн\violine1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38084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24" presetClass="exit" presetSubtype="0" fill="hold" grpId="1" nodeType="afterEffect">
                                  <p:stCondLst>
                                    <p:cond delay="88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4" presetClass="exit" presetSubtype="0" fill="hold" grpId="1" nodeType="afterEffect">
                                  <p:stCondLst>
                                    <p:cond delay="94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9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2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2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2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3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3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3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700"/>
                            </p:stCondLst>
                            <p:childTnLst>
                              <p:par>
                                <p:cTn id="35" presetID="21" presetClass="exit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4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6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Тайна Эйнштейна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CC99"/>
                </a:solidFill>
              </a:rPr>
              <a:t>Есть предположение, что у Альберта была незаконнорожденная дочь. Никаких записей о рождении ребенка не сохранилось, но, предполагается, что Милева родила дочь вдали Швейцарии, в доме родителей. По некоторым данным, Эйнштейн переписывался с дочерью, но этот архив, по просьбе Альберта, был засекречен.  Вероятно, его дочь прожила жизнь под другим именем.</a:t>
            </a: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1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800600" y="533400"/>
            <a:ext cx="3810000" cy="5562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FFCC00"/>
                </a:solidFill>
                <a:ea typeface="Raavi" pitchFamily="2"/>
                <a:cs typeface="Raavi" pitchFamily="2"/>
              </a:rPr>
              <a:t>Ученый появился на свет в небольшом баварском городке Ульме.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002060"/>
                </a:solidFill>
                <a:latin typeface="Century" pitchFamily="18" charset="0"/>
              </a:rPr>
              <a:t>Когда Альберту исполнился год, семья переехала в Мюнхен. Здесь прошло детство ученого</a:t>
            </a:r>
            <a:endParaRPr lang="ru-RU" sz="2400" smtClean="0"/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519203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610600" cy="2743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>Гений своего времени</a:t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>Человек-легенда</a:t>
            </a:r>
            <a:b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Cambria" pitchFamily="18" charset="0"/>
              </a:rPr>
              <a:t>Индивидуальность, которой нет равных</a:t>
            </a:r>
            <a:endParaRPr lang="ru-RU" sz="44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2531" name="Picture 4" descr="C:\Documents and Settings\Ольга\Рабочий стол\презентация эйнштейн\48958073_WindowsLiveWriter_fb7b2beaf738_DA4A_clip_image032_2392446a01f646188008869fc33aae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8686800" cy="6950075"/>
          </a:xfrm>
          <a:noFill/>
        </p:spPr>
      </p:pic>
      <p:pic>
        <p:nvPicPr>
          <p:cNvPr id="4" name="Picture 4" descr="C:\Documents and Settings\Ольга\Рабочий стол\Эйнштейн\einste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73075"/>
            <a:ext cx="666432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" presetID="24" presetClass="exit" presetSubtype="0" fill="hold" nodeType="afterEffect">
                                  <p:stCondLst>
                                    <p:cond delay="4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7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700"/>
                            </p:stCondLst>
                            <p:childTnLst>
                              <p:par>
                                <p:cTn id="19" presetID="24" presetClass="exit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Странный ребёнок.</a:t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Детство 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CC00"/>
                </a:solidFill>
                <a:latin typeface="Candara" pitchFamily="34" charset="0"/>
              </a:rPr>
              <a:t>Маленький Альберт не был вундеркиндом.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CC00"/>
                </a:solidFill>
                <a:latin typeface="Candara" pitchFamily="34" charset="0"/>
              </a:rPr>
              <a:t>До трех лет он не мог произнести ни слова, и родители были огорчены. Каково же было их изумление, когда мальчик заговорил, демонстрируя запас взрослого человека! Он с раннего детства анализировал каждое событие, молча, не посвящая никого в ход своих мыслей.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CC00"/>
                </a:solidFill>
                <a:latin typeface="Candara" pitchFamily="34" charset="0"/>
              </a:rPr>
              <a:t>Замкнутый не разговорчивый мальчик в школе был объектом насмешек. Преподаватели считали его ленивым, медлительным и малоспособным.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CC00"/>
                </a:solidFill>
                <a:latin typeface="Candara" pitchFamily="34" charset="0"/>
              </a:rPr>
              <a:t>Но Альберт любил читать научно-популярные книги и занимался самообразованием.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CC00"/>
                </a:solidFill>
                <a:latin typeface="Candara" pitchFamily="34" charset="0"/>
              </a:rPr>
              <a:t>Он самостоятельно изучил весь школьный курс евклидовой геометрии. </a:t>
            </a:r>
            <a:endParaRPr lang="ru-RU" sz="2400" dirty="0">
              <a:solidFill>
                <a:srgbClr val="FFCC00"/>
              </a:solidFill>
              <a:latin typeface="Candara" pitchFamily="34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26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90800" y="457200"/>
            <a:ext cx="6172200" cy="3124200"/>
          </a:xfrm>
        </p:spPr>
        <p:txBody>
          <a:bodyPr/>
          <a:lstStyle/>
          <a:p>
            <a:pPr algn="ctr" eaLnBrk="1" hangingPunct="1"/>
            <a:r>
              <a:rPr lang="ru-RU" i="1" smtClean="0">
                <a:solidFill>
                  <a:srgbClr val="990000"/>
                </a:solidFill>
                <a:ea typeface="Raavi" pitchFamily="2"/>
                <a:cs typeface="Raavi" pitchFamily="2"/>
              </a:rPr>
              <a:t>Герман Эйнштейн, отец Альберта. Он владел небольшим предприятием и постоянно находился на грани разорения. Но даже став банкротом, отец семейства не утратил своего добродушия.</a:t>
            </a:r>
          </a:p>
        </p:txBody>
      </p:sp>
      <p:pic>
        <p:nvPicPr>
          <p:cNvPr id="4" name="Picture 6" descr="d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62400" y="4648200"/>
            <a:ext cx="480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660033"/>
                </a:solidFill>
                <a:ea typeface="MV Boli" pitchFamily="2"/>
                <a:cs typeface="MV Boli" pitchFamily="2"/>
              </a:rPr>
              <a:t>Паулина, мать ученого.</a:t>
            </a:r>
            <a:endParaRPr lang="en-US" sz="2400" i="1">
              <a:solidFill>
                <a:srgbClr val="660033"/>
              </a:solidFill>
              <a:ea typeface="MV Boli" pitchFamily="2"/>
              <a:cs typeface="MV Boli" pitchFamily="2"/>
            </a:endParaRPr>
          </a:p>
          <a:p>
            <a:pPr algn="ctr"/>
            <a:r>
              <a:rPr lang="ru-RU" sz="2400" i="1">
                <a:solidFill>
                  <a:srgbClr val="660033"/>
                </a:solidFill>
                <a:ea typeface="MV Boli" pitchFamily="2"/>
                <a:cs typeface="MV Boli" pitchFamily="2"/>
              </a:rPr>
              <a:t>Будучи одаренной пианисткой, она привела сыну любовь в музыке</a:t>
            </a:r>
            <a:r>
              <a:rPr lang="ru-RU" i="1">
                <a:solidFill>
                  <a:srgbClr val="660033"/>
                </a:solidFill>
                <a:ea typeface="MV Boli" pitchFamily="2"/>
                <a:cs typeface="MV Boli" pitchFamily="2"/>
              </a:rPr>
              <a:t>.</a:t>
            </a:r>
          </a:p>
        </p:txBody>
      </p:sp>
      <p:pic>
        <p:nvPicPr>
          <p:cNvPr id="6" name="Picture 6" descr="92307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63863"/>
            <a:ext cx="224631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953000" y="0"/>
            <a:ext cx="4191000" cy="6858000"/>
          </a:xfrm>
        </p:spPr>
        <p:txBody>
          <a:bodyPr/>
          <a:lstStyle/>
          <a:p>
            <a:pPr algn="ctr" eaLnBrk="1" hangingPunct="1">
              <a:buFont typeface="Arial" charset="0"/>
              <a:buChar char="•"/>
            </a:pPr>
            <a:r>
              <a:rPr lang="ru-RU" sz="2400" i="1" smtClean="0">
                <a:solidFill>
                  <a:srgbClr val="FFCC00"/>
                </a:solidFill>
              </a:rPr>
              <a:t>В 11 лет Эйнштейн начал посещать мюнхенскую гимназию. Учителя злоупотребляли властью и требовали от учеников полного подчинения, но Альберт ненавидел тиранию, поэтому  не смог приспособиться к школьным порядкам.</a:t>
            </a:r>
          </a:p>
          <a:p>
            <a:pPr algn="ctr" eaLnBrk="1" hangingPunct="1">
              <a:buFont typeface="Arial" charset="0"/>
              <a:buChar char="•"/>
            </a:pPr>
            <a:r>
              <a:rPr lang="ru-RU" sz="2400" i="1" smtClean="0">
                <a:solidFill>
                  <a:srgbClr val="FFCC00"/>
                </a:solidFill>
              </a:rPr>
              <a:t>Когда ему было 15 лет, его отец разорился, и семья переехала в Италию, но Альберт остался в Мюнхене, чтобы завершить образование.</a:t>
            </a: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229600" y="60960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8254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4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495800" y="457200"/>
            <a:ext cx="4114800" cy="5791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Переехав для учёбы в Швейцарию шестнадцатилетний Эйнштейн был немало удивлён атмосферой свободы и равенства, царившей в этой стране.</a:t>
            </a:r>
            <a:endParaRPr lang="en-US" sz="2000" smtClean="0">
              <a:solidFill>
                <a:srgbClr val="FFCC99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smtClean="0">
              <a:solidFill>
                <a:srgbClr val="FFCC99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В 17 лет он твердо решил посвятить свою жизнь физике и 1896 г. поступил в престижный Политехникум. Но Альберт очень разочаровался, так как учителя совсем не следили за научным прогрессом, поэтому он стал прогуливать лекции и на занятиях читать новейшие научные журналы.</a:t>
            </a:r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445154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2060"/>
                </a:solidFill>
                <a:latin typeface="Franklin Gothic Medium" pitchFamily="34" charset="0"/>
              </a:rPr>
              <a:t>Молодой мечтатель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257800" y="1295400"/>
            <a:ext cx="3429000" cy="50133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CC99"/>
                </a:solidFill>
              </a:rPr>
              <a:t>Во время учебы Альберт познакомился со своей будущей женой- Малевой Марич.1902.  Но родители его были против брака. </a:t>
            </a:r>
          </a:p>
        </p:txBody>
      </p:sp>
      <p:pic>
        <p:nvPicPr>
          <p:cNvPr id="5" name="Picture 7" descr="180px-Mileva_Ma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5224">
            <a:off x="4654550" y="1717675"/>
            <a:ext cx="3886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505200" cy="521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8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" presetID="2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3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92D050"/>
                </a:solidFill>
              </a:rPr>
              <a:t>Через год рождается первый сын Ганс.</a:t>
            </a:r>
            <a:r>
              <a:rPr lang="ru-RU" i="1" dirty="0" smtClean="0">
                <a:solidFill>
                  <a:srgbClr val="92D050"/>
                </a:solidFill>
              </a:rPr>
              <a:t/>
            </a:r>
            <a:br>
              <a:rPr lang="ru-RU" i="1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  <p:pic>
        <p:nvPicPr>
          <p:cNvPr id="6" name="Picture 8" descr="42_01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00800" cy="5094288"/>
          </a:xfrm>
          <a:noFill/>
        </p:spPr>
      </p:pic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66CC"/>
                </a:solidFill>
                <a:latin typeface="Monotype Corsiva" pitchFamily="66" charset="0"/>
              </a:rPr>
              <a:t>Эволюция</a:t>
            </a:r>
            <a:r>
              <a:rPr lang="ru-RU" sz="4400" dirty="0" smtClean="0">
                <a:solidFill>
                  <a:srgbClr val="FF66CC"/>
                </a:solidFill>
              </a:rPr>
              <a:t> </a:t>
            </a:r>
            <a:r>
              <a:rPr lang="ru-RU" sz="4400" dirty="0" smtClean="0">
                <a:solidFill>
                  <a:srgbClr val="FF66CC"/>
                </a:solidFill>
                <a:latin typeface="Monotype Corsiva" pitchFamily="66" charset="0"/>
              </a:rPr>
              <a:t>ученого</a:t>
            </a:r>
          </a:p>
        </p:txBody>
      </p:sp>
      <p:pic>
        <p:nvPicPr>
          <p:cNvPr id="10243" name="Picture 4" descr="C:\Documents and Settings\Ольга\Рабочий стол\презентация эйнштейн\1232624607_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133600"/>
            <a:ext cx="5715000" cy="4505325"/>
          </a:xfrm>
          <a:noFill/>
        </p:spPr>
      </p:pic>
      <p:pic>
        <p:nvPicPr>
          <p:cNvPr id="10244" name="Picture 6" descr="C:\Documents and Settings\Ольга\Рабочий стол\презентация эйнштейн\1232624580_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32845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1676400"/>
            <a:ext cx="4572000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1902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году  Альберт получил в патентном бюро должность. В его обязанность входило изучать и оценивать изобретения, на которых поступали патенты.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44196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Segoe UI" pitchFamily="34" charset="0"/>
              </a:rPr>
              <a:t>У Альберта было достаточно свободного  времени. Чернила, ручка и бумага- единственные приборы, которыми он пользовался.</a:t>
            </a:r>
          </a:p>
        </p:txBody>
      </p:sp>
      <p:sp>
        <p:nvSpPr>
          <p:cNvPr id="9" name="Управляющая кнопка: в конец 8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7" presetClass="exit" presetSubtype="4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4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4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8" presetID="28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0"/>
                            </p:stCondLst>
                            <p:childTnLst>
                              <p:par>
                                <p:cTn id="23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946</Words>
  <PresentationFormat>Экран (4:3)</PresentationFormat>
  <Paragraphs>67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Raavi</vt:lpstr>
      <vt:lpstr>Century</vt:lpstr>
      <vt:lpstr>Candara</vt:lpstr>
      <vt:lpstr>MV Boli</vt:lpstr>
      <vt:lpstr>Monotype Corsiva</vt:lpstr>
      <vt:lpstr>Segoe UI</vt:lpstr>
      <vt:lpstr>Апекс</vt:lpstr>
      <vt:lpstr>Альберт Эйнштейн 1879-1955</vt:lpstr>
      <vt:lpstr>Слайд 2</vt:lpstr>
      <vt:lpstr>Странный ребёнок. Детство </vt:lpstr>
      <vt:lpstr>Слайд 4</vt:lpstr>
      <vt:lpstr>Слайд 5</vt:lpstr>
      <vt:lpstr>Слайд 6</vt:lpstr>
      <vt:lpstr>Молодой мечтатель</vt:lpstr>
      <vt:lpstr>Через год рождается первый сын Ганс. </vt:lpstr>
      <vt:lpstr>Эволюция ученого</vt:lpstr>
      <vt:lpstr>Год чудес</vt:lpstr>
      <vt:lpstr>Всемирное признание</vt:lpstr>
      <vt:lpstr>Бегство из Германии</vt:lpstr>
      <vt:lpstr>Новое пристанище</vt:lpstr>
      <vt:lpstr>Законы времени и пространства. Главное открытие</vt:lpstr>
      <vt:lpstr>Основные формулы раздела «Теория относительности»</vt:lpstr>
      <vt:lpstr>Интересные факты</vt:lpstr>
      <vt:lpstr>Последние годы</vt:lpstr>
      <vt:lpstr>Вечные ценности</vt:lpstr>
      <vt:lpstr>Тайна Эйнштейна</vt:lpstr>
      <vt:lpstr>    Гений своего времени Человек-легенда Индивидуальность, которой нет равных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Альберт Эйнштейн 1879-1955</dc:title>
  <cp:lastModifiedBy>school-rad</cp:lastModifiedBy>
  <cp:revision>66</cp:revision>
  <dcterms:modified xsi:type="dcterms:W3CDTF">2011-01-26T08:32:21Z</dcterms:modified>
</cp:coreProperties>
</file>