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60" r:id="rId4"/>
    <p:sldId id="257" r:id="rId5"/>
    <p:sldId id="262" r:id="rId6"/>
    <p:sldId id="264" r:id="rId7"/>
    <p:sldId id="266" r:id="rId8"/>
    <p:sldId id="269" r:id="rId9"/>
    <p:sldId id="273" r:id="rId10"/>
    <p:sldId id="271" r:id="rId11"/>
    <p:sldId id="275" r:id="rId12"/>
    <p:sldId id="277" r:id="rId13"/>
    <p:sldId id="280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816" autoAdjust="0"/>
    <p:restoredTop sz="94660"/>
  </p:normalViewPr>
  <p:slideViewPr>
    <p:cSldViewPr>
      <p:cViewPr>
        <p:scale>
          <a:sx n="66" d="100"/>
          <a:sy n="66" d="100"/>
        </p:scale>
        <p:origin x="-60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47E4A-4929-49E5-8BC4-CB35DCA35293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C2E21-3D48-4E5B-91B8-03EA808FF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09A83-B4E3-4C65-93C2-927F38C734AA}" type="slidenum">
              <a:rPr lang="ru-RU"/>
              <a:pPr/>
              <a:t>10</a:t>
            </a:fld>
            <a:endParaRPr lang="ru-RU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C2D3DF8-854B-4712-9E20-FEBAD3B06AD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A077A78-9ACD-4530-851B-070137762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3DF8-854B-4712-9E20-FEBAD3B06AD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7A78-9ACD-4530-851B-070137762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3DF8-854B-4712-9E20-FEBAD3B06AD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7A78-9ACD-4530-851B-070137762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220BDE1-EE74-40FC-B64D-B0960F38F1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A2CC970-0E53-43F3-B569-8E4B79DB32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3DF8-854B-4712-9E20-FEBAD3B06AD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7A78-9ACD-4530-851B-070137762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3DF8-854B-4712-9E20-FEBAD3B06AD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7A78-9ACD-4530-851B-070137762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3DF8-854B-4712-9E20-FEBAD3B06AD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7A78-9ACD-4530-851B-070137762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2D3DF8-854B-4712-9E20-FEBAD3B06AD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077A78-9ACD-4530-851B-0701377621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C2D3DF8-854B-4712-9E20-FEBAD3B06AD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A077A78-9ACD-4530-851B-070137762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3DF8-854B-4712-9E20-FEBAD3B06AD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7A78-9ACD-4530-851B-070137762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3DF8-854B-4712-9E20-FEBAD3B06AD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7A78-9ACD-4530-851B-070137762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3DF8-854B-4712-9E20-FEBAD3B06AD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7A78-9ACD-4530-851B-070137762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C2D3DF8-854B-4712-9E20-FEBAD3B06AD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A077A78-9ACD-4530-851B-0701377621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857365"/>
            <a:ext cx="8458200" cy="15716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Решение задач </a:t>
            </a:r>
            <a:br>
              <a:rPr lang="ru-RU" dirty="0" smtClean="0"/>
            </a:br>
            <a:r>
              <a:rPr lang="ru-RU" dirty="0" smtClean="0"/>
              <a:t>на нахождение площади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МОУ ООШ </a:t>
            </a:r>
            <a:r>
              <a:rPr lang="ru-RU" dirty="0" err="1" smtClean="0"/>
              <a:t>с.Ст.Турдаки</a:t>
            </a:r>
            <a:endParaRPr lang="ru-RU" dirty="0" smtClean="0"/>
          </a:p>
          <a:p>
            <a:r>
              <a:rPr lang="ru-RU" dirty="0" smtClean="0"/>
              <a:t>Демидова Людмила Анатольевна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4427538" y="4286256"/>
            <a:ext cx="4038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ru-RU" sz="2000" b="1" dirty="0">
                <a:cs typeface="Arial" pitchFamily="34" charset="0"/>
              </a:rPr>
              <a:t>Дано:     ∆   ABC,   </a:t>
            </a:r>
            <a:r>
              <a:rPr lang="ru-RU" sz="2000" b="1" dirty="0">
                <a:cs typeface="Arial" pitchFamily="34" charset="0"/>
                <a:sym typeface="Symbol" pitchFamily="18" charset="2"/>
              </a:rPr>
              <a:t></a:t>
            </a:r>
            <a:r>
              <a:rPr lang="ru-RU" sz="2000" b="1" dirty="0">
                <a:cs typeface="Arial" pitchFamily="34" charset="0"/>
              </a:rPr>
              <a:t>C=90°,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ru-RU" sz="2000" b="1" dirty="0">
                <a:cs typeface="Arial" pitchFamily="34" charset="0"/>
              </a:rPr>
              <a:t>	   </a:t>
            </a:r>
            <a:r>
              <a:rPr lang="ru-RU" sz="2000" b="1" dirty="0">
                <a:cs typeface="Arial" pitchFamily="34" charset="0"/>
                <a:sym typeface="Symbol" pitchFamily="18" charset="2"/>
              </a:rPr>
              <a:t></a:t>
            </a:r>
            <a:r>
              <a:rPr lang="ru-RU" sz="2000" b="1" dirty="0">
                <a:cs typeface="Arial" pitchFamily="34" charset="0"/>
              </a:rPr>
              <a:t>B=60°, </a:t>
            </a:r>
            <a:r>
              <a:rPr lang="ru-RU" sz="2000" b="1" dirty="0" smtClean="0">
                <a:cs typeface="Arial" pitchFamily="34" charset="0"/>
              </a:rPr>
              <a:t>AB=12 </a:t>
            </a:r>
            <a:r>
              <a:rPr lang="ru-RU" sz="2000" b="1" dirty="0">
                <a:cs typeface="Arial" pitchFamily="34" charset="0"/>
              </a:rPr>
              <a:t>см </a:t>
            </a:r>
          </a:p>
          <a:p>
            <a:pPr>
              <a:lnSpc>
                <a:spcPct val="65000"/>
              </a:lnSpc>
              <a:spcBef>
                <a:spcPct val="30000"/>
              </a:spcBef>
            </a:pPr>
            <a:r>
              <a:rPr lang="ru-RU" sz="2000" b="1" dirty="0">
                <a:cs typeface="Arial" pitchFamily="34" charset="0"/>
              </a:rPr>
              <a:t> 		      </a:t>
            </a:r>
            <a:r>
              <a:rPr lang="ru-RU" sz="2000" b="1" dirty="0" smtClean="0">
                <a:cs typeface="Arial" pitchFamily="34" charset="0"/>
              </a:rPr>
              <a:t>AC=10 </a:t>
            </a:r>
            <a:r>
              <a:rPr lang="ru-RU" sz="2000" b="1" dirty="0">
                <a:cs typeface="Arial" pitchFamily="34" charset="0"/>
              </a:rPr>
              <a:t>см </a:t>
            </a:r>
          </a:p>
          <a:p>
            <a:pPr>
              <a:lnSpc>
                <a:spcPct val="65000"/>
              </a:lnSpc>
              <a:spcBef>
                <a:spcPct val="30000"/>
              </a:spcBef>
            </a:pPr>
            <a:r>
              <a:rPr lang="ru-RU" sz="2000" b="1" dirty="0">
                <a:cs typeface="Arial" pitchFamily="34" charset="0"/>
              </a:rPr>
              <a:t>Найти:     </a:t>
            </a:r>
            <a:r>
              <a:rPr lang="en-US" sz="2000" b="1" dirty="0">
                <a:cs typeface="Arial" pitchFamily="34" charset="0"/>
              </a:rPr>
              <a:t>S∆</a:t>
            </a:r>
            <a:r>
              <a:rPr lang="ru-RU" sz="2000" b="1" dirty="0">
                <a:cs typeface="Arial" pitchFamily="34" charset="0"/>
              </a:rPr>
              <a:t>АВС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971550" y="404813"/>
            <a:ext cx="7777163" cy="579437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Решите</a:t>
            </a:r>
            <a:r>
              <a:rPr lang="ru-RU" sz="3200" b="1" dirty="0"/>
              <a:t> устно</a:t>
            </a:r>
            <a:endParaRPr lang="ru-RU" sz="3200" dirty="0"/>
          </a:p>
        </p:txBody>
      </p:sp>
      <p:sp>
        <p:nvSpPr>
          <p:cNvPr id="55299" name="AutoShape 3"/>
          <p:cNvSpPr>
            <a:spLocks noChangeArrowheads="1"/>
          </p:cNvSpPr>
          <p:nvPr/>
        </p:nvSpPr>
        <p:spPr bwMode="auto">
          <a:xfrm rot="-5396875">
            <a:off x="1574007" y="1675606"/>
            <a:ext cx="1657350" cy="2573337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635375" y="3716338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C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971550" y="3716338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A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708400" y="1773238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B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 flipV="1">
            <a:off x="3492500" y="3571875"/>
            <a:ext cx="0" cy="217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3492500" y="357187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4572000" y="1628775"/>
            <a:ext cx="4572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</a:pPr>
            <a:r>
              <a:rPr lang="ru-RU" sz="2000" b="1" dirty="0">
                <a:cs typeface="Arial" pitchFamily="34" charset="0"/>
              </a:rPr>
              <a:t>Дано:     ∆   ABC,   </a:t>
            </a:r>
            <a:r>
              <a:rPr lang="ru-RU" sz="2000" b="1" dirty="0">
                <a:cs typeface="Arial" pitchFamily="34" charset="0"/>
                <a:sym typeface="Symbol" pitchFamily="18" charset="2"/>
              </a:rPr>
              <a:t></a:t>
            </a:r>
            <a:r>
              <a:rPr lang="ru-RU" sz="2000" b="1" dirty="0">
                <a:cs typeface="Arial" pitchFamily="34" charset="0"/>
              </a:rPr>
              <a:t>C=90°,</a:t>
            </a:r>
          </a:p>
          <a:p>
            <a:pPr>
              <a:spcBef>
                <a:spcPct val="25000"/>
              </a:spcBef>
            </a:pPr>
            <a:r>
              <a:rPr lang="ru-RU" sz="2000" b="1" dirty="0">
                <a:cs typeface="Arial" pitchFamily="34" charset="0"/>
              </a:rPr>
              <a:t>	   </a:t>
            </a:r>
            <a:r>
              <a:rPr lang="ru-RU" sz="2000" b="1" dirty="0" smtClean="0">
                <a:cs typeface="Arial" pitchFamily="34" charset="0"/>
              </a:rPr>
              <a:t>AB=12 </a:t>
            </a:r>
            <a:r>
              <a:rPr lang="ru-RU" sz="2000" b="1" dirty="0">
                <a:cs typeface="Arial" pitchFamily="34" charset="0"/>
              </a:rPr>
              <a:t>см, </a:t>
            </a:r>
            <a:r>
              <a:rPr lang="ru-RU" sz="2000" b="1" dirty="0" smtClean="0">
                <a:cs typeface="Arial" pitchFamily="34" charset="0"/>
              </a:rPr>
              <a:t>ВC=6 </a:t>
            </a:r>
            <a:r>
              <a:rPr lang="ru-RU" sz="2000" b="1" dirty="0">
                <a:cs typeface="Arial" pitchFamily="34" charset="0"/>
              </a:rPr>
              <a:t>см</a:t>
            </a:r>
            <a:r>
              <a:rPr lang="ru-RU" sz="2000" dirty="0">
                <a:cs typeface="Arial" pitchFamily="34" charset="0"/>
              </a:rPr>
              <a:t> </a:t>
            </a:r>
            <a:endParaRPr lang="ru-RU" sz="2000" b="1" dirty="0">
              <a:cs typeface="Arial" pitchFamily="34" charset="0"/>
            </a:endParaRPr>
          </a:p>
          <a:p>
            <a:pPr>
              <a:spcBef>
                <a:spcPct val="25000"/>
              </a:spcBef>
            </a:pPr>
            <a:r>
              <a:rPr lang="ru-RU" sz="2000" b="1" dirty="0">
                <a:cs typeface="Arial" pitchFamily="34" charset="0"/>
              </a:rPr>
              <a:t> Найти: </a:t>
            </a:r>
            <a:r>
              <a:rPr lang="ru-RU" sz="2000" b="1" dirty="0">
                <a:cs typeface="Arial" pitchFamily="34" charset="0"/>
                <a:sym typeface="Symbol" pitchFamily="18" charset="2"/>
              </a:rPr>
              <a:t></a:t>
            </a:r>
            <a:r>
              <a:rPr lang="ru-RU" sz="2000" b="1" dirty="0">
                <a:cs typeface="Arial" pitchFamily="34" charset="0"/>
              </a:rPr>
              <a:t>B, </a:t>
            </a:r>
            <a:r>
              <a:rPr lang="ru-RU" sz="2000" b="1" dirty="0">
                <a:cs typeface="Arial" pitchFamily="34" charset="0"/>
                <a:sym typeface="Symbol" pitchFamily="18" charset="2"/>
              </a:rPr>
              <a:t></a:t>
            </a:r>
            <a:r>
              <a:rPr lang="ru-RU" sz="2000" b="1" dirty="0">
                <a:cs typeface="Arial" pitchFamily="34" charset="0"/>
              </a:rPr>
              <a:t>А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5508625" y="1052513"/>
            <a:ext cx="1871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1.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5724525" y="3644900"/>
            <a:ext cx="719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2.</a:t>
            </a:r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 flipV="1">
            <a:off x="1116013" y="2133600"/>
            <a:ext cx="2592387" cy="1655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3708400" y="2133600"/>
            <a:ext cx="0" cy="16557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4500562" y="3143248"/>
            <a:ext cx="2736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ru-RU" sz="2000" b="1" dirty="0">
                <a:cs typeface="Arial" pitchFamily="34" charset="0"/>
                <a:sym typeface="Symbol" pitchFamily="18" charset="2"/>
              </a:rPr>
              <a:t>Ответ: </a:t>
            </a:r>
            <a:r>
              <a:rPr lang="ru-RU" sz="2000" b="1" dirty="0">
                <a:cs typeface="Arial" pitchFamily="34" charset="0"/>
              </a:rPr>
              <a:t>А=30</a:t>
            </a:r>
            <a:r>
              <a:rPr lang="en-US" b="1" dirty="0">
                <a:cs typeface="Arial" pitchFamily="34" charset="0"/>
              </a:rPr>
              <a:t>º</a:t>
            </a:r>
            <a:r>
              <a:rPr lang="ru-RU" b="1" dirty="0">
                <a:cs typeface="Arial" pitchFamily="34" charset="0"/>
              </a:rPr>
              <a:t>,</a:t>
            </a:r>
            <a:endParaRPr lang="en-US" b="1" dirty="0">
              <a:cs typeface="Arial" pitchFamily="34" charset="0"/>
            </a:endParaRPr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6734175" y="3141663"/>
            <a:ext cx="1366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ru-RU" sz="2000" b="1" dirty="0">
                <a:cs typeface="Arial" pitchFamily="34" charset="0"/>
                <a:sym typeface="Symbol" pitchFamily="18" charset="2"/>
              </a:rPr>
              <a:t></a:t>
            </a:r>
            <a:r>
              <a:rPr lang="ru-RU" sz="2000" b="1" dirty="0">
                <a:cs typeface="Arial" pitchFamily="34" charset="0"/>
              </a:rPr>
              <a:t>B=60</a:t>
            </a:r>
            <a:r>
              <a:rPr lang="en-US" sz="2000" b="1" dirty="0">
                <a:cs typeface="Arial" pitchFamily="34" charset="0"/>
              </a:rPr>
              <a:t>º</a:t>
            </a:r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4500563" y="5949950"/>
            <a:ext cx="29511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cs typeface="Arial" pitchFamily="34" charset="0"/>
              </a:rPr>
              <a:t>Ответ:30 см</a:t>
            </a:r>
            <a:r>
              <a:rPr lang="en-US" sz="2000" b="1" dirty="0">
                <a:cs typeface="Arial" pitchFamily="34" charset="0"/>
              </a:rPr>
              <a:t>²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5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 autoUpdateAnimBg="0"/>
      <p:bldP spid="55315" grpId="0" autoUpdateAnimBg="0"/>
      <p:bldP spid="55316" grpId="0"/>
      <p:bldP spid="55317" grpId="0"/>
      <p:bldP spid="55323" grpId="0"/>
      <p:bldP spid="55324" grpId="0"/>
      <p:bldP spid="553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643438" y="1628775"/>
            <a:ext cx="3455987" cy="2617788"/>
            <a:chOff x="2925" y="1026"/>
            <a:chExt cx="2177" cy="1649"/>
          </a:xfrm>
        </p:grpSpPr>
        <p:sp>
          <p:nvSpPr>
            <p:cNvPr id="125963" name="AutoShape 11"/>
            <p:cNvSpPr>
              <a:spLocks noChangeArrowheads="1"/>
            </p:cNvSpPr>
            <p:nvPr/>
          </p:nvSpPr>
          <p:spPr bwMode="auto">
            <a:xfrm>
              <a:off x="3107" y="1298"/>
              <a:ext cx="1769" cy="1180"/>
            </a:xfrm>
            <a:prstGeom prst="parallelogram">
              <a:avLst>
                <a:gd name="adj" fmla="val 37479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69" name="Text Box 17"/>
            <p:cNvSpPr txBox="1">
              <a:spLocks noChangeArrowheads="1"/>
            </p:cNvSpPr>
            <p:nvPr/>
          </p:nvSpPr>
          <p:spPr bwMode="auto">
            <a:xfrm>
              <a:off x="2925" y="2387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A</a:t>
              </a:r>
            </a:p>
          </p:txBody>
        </p:sp>
        <p:sp>
          <p:nvSpPr>
            <p:cNvPr id="125971" name="Text Box 19"/>
            <p:cNvSpPr txBox="1">
              <a:spLocks noChangeArrowheads="1"/>
            </p:cNvSpPr>
            <p:nvPr/>
          </p:nvSpPr>
          <p:spPr bwMode="auto">
            <a:xfrm>
              <a:off x="4422" y="2387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  <a:endParaRPr lang="ru-RU"/>
            </a:p>
          </p:txBody>
        </p:sp>
        <p:sp>
          <p:nvSpPr>
            <p:cNvPr id="125972" name="Text Box 20"/>
            <p:cNvSpPr txBox="1">
              <a:spLocks noChangeArrowheads="1"/>
            </p:cNvSpPr>
            <p:nvPr/>
          </p:nvSpPr>
          <p:spPr bwMode="auto">
            <a:xfrm>
              <a:off x="4830" y="1026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С</a:t>
              </a:r>
            </a:p>
          </p:txBody>
        </p:sp>
        <p:sp>
          <p:nvSpPr>
            <p:cNvPr id="125973" name="Text Box 21"/>
            <p:cNvSpPr txBox="1">
              <a:spLocks noChangeArrowheads="1"/>
            </p:cNvSpPr>
            <p:nvPr/>
          </p:nvSpPr>
          <p:spPr bwMode="auto">
            <a:xfrm>
              <a:off x="3470" y="1026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В</a:t>
              </a:r>
            </a:p>
          </p:txBody>
        </p:sp>
      </p:grpSp>
      <p:sp>
        <p:nvSpPr>
          <p:cNvPr id="125967" name="AutoShape 15"/>
          <p:cNvSpPr>
            <a:spLocks noChangeArrowheads="1"/>
          </p:cNvSpPr>
          <p:nvPr/>
        </p:nvSpPr>
        <p:spPr bwMode="auto">
          <a:xfrm rot="-7448229">
            <a:off x="4734719" y="2148681"/>
            <a:ext cx="1152525" cy="1655763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1187450" y="714356"/>
            <a:ext cx="7200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/>
              <a:t>Диагонали ромба равны </a:t>
            </a:r>
            <a:r>
              <a:rPr lang="ru-RU" sz="2400" dirty="0" smtClean="0"/>
              <a:t>12 </a:t>
            </a:r>
            <a:r>
              <a:rPr lang="ru-RU" sz="2400" dirty="0" smtClean="0"/>
              <a:t>см и </a:t>
            </a:r>
            <a:r>
              <a:rPr lang="ru-RU" sz="2400" dirty="0" smtClean="0"/>
              <a:t>16 </a:t>
            </a:r>
            <a:r>
              <a:rPr lang="ru-RU" sz="2400" dirty="0" smtClean="0"/>
              <a:t>см.Найдите </a:t>
            </a:r>
            <a:r>
              <a:rPr lang="ru-RU" sz="2400" dirty="0"/>
              <a:t>сторону и площадь </a:t>
            </a:r>
            <a:r>
              <a:rPr lang="ru-RU" sz="2400" dirty="0" smtClean="0"/>
              <a:t>ромба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1258888" y="1989138"/>
            <a:ext cx="2665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Решение.</a:t>
            </a:r>
          </a:p>
        </p:txBody>
      </p:sp>
      <p:graphicFrame>
        <p:nvGraphicFramePr>
          <p:cNvPr id="125961" name="Object 9"/>
          <p:cNvGraphicFramePr>
            <a:graphicFrameLocks noChangeAspect="1"/>
          </p:cNvGraphicFramePr>
          <p:nvPr>
            <p:ph idx="1"/>
          </p:nvPr>
        </p:nvGraphicFramePr>
        <p:xfrm>
          <a:off x="1258888" y="2349500"/>
          <a:ext cx="2160587" cy="817563"/>
        </p:xfrm>
        <a:graphic>
          <a:graphicData uri="http://schemas.openxmlformats.org/presentationml/2006/ole">
            <p:oleObj spid="_x0000_s29698" name="Формула" r:id="rId3" imgW="1040948" imgH="393529" progId="Equation.3">
              <p:embed/>
            </p:oleObj>
          </a:graphicData>
        </a:graphic>
      </p:graphicFrame>
      <p:sp>
        <p:nvSpPr>
          <p:cNvPr id="125964" name="Line 12"/>
          <p:cNvSpPr>
            <a:spLocks noChangeShapeType="1"/>
          </p:cNvSpPr>
          <p:nvPr/>
        </p:nvSpPr>
        <p:spPr bwMode="auto">
          <a:xfrm flipV="1">
            <a:off x="4932363" y="2060575"/>
            <a:ext cx="2808287" cy="1873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5965" name="Line 13"/>
          <p:cNvSpPr>
            <a:spLocks noChangeShapeType="1"/>
          </p:cNvSpPr>
          <p:nvPr/>
        </p:nvSpPr>
        <p:spPr bwMode="auto">
          <a:xfrm>
            <a:off x="5651500" y="2060575"/>
            <a:ext cx="1368425" cy="1873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5966" name="Text Box 14"/>
          <p:cNvSpPr txBox="1">
            <a:spLocks noChangeArrowheads="1"/>
          </p:cNvSpPr>
          <p:nvPr/>
        </p:nvSpPr>
        <p:spPr bwMode="auto">
          <a:xfrm>
            <a:off x="1187450" y="3213100"/>
            <a:ext cx="30972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S=</a:t>
            </a:r>
            <a:r>
              <a:rPr lang="en-US" dirty="0">
                <a:cs typeface="Times New Roman" pitchFamily="18" charset="0"/>
              </a:rPr>
              <a:t>½·</a:t>
            </a:r>
            <a:r>
              <a:rPr lang="en-US" dirty="0" smtClean="0">
                <a:cs typeface="Times New Roman" pitchFamily="18" charset="0"/>
              </a:rPr>
              <a:t>1</a:t>
            </a:r>
            <a:r>
              <a:rPr lang="ru-RU" dirty="0" smtClean="0">
                <a:cs typeface="Times New Roman" pitchFamily="18" charset="0"/>
              </a:rPr>
              <a:t>2</a:t>
            </a:r>
            <a:r>
              <a:rPr lang="en-US" dirty="0" smtClean="0">
                <a:cs typeface="Times New Roman" pitchFamily="18" charset="0"/>
              </a:rPr>
              <a:t>·</a:t>
            </a:r>
            <a:r>
              <a:rPr lang="ru-RU" dirty="0" smtClean="0">
                <a:cs typeface="Times New Roman" pitchFamily="18" charset="0"/>
              </a:rPr>
              <a:t>16</a:t>
            </a:r>
            <a:r>
              <a:rPr lang="en-US" dirty="0" smtClean="0">
                <a:cs typeface="Times New Roman" pitchFamily="18" charset="0"/>
              </a:rPr>
              <a:t>=</a:t>
            </a:r>
            <a:r>
              <a:rPr lang="ru-RU" dirty="0" smtClean="0">
                <a:cs typeface="Times New Roman" pitchFamily="18" charset="0"/>
              </a:rPr>
              <a:t>96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(c</a:t>
            </a:r>
            <a:r>
              <a:rPr lang="ru-RU" dirty="0">
                <a:cs typeface="Times New Roman" pitchFamily="18" charset="0"/>
              </a:rPr>
              <a:t>м</a:t>
            </a:r>
            <a:r>
              <a:rPr lang="en-US" dirty="0">
                <a:cs typeface="Times New Roman" pitchFamily="18" charset="0"/>
              </a:rPr>
              <a:t>²</a:t>
            </a:r>
            <a:r>
              <a:rPr lang="ru-RU" dirty="0">
                <a:cs typeface="Times New Roman" pitchFamily="18" charset="0"/>
              </a:rPr>
              <a:t>)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1187450" y="4149725"/>
            <a:ext cx="6840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∆ABO</a:t>
            </a:r>
            <a:r>
              <a:rPr lang="ru-RU" dirty="0">
                <a:cs typeface="Times New Roman" pitchFamily="18" charset="0"/>
              </a:rPr>
              <a:t> – прямоугольный, найдем АВ по теореме Пифагора: АВ</a:t>
            </a:r>
            <a:r>
              <a:rPr lang="en-US" dirty="0">
                <a:cs typeface="Times New Roman" pitchFamily="18" charset="0"/>
              </a:rPr>
              <a:t>²</a:t>
            </a:r>
            <a:r>
              <a:rPr lang="ru-RU" dirty="0">
                <a:cs typeface="Times New Roman" pitchFamily="18" charset="0"/>
              </a:rPr>
              <a:t>=ВО</a:t>
            </a:r>
            <a:r>
              <a:rPr lang="en-US" dirty="0">
                <a:cs typeface="Times New Roman" pitchFamily="18" charset="0"/>
              </a:rPr>
              <a:t>²</a:t>
            </a:r>
            <a:r>
              <a:rPr lang="ru-RU" dirty="0">
                <a:cs typeface="Times New Roman" pitchFamily="18" charset="0"/>
              </a:rPr>
              <a:t>+АО</a:t>
            </a:r>
            <a:r>
              <a:rPr lang="en-US" dirty="0">
                <a:cs typeface="Times New Roman" pitchFamily="18" charset="0"/>
              </a:rPr>
              <a:t>²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6156325" y="24923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  <a:endParaRPr lang="ru-RU"/>
          </a:p>
        </p:txBody>
      </p:sp>
      <p:sp>
        <p:nvSpPr>
          <p:cNvPr id="125976" name="Text Box 24"/>
          <p:cNvSpPr txBox="1">
            <a:spLocks noChangeArrowheads="1"/>
          </p:cNvSpPr>
          <p:nvPr/>
        </p:nvSpPr>
        <p:spPr bwMode="auto">
          <a:xfrm>
            <a:off x="1187450" y="5214950"/>
            <a:ext cx="6840538" cy="61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endParaRPr lang="ru-RU" dirty="0">
              <a:cs typeface="Times New Roman" pitchFamily="18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dirty="0" smtClean="0">
                <a:cs typeface="Times New Roman" pitchFamily="18" charset="0"/>
              </a:rPr>
              <a:t>АВ=10 </a:t>
            </a:r>
            <a:r>
              <a:rPr lang="ru-RU" dirty="0">
                <a:cs typeface="Times New Roman" pitchFamily="18" charset="0"/>
              </a:rPr>
              <a:t>(см)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25978" name="Text Box 26"/>
          <p:cNvSpPr txBox="1">
            <a:spLocks noChangeArrowheads="1"/>
          </p:cNvSpPr>
          <p:nvPr/>
        </p:nvSpPr>
        <p:spPr bwMode="auto">
          <a:xfrm>
            <a:off x="1116013" y="5949950"/>
            <a:ext cx="4608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Ответ: </a:t>
            </a:r>
            <a:r>
              <a:rPr lang="ru-RU" dirty="0" smtClean="0"/>
              <a:t>10 </a:t>
            </a:r>
            <a:r>
              <a:rPr lang="ru-RU" dirty="0"/>
              <a:t>см и </a:t>
            </a:r>
            <a:r>
              <a:rPr lang="ru-RU" dirty="0" smtClean="0"/>
              <a:t>96</a:t>
            </a:r>
            <a:r>
              <a:rPr lang="ru-RU" dirty="0" smtClean="0"/>
              <a:t> </a:t>
            </a:r>
            <a:r>
              <a:rPr lang="ru-RU" dirty="0"/>
              <a:t>см</a:t>
            </a:r>
            <a:r>
              <a:rPr lang="en-US" dirty="0">
                <a:cs typeface="Times New Roman" pitchFamily="18" charset="0"/>
              </a:rPr>
              <a:t>²</a:t>
            </a:r>
            <a:r>
              <a:rPr lang="ru-RU" dirty="0">
                <a:cs typeface="Times New Roman" pitchFamily="18" charset="0"/>
              </a:rPr>
              <a:t>.</a:t>
            </a:r>
            <a:endParaRPr lang="en-US" dirty="0">
              <a:cs typeface="Times New Roman" pitchFamily="18" charset="0"/>
            </a:endParaRPr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1728788" y="5046663"/>
          <a:ext cx="1325562" cy="336550"/>
        </p:xfrm>
        <a:graphic>
          <a:graphicData uri="http://schemas.openxmlformats.org/presentationml/2006/ole">
            <p:oleObj spid="_x0000_s29702" name="Формула" r:id="rId4" imgW="90144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5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5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25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25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25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7" grpId="0" animBg="1"/>
      <p:bldP spid="125964" grpId="0" animBg="1"/>
      <p:bldP spid="125965" grpId="0" animBg="1"/>
      <p:bldP spid="125966" grpId="0"/>
      <p:bldP spid="125968" grpId="0"/>
      <p:bldP spid="125970" grpId="0"/>
      <p:bldP spid="125976" grpId="0"/>
      <p:bldP spid="1259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1187450" y="836613"/>
            <a:ext cx="7200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Площадь прямоугольной трапеции равна 120 см</a:t>
            </a:r>
            <a:r>
              <a:rPr lang="en-US" dirty="0">
                <a:cs typeface="Times New Roman" pitchFamily="18" charset="0"/>
              </a:rPr>
              <a:t>²</a:t>
            </a:r>
            <a:r>
              <a:rPr lang="ru-RU" dirty="0">
                <a:cs typeface="Times New Roman" pitchFamily="18" charset="0"/>
              </a:rPr>
              <a:t>, а ее высота 8 см. Найдите все стороны трапеции, если одно из ее оснований на 6 см больше другого. </a:t>
            </a:r>
            <a:endParaRPr lang="en-US" dirty="0">
              <a:cs typeface="Times New Roman" pitchFamily="18" charset="0"/>
            </a:endParaRP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5003800" y="1916113"/>
            <a:ext cx="3744913" cy="2185987"/>
            <a:chOff x="3152" y="1207"/>
            <a:chExt cx="2359" cy="1377"/>
          </a:xfrm>
        </p:grpSpPr>
        <p:sp>
          <p:nvSpPr>
            <p:cNvPr id="120841" name="Rectangle 9"/>
            <p:cNvSpPr>
              <a:spLocks noChangeArrowheads="1"/>
            </p:cNvSpPr>
            <p:nvPr/>
          </p:nvSpPr>
          <p:spPr bwMode="auto">
            <a:xfrm>
              <a:off x="3334" y="1434"/>
              <a:ext cx="1224" cy="90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42" name="AutoShape 10"/>
            <p:cNvSpPr>
              <a:spLocks noChangeArrowheads="1"/>
            </p:cNvSpPr>
            <p:nvPr/>
          </p:nvSpPr>
          <p:spPr bwMode="auto">
            <a:xfrm>
              <a:off x="4558" y="1434"/>
              <a:ext cx="817" cy="907"/>
            </a:xfrm>
            <a:prstGeom prst="rtTriangle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44" name="Text Box 12"/>
            <p:cNvSpPr txBox="1">
              <a:spLocks noChangeArrowheads="1"/>
            </p:cNvSpPr>
            <p:nvPr/>
          </p:nvSpPr>
          <p:spPr bwMode="auto">
            <a:xfrm>
              <a:off x="5239" y="2296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  <a:endParaRPr lang="ru-RU"/>
            </a:p>
          </p:txBody>
        </p:sp>
        <p:sp>
          <p:nvSpPr>
            <p:cNvPr id="120845" name="Text Box 13"/>
            <p:cNvSpPr txBox="1">
              <a:spLocks noChangeArrowheads="1"/>
            </p:cNvSpPr>
            <p:nvPr/>
          </p:nvSpPr>
          <p:spPr bwMode="auto">
            <a:xfrm>
              <a:off x="3152" y="1207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В</a:t>
              </a:r>
            </a:p>
          </p:txBody>
        </p:sp>
        <p:sp>
          <p:nvSpPr>
            <p:cNvPr id="120846" name="Text Box 14"/>
            <p:cNvSpPr txBox="1">
              <a:spLocks noChangeArrowheads="1"/>
            </p:cNvSpPr>
            <p:nvPr/>
          </p:nvSpPr>
          <p:spPr bwMode="auto">
            <a:xfrm>
              <a:off x="4468" y="1207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С</a:t>
              </a:r>
            </a:p>
          </p:txBody>
        </p:sp>
        <p:sp>
          <p:nvSpPr>
            <p:cNvPr id="120847" name="Text Box 15"/>
            <p:cNvSpPr txBox="1">
              <a:spLocks noChangeArrowheads="1"/>
            </p:cNvSpPr>
            <p:nvPr/>
          </p:nvSpPr>
          <p:spPr bwMode="auto">
            <a:xfrm>
              <a:off x="3152" y="2251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А</a:t>
              </a:r>
            </a:p>
          </p:txBody>
        </p:sp>
      </p:grpSp>
      <p:sp>
        <p:nvSpPr>
          <p:cNvPr id="120848" name="Text Box 16"/>
          <p:cNvSpPr txBox="1">
            <a:spLocks noChangeArrowheads="1"/>
          </p:cNvSpPr>
          <p:nvPr/>
        </p:nvSpPr>
        <p:spPr bwMode="auto">
          <a:xfrm>
            <a:off x="7019925" y="36195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</a:t>
            </a:r>
          </a:p>
        </p:txBody>
      </p:sp>
      <p:sp>
        <p:nvSpPr>
          <p:cNvPr id="120850" name="Text Box 18"/>
          <p:cNvSpPr txBox="1">
            <a:spLocks noChangeArrowheads="1"/>
          </p:cNvSpPr>
          <p:nvPr/>
        </p:nvSpPr>
        <p:spPr bwMode="auto">
          <a:xfrm>
            <a:off x="1258888" y="2133600"/>
            <a:ext cx="4968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ru-RU" b="1" dirty="0"/>
              <a:t>Дано: </a:t>
            </a:r>
            <a:r>
              <a:rPr lang="ru-RU" dirty="0"/>
              <a:t>ABC</a:t>
            </a:r>
            <a:r>
              <a:rPr lang="en-US" dirty="0"/>
              <a:t>D</a:t>
            </a:r>
            <a:r>
              <a:rPr lang="ru-RU" dirty="0"/>
              <a:t> - трапеция,</a:t>
            </a:r>
            <a:r>
              <a:rPr lang="ru-RU" b="1" dirty="0"/>
              <a:t>   </a:t>
            </a:r>
            <a:br>
              <a:rPr lang="ru-RU" b="1" dirty="0"/>
            </a:br>
            <a:r>
              <a:rPr lang="ru-RU" dirty="0"/>
              <a:t>АВ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</a:t>
            </a:r>
            <a:r>
              <a:rPr lang="en-US" dirty="0"/>
              <a:t> AD, S</a:t>
            </a:r>
            <a:r>
              <a:rPr lang="ru-RU" baseline="-25000" dirty="0"/>
              <a:t>АВС</a:t>
            </a:r>
            <a:r>
              <a:rPr lang="en-US" baseline="-25000" dirty="0"/>
              <a:t>D</a:t>
            </a:r>
            <a:r>
              <a:rPr lang="ru-RU" dirty="0"/>
              <a:t>=</a:t>
            </a:r>
            <a:r>
              <a:rPr lang="en-US" dirty="0"/>
              <a:t>12</a:t>
            </a:r>
            <a:r>
              <a:rPr lang="ru-RU" dirty="0"/>
              <a:t>0 см</a:t>
            </a:r>
            <a:r>
              <a:rPr lang="en-US" dirty="0">
                <a:cs typeface="Times New Roman" pitchFamily="18" charset="0"/>
              </a:rPr>
              <a:t>²</a:t>
            </a:r>
            <a:r>
              <a:rPr lang="ru-RU" dirty="0"/>
              <a:t>, 	   </a:t>
            </a:r>
            <a:br>
              <a:rPr lang="ru-RU" dirty="0"/>
            </a:br>
            <a:r>
              <a:rPr lang="ru-RU" dirty="0"/>
              <a:t>АВ=8 см, A</a:t>
            </a:r>
            <a:r>
              <a:rPr lang="en-US" dirty="0"/>
              <a:t>D&gt;BC </a:t>
            </a:r>
            <a:r>
              <a:rPr lang="ru-RU" dirty="0"/>
              <a:t>на </a:t>
            </a:r>
            <a:r>
              <a:rPr lang="en-US" dirty="0"/>
              <a:t>6</a:t>
            </a:r>
            <a:r>
              <a:rPr lang="ru-RU" dirty="0"/>
              <a:t> см. </a:t>
            </a:r>
            <a:endParaRPr lang="en-US" b="1" dirty="0"/>
          </a:p>
        </p:txBody>
      </p:sp>
      <p:sp>
        <p:nvSpPr>
          <p:cNvPr id="120851" name="Text Box 19"/>
          <p:cNvSpPr txBox="1">
            <a:spLocks noChangeArrowheads="1"/>
          </p:cNvSpPr>
          <p:nvPr/>
        </p:nvSpPr>
        <p:spPr bwMode="auto">
          <a:xfrm>
            <a:off x="1258888" y="3284538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ru-RU" b="1"/>
              <a:t>Найти: BС, С</a:t>
            </a:r>
            <a:r>
              <a:rPr lang="en-US" b="1"/>
              <a:t>D</a:t>
            </a:r>
            <a:r>
              <a:rPr lang="ru-RU" b="1"/>
              <a:t>, А</a:t>
            </a:r>
            <a:r>
              <a:rPr lang="en-US" b="1"/>
              <a:t>D.</a:t>
            </a:r>
          </a:p>
        </p:txBody>
      </p:sp>
      <p:sp>
        <p:nvSpPr>
          <p:cNvPr id="120852" name="Text Box 20"/>
          <p:cNvSpPr txBox="1">
            <a:spLocks noChangeArrowheads="1"/>
          </p:cNvSpPr>
          <p:nvPr/>
        </p:nvSpPr>
        <p:spPr bwMode="auto">
          <a:xfrm>
            <a:off x="1258888" y="3716338"/>
            <a:ext cx="2160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Решение.</a:t>
            </a:r>
          </a:p>
        </p:txBody>
      </p:sp>
      <p:sp>
        <p:nvSpPr>
          <p:cNvPr id="120854" name="Rectangle 22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0853" name="Object 21"/>
          <p:cNvGraphicFramePr>
            <a:graphicFrameLocks noChangeAspect="1"/>
          </p:cNvGraphicFramePr>
          <p:nvPr/>
        </p:nvGraphicFramePr>
        <p:xfrm>
          <a:off x="1331913" y="4075113"/>
          <a:ext cx="3168650" cy="722312"/>
        </p:xfrm>
        <a:graphic>
          <a:graphicData uri="http://schemas.openxmlformats.org/presentationml/2006/ole">
            <p:oleObj spid="_x0000_s30722" name="Формула" r:id="rId3" imgW="1714500" imgH="393700" progId="Equation.3">
              <p:embed/>
            </p:oleObj>
          </a:graphicData>
        </a:graphic>
      </p:graphicFrame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1258888" y="4627563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Пусть ВС=х см, тогда А</a:t>
            </a:r>
            <a:r>
              <a:rPr lang="en-US"/>
              <a:t>D</a:t>
            </a:r>
            <a:r>
              <a:rPr lang="ru-RU"/>
              <a:t>=(х+6) см</a:t>
            </a:r>
          </a:p>
        </p:txBody>
      </p:sp>
      <p:sp>
        <p:nvSpPr>
          <p:cNvPr id="120856" name="Text Box 24"/>
          <p:cNvSpPr txBox="1">
            <a:spLocks noChangeArrowheads="1"/>
          </p:cNvSpPr>
          <p:nvPr/>
        </p:nvSpPr>
        <p:spPr bwMode="auto">
          <a:xfrm>
            <a:off x="1258888" y="4987925"/>
            <a:ext cx="698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Т.к. </a:t>
            </a:r>
            <a:r>
              <a:rPr lang="en-US" dirty="0" smtClean="0"/>
              <a:t>S</a:t>
            </a:r>
            <a:r>
              <a:rPr lang="en-US" baseline="-25000" dirty="0" smtClean="0"/>
              <a:t>ABCD</a:t>
            </a:r>
            <a:r>
              <a:rPr lang="en-US" dirty="0" smtClean="0"/>
              <a:t>= </a:t>
            </a:r>
            <a:r>
              <a:rPr lang="en-US" dirty="0" smtClean="0">
                <a:cs typeface="Times New Roman" pitchFamily="18" charset="0"/>
              </a:rPr>
              <a:t>8·     (</a:t>
            </a:r>
            <a:r>
              <a:rPr lang="en-US" dirty="0">
                <a:cs typeface="Times New Roman" pitchFamily="18" charset="0"/>
              </a:rPr>
              <a:t>x+6+x)=120, </a:t>
            </a:r>
          </a:p>
        </p:txBody>
      </p:sp>
      <p:graphicFrame>
        <p:nvGraphicFramePr>
          <p:cNvPr id="120857" name="Object 25"/>
          <p:cNvGraphicFramePr>
            <a:graphicFrameLocks noChangeAspect="1"/>
          </p:cNvGraphicFramePr>
          <p:nvPr>
            <p:ph idx="1"/>
          </p:nvPr>
        </p:nvGraphicFramePr>
        <p:xfrm>
          <a:off x="2786050" y="4929198"/>
          <a:ext cx="214314" cy="546100"/>
        </p:xfrm>
        <a:graphic>
          <a:graphicData uri="http://schemas.openxmlformats.org/presentationml/2006/ole">
            <p:oleObj spid="_x0000_s30723" name="Формула" r:id="rId4" imgW="177480" imgH="545760" progId="Equation.3">
              <p:embed/>
            </p:oleObj>
          </a:graphicData>
        </a:graphic>
      </p:graphicFrame>
      <p:sp>
        <p:nvSpPr>
          <p:cNvPr id="120859" name="Text Box 27"/>
          <p:cNvSpPr txBox="1">
            <a:spLocks noChangeArrowheads="1"/>
          </p:cNvSpPr>
          <p:nvPr/>
        </p:nvSpPr>
        <p:spPr bwMode="auto">
          <a:xfrm>
            <a:off x="2266950" y="5373688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4(2х+6)=120</a:t>
            </a:r>
          </a:p>
        </p:txBody>
      </p:sp>
      <p:sp>
        <p:nvSpPr>
          <p:cNvPr id="120860" name="Text Box 28"/>
          <p:cNvSpPr txBox="1">
            <a:spLocks noChangeArrowheads="1"/>
          </p:cNvSpPr>
          <p:nvPr/>
        </p:nvSpPr>
        <p:spPr bwMode="auto">
          <a:xfrm>
            <a:off x="2268538" y="5708650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 2х+6 = 30</a:t>
            </a:r>
          </a:p>
        </p:txBody>
      </p:sp>
      <p:sp>
        <p:nvSpPr>
          <p:cNvPr id="120861" name="Text Box 29"/>
          <p:cNvSpPr txBox="1">
            <a:spLocks noChangeArrowheads="1"/>
          </p:cNvSpPr>
          <p:nvPr/>
        </p:nvSpPr>
        <p:spPr bwMode="auto">
          <a:xfrm>
            <a:off x="2771775" y="5995988"/>
            <a:ext cx="52562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  </a:t>
            </a:r>
            <a:r>
              <a:rPr lang="ru-RU" dirty="0" err="1"/>
              <a:t>х</a:t>
            </a:r>
            <a:r>
              <a:rPr lang="ru-RU" dirty="0"/>
              <a:t> = 12, значит ВС </a:t>
            </a:r>
            <a:r>
              <a:rPr lang="ru-RU" dirty="0" smtClean="0"/>
              <a:t>=12 </a:t>
            </a:r>
            <a:r>
              <a:rPr lang="ru-RU" dirty="0"/>
              <a:t>см, А</a:t>
            </a:r>
            <a:r>
              <a:rPr lang="en-US" dirty="0"/>
              <a:t>D</a:t>
            </a:r>
            <a:r>
              <a:rPr lang="ru-RU" dirty="0"/>
              <a:t>=18 см</a:t>
            </a:r>
          </a:p>
        </p:txBody>
      </p:sp>
      <p:sp>
        <p:nvSpPr>
          <p:cNvPr id="120862" name="Text Box 30"/>
          <p:cNvSpPr txBox="1">
            <a:spLocks noChangeArrowheads="1"/>
          </p:cNvSpPr>
          <p:nvPr/>
        </p:nvSpPr>
        <p:spPr bwMode="auto">
          <a:xfrm>
            <a:off x="2987675" y="3789363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1.</a:t>
            </a:r>
          </a:p>
        </p:txBody>
      </p:sp>
      <p:sp>
        <p:nvSpPr>
          <p:cNvPr id="120863" name="Text Box 31"/>
          <p:cNvSpPr txBox="1">
            <a:spLocks noChangeArrowheads="1"/>
          </p:cNvSpPr>
          <p:nvPr/>
        </p:nvSpPr>
        <p:spPr bwMode="auto">
          <a:xfrm>
            <a:off x="3419475" y="3716338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2.</a:t>
            </a:r>
          </a:p>
        </p:txBody>
      </p:sp>
      <p:sp>
        <p:nvSpPr>
          <p:cNvPr id="120864" name="Text Box 32"/>
          <p:cNvSpPr txBox="1">
            <a:spLocks noChangeArrowheads="1"/>
          </p:cNvSpPr>
          <p:nvPr/>
        </p:nvSpPr>
        <p:spPr bwMode="auto">
          <a:xfrm>
            <a:off x="1187450" y="4149725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АВ=8 см, ВС=12 см, А</a:t>
            </a:r>
            <a:r>
              <a:rPr lang="en-US"/>
              <a:t>D</a:t>
            </a:r>
            <a:r>
              <a:rPr lang="ru-RU"/>
              <a:t>=18 см</a:t>
            </a:r>
          </a:p>
        </p:txBody>
      </p:sp>
      <p:sp>
        <p:nvSpPr>
          <p:cNvPr id="120865" name="Text Box 33"/>
          <p:cNvSpPr txBox="1">
            <a:spLocks noChangeArrowheads="1"/>
          </p:cNvSpPr>
          <p:nvPr/>
        </p:nvSpPr>
        <p:spPr bwMode="auto">
          <a:xfrm>
            <a:off x="1187450" y="4437063"/>
            <a:ext cx="7272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Дополнительное построение: СН </a:t>
            </a:r>
            <a:r>
              <a:rPr lang="en-US" dirty="0">
                <a:sym typeface="Symbol" pitchFamily="18" charset="2"/>
              </a:rPr>
              <a:t></a:t>
            </a:r>
            <a:r>
              <a:rPr lang="ru-RU" dirty="0">
                <a:sym typeface="Symbol" pitchFamily="18" charset="2"/>
              </a:rPr>
              <a:t>А</a:t>
            </a:r>
            <a:r>
              <a:rPr lang="en-US" dirty="0">
                <a:sym typeface="Symbol" pitchFamily="18" charset="2"/>
              </a:rPr>
              <a:t>D</a:t>
            </a:r>
            <a:r>
              <a:rPr lang="ru-RU" dirty="0">
                <a:sym typeface="Symbol" pitchFamily="18" charset="2"/>
              </a:rPr>
              <a:t>, тогда АВСН – прямоугольник.</a:t>
            </a:r>
          </a:p>
        </p:txBody>
      </p:sp>
      <p:sp>
        <p:nvSpPr>
          <p:cNvPr id="120866" name="Line 34"/>
          <p:cNvSpPr>
            <a:spLocks noChangeShapeType="1"/>
          </p:cNvSpPr>
          <p:nvPr/>
        </p:nvSpPr>
        <p:spPr bwMode="auto">
          <a:xfrm>
            <a:off x="7235825" y="2276475"/>
            <a:ext cx="0" cy="1439863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0868" name="Text Box 36"/>
          <p:cNvSpPr txBox="1">
            <a:spLocks noChangeArrowheads="1"/>
          </p:cNvSpPr>
          <p:nvPr/>
        </p:nvSpPr>
        <p:spPr bwMode="auto">
          <a:xfrm>
            <a:off x="1187450" y="5229225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СН=АВ=8 см, </a:t>
            </a:r>
            <a:r>
              <a:rPr lang="en-US" dirty="0"/>
              <a:t>AH=BC=12 c</a:t>
            </a:r>
            <a:r>
              <a:rPr lang="ru-RU" dirty="0"/>
              <a:t>м, тогда </a:t>
            </a:r>
            <a:r>
              <a:rPr lang="en-US" dirty="0"/>
              <a:t>HD=AD-AH=6 c</a:t>
            </a:r>
            <a:r>
              <a:rPr lang="ru-RU" dirty="0"/>
              <a:t>м</a:t>
            </a:r>
          </a:p>
        </p:txBody>
      </p:sp>
      <p:sp>
        <p:nvSpPr>
          <p:cNvPr id="120869" name="Text Box 37"/>
          <p:cNvSpPr txBox="1">
            <a:spLocks noChangeArrowheads="1"/>
          </p:cNvSpPr>
          <p:nvPr/>
        </p:nvSpPr>
        <p:spPr bwMode="auto">
          <a:xfrm>
            <a:off x="5651500" y="1916113"/>
            <a:ext cx="1136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12 см</a:t>
            </a:r>
          </a:p>
        </p:txBody>
      </p:sp>
      <p:sp>
        <p:nvSpPr>
          <p:cNvPr id="120870" name="Text Box 38"/>
          <p:cNvSpPr txBox="1">
            <a:spLocks noChangeArrowheads="1"/>
          </p:cNvSpPr>
          <p:nvPr/>
        </p:nvSpPr>
        <p:spPr bwMode="auto">
          <a:xfrm>
            <a:off x="6443663" y="3933825"/>
            <a:ext cx="1136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18 см</a:t>
            </a:r>
          </a:p>
        </p:txBody>
      </p:sp>
      <p:sp>
        <p:nvSpPr>
          <p:cNvPr id="120872" name="Text Box 40"/>
          <p:cNvSpPr txBox="1">
            <a:spLocks noChangeArrowheads="1"/>
          </p:cNvSpPr>
          <p:nvPr/>
        </p:nvSpPr>
        <p:spPr bwMode="auto">
          <a:xfrm>
            <a:off x="7524750" y="3644900"/>
            <a:ext cx="1136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6 см</a:t>
            </a:r>
          </a:p>
        </p:txBody>
      </p:sp>
      <p:sp>
        <p:nvSpPr>
          <p:cNvPr id="120873" name="Rectangle 41"/>
          <p:cNvSpPr>
            <a:spLocks noChangeArrowheads="1"/>
          </p:cNvSpPr>
          <p:nvPr/>
        </p:nvSpPr>
        <p:spPr bwMode="auto">
          <a:xfrm>
            <a:off x="1193800" y="5516563"/>
            <a:ext cx="661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Найдем </a:t>
            </a:r>
            <a:r>
              <a:rPr lang="en-US" dirty="0"/>
              <a:t>CD</a:t>
            </a:r>
            <a:r>
              <a:rPr lang="ru-RU" dirty="0"/>
              <a:t> по теореме Пифагора: С</a:t>
            </a:r>
            <a:r>
              <a:rPr lang="en-US" dirty="0"/>
              <a:t>D²</a:t>
            </a:r>
            <a:r>
              <a:rPr lang="ru-RU" dirty="0"/>
              <a:t>=</a:t>
            </a:r>
            <a:r>
              <a:rPr lang="en-US" dirty="0"/>
              <a:t>CH²</a:t>
            </a:r>
            <a:r>
              <a:rPr lang="ru-RU" dirty="0"/>
              <a:t>+</a:t>
            </a:r>
            <a:r>
              <a:rPr lang="en-US" dirty="0"/>
              <a:t>HD²</a:t>
            </a:r>
            <a:endParaRPr lang="ru-RU" dirty="0"/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1143000" y="5929312"/>
            <a:ext cx="1606550" cy="347663"/>
            <a:chOff x="720" y="3735"/>
            <a:chExt cx="1012" cy="219"/>
          </a:xfrm>
        </p:grpSpPr>
        <p:sp>
          <p:nvSpPr>
            <p:cNvPr id="120874" name="Rectangle 42"/>
            <p:cNvSpPr>
              <a:spLocks noChangeArrowheads="1"/>
            </p:cNvSpPr>
            <p:nvPr/>
          </p:nvSpPr>
          <p:spPr bwMode="auto">
            <a:xfrm>
              <a:off x="720" y="3735"/>
              <a:ext cx="101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</a:pPr>
              <a:r>
                <a:rPr lang="ru-RU" dirty="0"/>
                <a:t>С</a:t>
              </a:r>
              <a:r>
                <a:rPr lang="en-US" dirty="0"/>
                <a:t>D</a:t>
              </a:r>
              <a:r>
                <a:rPr lang="ru-RU" dirty="0"/>
                <a:t>=√8</a:t>
              </a:r>
              <a:r>
                <a:rPr lang="en-US" dirty="0"/>
                <a:t>²</a:t>
              </a:r>
              <a:r>
                <a:rPr lang="ru-RU" dirty="0"/>
                <a:t>+6</a:t>
              </a:r>
              <a:r>
                <a:rPr lang="en-US" dirty="0"/>
                <a:t>²</a:t>
              </a:r>
              <a:endParaRPr lang="ru-RU" dirty="0"/>
            </a:p>
          </p:txBody>
        </p:sp>
        <p:sp>
          <p:nvSpPr>
            <p:cNvPr id="120876" name="Line 44"/>
            <p:cNvSpPr>
              <a:spLocks noChangeShapeType="1"/>
            </p:cNvSpPr>
            <p:nvPr/>
          </p:nvSpPr>
          <p:spPr bwMode="auto">
            <a:xfrm flipH="1">
              <a:off x="1170" y="3735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20879" name="Rectangle 47"/>
          <p:cNvSpPr>
            <a:spLocks noChangeArrowheads="1"/>
          </p:cNvSpPr>
          <p:nvPr/>
        </p:nvSpPr>
        <p:spPr bwMode="auto">
          <a:xfrm>
            <a:off x="2916238" y="5949950"/>
            <a:ext cx="16922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/>
              <a:t>С</a:t>
            </a:r>
            <a:r>
              <a:rPr lang="en-US"/>
              <a:t>D</a:t>
            </a:r>
            <a:r>
              <a:rPr lang="ru-RU"/>
              <a:t>=</a:t>
            </a:r>
            <a:r>
              <a:rPr lang="en-US"/>
              <a:t>10 (c</a:t>
            </a:r>
            <a:r>
              <a:rPr lang="ru-RU"/>
              <a:t>м)</a:t>
            </a:r>
          </a:p>
        </p:txBody>
      </p:sp>
      <p:sp>
        <p:nvSpPr>
          <p:cNvPr id="120881" name="Text Box 49"/>
          <p:cNvSpPr txBox="1">
            <a:spLocks noChangeArrowheads="1"/>
          </p:cNvSpPr>
          <p:nvPr/>
        </p:nvSpPr>
        <p:spPr bwMode="auto">
          <a:xfrm>
            <a:off x="1152525" y="6140450"/>
            <a:ext cx="7451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Ответ: АВ=8 см, ВС=12 см, С</a:t>
            </a:r>
            <a:r>
              <a:rPr lang="en-US" dirty="0"/>
              <a:t>D=10</a:t>
            </a:r>
            <a:r>
              <a:rPr lang="ru-RU" dirty="0"/>
              <a:t> см, </a:t>
            </a:r>
            <a:r>
              <a:rPr lang="en-US" dirty="0"/>
              <a:t>AD</a:t>
            </a:r>
            <a:r>
              <a:rPr lang="ru-RU" dirty="0"/>
              <a:t>=18 см.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0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0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0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0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0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0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0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20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20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20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20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20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20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20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120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20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2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20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2000"/>
                                        <p:tgtEl>
                                          <p:spTgt spid="120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2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20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2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2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20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20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0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0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20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8" grpId="0"/>
      <p:bldP spid="120850" grpId="0" autoUpdateAnimBg="0"/>
      <p:bldP spid="120851" grpId="0" autoUpdateAnimBg="0"/>
      <p:bldP spid="120852" grpId="0"/>
      <p:bldP spid="120855" grpId="0"/>
      <p:bldP spid="120855" grpId="1"/>
      <p:bldP spid="120856" grpId="0"/>
      <p:bldP spid="120856" grpId="1"/>
      <p:bldP spid="120859" grpId="0"/>
      <p:bldP spid="120859" grpId="1"/>
      <p:bldP spid="120860" grpId="0"/>
      <p:bldP spid="120860" grpId="1"/>
      <p:bldP spid="120861" grpId="0"/>
      <p:bldP spid="120861" grpId="1"/>
      <p:bldP spid="120862" grpId="0"/>
      <p:bldP spid="120862" grpId="1"/>
      <p:bldP spid="120863" grpId="0"/>
      <p:bldP spid="120864" grpId="0"/>
      <p:bldP spid="120865" grpId="0"/>
      <p:bldP spid="120866" grpId="0" animBg="1"/>
      <p:bldP spid="120868" grpId="0"/>
      <p:bldP spid="120869" grpId="0"/>
      <p:bldP spid="120870" grpId="0"/>
      <p:bldP spid="120872" grpId="0"/>
      <p:bldP spid="120873" grpId="0"/>
      <p:bldP spid="120879" grpId="0"/>
      <p:bldP spid="1208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785795"/>
            <a:ext cx="7620000" cy="1500198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	</a:t>
            </a:r>
            <a:r>
              <a:rPr lang="ru-RU" sz="2800" dirty="0"/>
              <a:t>Площадь прямоугольного треугольника</a:t>
            </a:r>
            <a:br>
              <a:rPr lang="ru-RU" sz="2800" dirty="0"/>
            </a:br>
            <a:r>
              <a:rPr lang="ru-RU" sz="2800" dirty="0"/>
              <a:t>равна 168 см</a:t>
            </a:r>
            <a:r>
              <a:rPr lang="en-US" sz="2800" dirty="0">
                <a:cs typeface="Times New Roman" pitchFamily="18" charset="0"/>
              </a:rPr>
              <a:t>²</a:t>
            </a:r>
            <a:r>
              <a:rPr lang="ru-RU" sz="2800" dirty="0">
                <a:cs typeface="Times New Roman" pitchFamily="18" charset="0"/>
              </a:rPr>
              <a:t>. Найдите его катеты, если отношение их длин равно 7:12.</a:t>
            </a:r>
            <a:endParaRPr lang="en-US" sz="2800" dirty="0">
              <a:cs typeface="Times New Roman" pitchFamily="18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111750" y="2781300"/>
            <a:ext cx="4032250" cy="2241550"/>
            <a:chOff x="3243" y="2341"/>
            <a:chExt cx="1724" cy="798"/>
          </a:xfrm>
        </p:grpSpPr>
        <p:sp>
          <p:nvSpPr>
            <p:cNvPr id="70662" name="AutoShape 6"/>
            <p:cNvSpPr>
              <a:spLocks noChangeArrowheads="1"/>
            </p:cNvSpPr>
            <p:nvPr/>
          </p:nvSpPr>
          <p:spPr bwMode="auto">
            <a:xfrm>
              <a:off x="3470" y="2568"/>
              <a:ext cx="1134" cy="545"/>
            </a:xfrm>
            <a:prstGeom prst="rtTriangl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3" name="Text Box 7"/>
            <p:cNvSpPr txBox="1">
              <a:spLocks noChangeArrowheads="1"/>
            </p:cNvSpPr>
            <p:nvPr/>
          </p:nvSpPr>
          <p:spPr bwMode="auto">
            <a:xfrm>
              <a:off x="3243" y="2341"/>
              <a:ext cx="36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А</a:t>
              </a:r>
            </a:p>
          </p:txBody>
        </p:sp>
        <p:sp>
          <p:nvSpPr>
            <p:cNvPr id="70664" name="Text Box 8"/>
            <p:cNvSpPr txBox="1">
              <a:spLocks noChangeArrowheads="1"/>
            </p:cNvSpPr>
            <p:nvPr/>
          </p:nvSpPr>
          <p:spPr bwMode="auto">
            <a:xfrm>
              <a:off x="3243" y="2976"/>
              <a:ext cx="36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С</a:t>
              </a:r>
            </a:p>
          </p:txBody>
        </p:sp>
        <p:sp>
          <p:nvSpPr>
            <p:cNvPr id="70665" name="Text Box 9"/>
            <p:cNvSpPr txBox="1">
              <a:spLocks noChangeArrowheads="1"/>
            </p:cNvSpPr>
            <p:nvPr/>
          </p:nvSpPr>
          <p:spPr bwMode="auto">
            <a:xfrm>
              <a:off x="4604" y="2931"/>
              <a:ext cx="36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В</a:t>
              </a:r>
            </a:p>
          </p:txBody>
        </p:sp>
      </p:grpSp>
      <p:sp>
        <p:nvSpPr>
          <p:cNvPr id="70685" name="Text Box 29"/>
          <p:cNvSpPr txBox="1">
            <a:spLocks noChangeArrowheads="1"/>
          </p:cNvSpPr>
          <p:nvPr/>
        </p:nvSpPr>
        <p:spPr bwMode="auto">
          <a:xfrm>
            <a:off x="1042988" y="2565400"/>
            <a:ext cx="403225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ru-RU" b="1" dirty="0"/>
              <a:t>Дано:</a:t>
            </a:r>
            <a:r>
              <a:rPr lang="ru-RU" dirty="0"/>
              <a:t> </a:t>
            </a:r>
            <a:r>
              <a:rPr lang="ru-RU" dirty="0">
                <a:cs typeface="Times New Roman" pitchFamily="18" charset="0"/>
              </a:rPr>
              <a:t>∆</a:t>
            </a:r>
            <a:r>
              <a:rPr lang="ru-RU" dirty="0"/>
              <a:t>ABC, </a:t>
            </a:r>
            <a:r>
              <a:rPr lang="ru-RU" dirty="0">
                <a:sym typeface="Symbol" pitchFamily="18" charset="2"/>
              </a:rPr>
              <a:t></a:t>
            </a:r>
            <a:r>
              <a:rPr lang="ru-RU" dirty="0"/>
              <a:t>С=90</a:t>
            </a:r>
            <a:r>
              <a:rPr lang="en-US" dirty="0">
                <a:cs typeface="Times New Roman" pitchFamily="18" charset="0"/>
              </a:rPr>
              <a:t>º</a:t>
            </a:r>
            <a:r>
              <a:rPr lang="ru-RU" dirty="0"/>
              <a:t>, АC:ВС=7:12, </a:t>
            </a:r>
            <a:r>
              <a:rPr lang="en-US" dirty="0"/>
              <a:t>S</a:t>
            </a:r>
            <a:r>
              <a:rPr lang="ru-RU" sz="1600" dirty="0"/>
              <a:t>∆ABC</a:t>
            </a:r>
            <a:r>
              <a:rPr lang="ru-RU" dirty="0"/>
              <a:t>=168 см</a:t>
            </a:r>
            <a:r>
              <a:rPr lang="en-US" dirty="0">
                <a:cs typeface="Times New Roman" pitchFamily="18" charset="0"/>
              </a:rPr>
              <a:t>²</a:t>
            </a:r>
            <a:r>
              <a:rPr lang="ru-RU" dirty="0"/>
              <a:t> </a:t>
            </a:r>
            <a:endParaRPr lang="ru-RU" dirty="0" smtClean="0"/>
          </a:p>
          <a:p>
            <a:pPr>
              <a:spcBef>
                <a:spcPct val="30000"/>
              </a:spcBef>
            </a:pPr>
            <a:r>
              <a:rPr lang="ru-RU" b="1" dirty="0" smtClean="0"/>
              <a:t>Найти</a:t>
            </a:r>
            <a:r>
              <a:rPr lang="ru-RU" b="1" dirty="0"/>
              <a:t>:</a:t>
            </a:r>
            <a:r>
              <a:rPr lang="ru-RU" dirty="0"/>
              <a:t> АС, </a:t>
            </a:r>
            <a:r>
              <a:rPr lang="en-US" dirty="0"/>
              <a:t>B</a:t>
            </a:r>
            <a:r>
              <a:rPr lang="ru-RU" dirty="0"/>
              <a:t>С.</a:t>
            </a:r>
            <a:endParaRPr lang="en-US" dirty="0"/>
          </a:p>
        </p:txBody>
      </p:sp>
      <p:sp>
        <p:nvSpPr>
          <p:cNvPr id="70687" name="Text Box 31"/>
          <p:cNvSpPr txBox="1">
            <a:spLocks noChangeArrowheads="1"/>
          </p:cNvSpPr>
          <p:nvPr/>
        </p:nvSpPr>
        <p:spPr bwMode="auto">
          <a:xfrm>
            <a:off x="1042988" y="5857892"/>
            <a:ext cx="6985000" cy="30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ru-RU" dirty="0" smtClean="0"/>
              <a:t>  </a:t>
            </a:r>
            <a:r>
              <a:rPr lang="ru-RU" b="1" dirty="0" smtClean="0">
                <a:cs typeface="Times New Roman" pitchFamily="18" charset="0"/>
              </a:rPr>
              <a:t>Ответ</a:t>
            </a:r>
            <a:r>
              <a:rPr lang="ru-RU" b="1" dirty="0">
                <a:cs typeface="Times New Roman" pitchFamily="18" charset="0"/>
              </a:rPr>
              <a:t>: 14 см и 24 см.</a:t>
            </a:r>
            <a:endParaRPr lang="en-US" b="1" dirty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19840" y="3500438"/>
            <a:ext cx="1494320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75000"/>
              </a:lnSpc>
              <a:spcBef>
                <a:spcPct val="50000"/>
              </a:spcBef>
            </a:pPr>
            <a:r>
              <a:rPr lang="ru-RU" b="1" dirty="0" smtClean="0">
                <a:solidFill>
                  <a:prstClr val="black"/>
                </a:solidFill>
              </a:rPr>
              <a:t>Решение:</a:t>
            </a:r>
            <a:r>
              <a:rPr lang="ru-RU" dirty="0" smtClean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03098" y="4143379"/>
            <a:ext cx="1832553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75000"/>
              </a:lnSpc>
              <a:spcBef>
                <a:spcPct val="50000"/>
              </a:spcBef>
            </a:pPr>
            <a:r>
              <a:rPr lang="en-US" dirty="0" smtClean="0">
                <a:solidFill>
                  <a:prstClr val="black"/>
                </a:solidFill>
              </a:rPr>
              <a:t>S</a:t>
            </a:r>
            <a:r>
              <a:rPr lang="ru-RU" baseline="-25000" dirty="0" smtClean="0">
                <a:solidFill>
                  <a:prstClr val="black"/>
                </a:solidFill>
                <a:cs typeface="Times New Roman" pitchFamily="18" charset="0"/>
              </a:rPr>
              <a:t>∆</a:t>
            </a:r>
            <a:r>
              <a:rPr lang="ru-RU" baseline="-25000" dirty="0" smtClean="0">
                <a:solidFill>
                  <a:prstClr val="black"/>
                </a:solidFill>
              </a:rPr>
              <a:t>ABC</a:t>
            </a:r>
            <a:r>
              <a:rPr lang="ru-RU" dirty="0" smtClean="0">
                <a:solidFill>
                  <a:prstClr val="black"/>
                </a:solidFill>
              </a:rPr>
              <a:t>=</a:t>
            </a:r>
            <a:r>
              <a:rPr lang="en-US" dirty="0" smtClean="0">
                <a:solidFill>
                  <a:prstClr val="black"/>
                </a:solidFill>
                <a:cs typeface="Times New Roman" pitchFamily="18" charset="0"/>
              </a:rPr>
              <a:t>½</a:t>
            </a:r>
            <a:r>
              <a:rPr lang="ru-RU" dirty="0" smtClean="0">
                <a:solidFill>
                  <a:prstClr val="black"/>
                </a:solidFill>
                <a:cs typeface="Times New Roman" pitchFamily="18" charset="0"/>
              </a:rPr>
              <a:t>АС</a:t>
            </a:r>
            <a:r>
              <a:rPr lang="en-US" dirty="0" smtClean="0">
                <a:solidFill>
                  <a:prstClr val="black"/>
                </a:solidFill>
                <a:cs typeface="Times New Roman" pitchFamily="18" charset="0"/>
              </a:rPr>
              <a:t>·</a:t>
            </a:r>
            <a:r>
              <a:rPr lang="ru-RU" dirty="0" smtClean="0">
                <a:solidFill>
                  <a:prstClr val="black"/>
                </a:solidFill>
                <a:cs typeface="Times New Roman" pitchFamily="18" charset="0"/>
              </a:rPr>
              <a:t>ВС</a:t>
            </a:r>
            <a:r>
              <a:rPr lang="en-US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endParaRPr lang="ru-RU" dirty="0" smtClean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4480" y="4500569"/>
            <a:ext cx="2095944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75000"/>
              </a:lnSpc>
              <a:spcBef>
                <a:spcPct val="50000"/>
              </a:spcBef>
            </a:pPr>
            <a:r>
              <a:rPr lang="ru-RU" dirty="0" smtClean="0">
                <a:solidFill>
                  <a:prstClr val="black"/>
                </a:solidFill>
              </a:rPr>
              <a:t>168=</a:t>
            </a:r>
            <a:r>
              <a:rPr lang="en-US" dirty="0" smtClean="0">
                <a:solidFill>
                  <a:prstClr val="black"/>
                </a:solidFill>
              </a:rPr>
              <a:t>½</a:t>
            </a:r>
            <a:r>
              <a:rPr lang="ru-RU" dirty="0" smtClean="0">
                <a:solidFill>
                  <a:prstClr val="black"/>
                </a:solidFill>
              </a:rPr>
              <a:t> 7 </a:t>
            </a:r>
            <a:r>
              <a:rPr lang="ru-RU" dirty="0" err="1" smtClean="0">
                <a:solidFill>
                  <a:prstClr val="black"/>
                </a:solidFill>
              </a:rPr>
              <a:t>х</a:t>
            </a:r>
            <a:r>
              <a:rPr lang="en-US" dirty="0" smtClean="0">
                <a:solidFill>
                  <a:prstClr val="black"/>
                </a:solidFill>
              </a:rPr>
              <a:t>·</a:t>
            </a:r>
            <a:r>
              <a:rPr lang="ru-RU" dirty="0" smtClean="0">
                <a:solidFill>
                  <a:prstClr val="black"/>
                </a:solidFill>
              </a:rPr>
              <a:t>12х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85918" y="4857760"/>
            <a:ext cx="1905383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75000"/>
              </a:lnSpc>
              <a:spcBef>
                <a:spcPct val="50000"/>
              </a:spcBef>
            </a:pPr>
            <a:r>
              <a:rPr lang="ru-RU" dirty="0" smtClean="0">
                <a:solidFill>
                  <a:prstClr val="black"/>
                </a:solidFill>
              </a:rPr>
              <a:t>168=42х</a:t>
            </a:r>
            <a:r>
              <a:rPr lang="en-US" dirty="0" smtClean="0">
                <a:solidFill>
                  <a:prstClr val="black"/>
                </a:solidFill>
                <a:cs typeface="Times New Roman" pitchFamily="18" charset="0"/>
              </a:rPr>
              <a:t>²</a:t>
            </a:r>
            <a:endParaRPr lang="ru-RU" dirty="0" smtClean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57357" y="5214950"/>
            <a:ext cx="1143008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75000"/>
              </a:lnSpc>
              <a:spcBef>
                <a:spcPct val="50000"/>
              </a:spcBef>
            </a:pPr>
            <a:r>
              <a:rPr lang="ru-RU" dirty="0" smtClean="0">
                <a:solidFill>
                  <a:prstClr val="black"/>
                </a:solidFill>
                <a:cs typeface="Times New Roman" pitchFamily="18" charset="0"/>
              </a:rPr>
              <a:t>х=2</a:t>
            </a:r>
            <a:endParaRPr lang="ru-RU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14480" y="3786190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Пусть АС=7х,   ВС=12х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838324" y="5572140"/>
            <a:ext cx="3090865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75000"/>
              </a:lnSpc>
              <a:spcBef>
                <a:spcPct val="50000"/>
              </a:spcBef>
            </a:pPr>
            <a:r>
              <a:rPr lang="ru-RU" dirty="0" smtClean="0">
                <a:solidFill>
                  <a:prstClr val="black"/>
                </a:solidFill>
              </a:rPr>
              <a:t>АС=14</a:t>
            </a:r>
            <a:r>
              <a:rPr lang="ru-RU" dirty="0" smtClean="0">
                <a:solidFill>
                  <a:prstClr val="black"/>
                </a:solidFill>
                <a:cs typeface="Times New Roman" pitchFamily="18" charset="0"/>
              </a:rPr>
              <a:t> см, ВС=24 см</a:t>
            </a:r>
            <a:endParaRPr lang="ru-RU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0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0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0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0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0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  <p:bldP spid="70685" grpId="0" autoUpdateAnimBg="0"/>
      <p:bldP spid="70687" grpId="0" autoUpdateAnimBg="0"/>
      <p:bldP spid="10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 </a:t>
            </a:r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№517, 504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+mn-lt"/>
              </a:rPr>
              <a:t>Докажите, что площади треугольников равны.</a:t>
            </a:r>
            <a:br>
              <a:rPr lang="ru-RU" b="1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96552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pSp>
        <p:nvGrpSpPr>
          <p:cNvPr id="99" name="Group 2"/>
          <p:cNvGrpSpPr>
            <a:grpSpLocks/>
          </p:cNvGrpSpPr>
          <p:nvPr/>
        </p:nvGrpSpPr>
        <p:grpSpPr bwMode="auto">
          <a:xfrm>
            <a:off x="1714479" y="2285992"/>
            <a:ext cx="6191250" cy="3615481"/>
            <a:chOff x="282" y="195"/>
            <a:chExt cx="3900" cy="1857"/>
          </a:xfrm>
        </p:grpSpPr>
        <p:sp>
          <p:nvSpPr>
            <p:cNvPr id="100" name="AutoShape 3"/>
            <p:cNvSpPr>
              <a:spLocks noChangeArrowheads="1"/>
            </p:cNvSpPr>
            <p:nvPr/>
          </p:nvSpPr>
          <p:spPr bwMode="auto">
            <a:xfrm>
              <a:off x="480" y="480"/>
              <a:ext cx="1008" cy="1440"/>
            </a:xfrm>
            <a:prstGeom prst="rtTriangle">
              <a:avLst/>
            </a:prstGeom>
            <a:solidFill>
              <a:srgbClr val="CC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Text Box 4"/>
            <p:cNvSpPr txBox="1">
              <a:spLocks noChangeArrowheads="1"/>
            </p:cNvSpPr>
            <p:nvPr/>
          </p:nvSpPr>
          <p:spPr bwMode="auto">
            <a:xfrm>
              <a:off x="282" y="195"/>
              <a:ext cx="405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102" name="Text Box 5"/>
            <p:cNvSpPr txBox="1">
              <a:spLocks noChangeArrowheads="1"/>
            </p:cNvSpPr>
            <p:nvPr/>
          </p:nvSpPr>
          <p:spPr bwMode="auto">
            <a:xfrm>
              <a:off x="282" y="1815"/>
              <a:ext cx="24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</a:t>
              </a:r>
            </a:p>
          </p:txBody>
        </p:sp>
        <p:sp>
          <p:nvSpPr>
            <p:cNvPr id="103" name="Text Box 6"/>
            <p:cNvSpPr txBox="1">
              <a:spLocks noChangeArrowheads="1"/>
            </p:cNvSpPr>
            <p:nvPr/>
          </p:nvSpPr>
          <p:spPr bwMode="auto">
            <a:xfrm>
              <a:off x="1488" y="1776"/>
              <a:ext cx="24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104" name="Line 7"/>
            <p:cNvSpPr>
              <a:spLocks noChangeShapeType="1"/>
            </p:cNvSpPr>
            <p:nvPr/>
          </p:nvSpPr>
          <p:spPr bwMode="auto">
            <a:xfrm>
              <a:off x="816" y="1872"/>
              <a:ext cx="0" cy="96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Line 8"/>
            <p:cNvSpPr>
              <a:spLocks noChangeShapeType="1"/>
            </p:cNvSpPr>
            <p:nvPr/>
          </p:nvSpPr>
          <p:spPr bwMode="auto">
            <a:xfrm>
              <a:off x="432" y="1104"/>
              <a:ext cx="144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Line 9"/>
            <p:cNvSpPr>
              <a:spLocks noChangeShapeType="1"/>
            </p:cNvSpPr>
            <p:nvPr/>
          </p:nvSpPr>
          <p:spPr bwMode="auto">
            <a:xfrm>
              <a:off x="432" y="1152"/>
              <a:ext cx="144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AutoShape 10"/>
            <p:cNvSpPr>
              <a:spLocks noChangeArrowheads="1"/>
            </p:cNvSpPr>
            <p:nvPr/>
          </p:nvSpPr>
          <p:spPr bwMode="auto">
            <a:xfrm rot="-5396875">
              <a:off x="2544" y="624"/>
              <a:ext cx="1008" cy="1440"/>
            </a:xfrm>
            <a:prstGeom prst="rtTriangle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Text Box 11"/>
            <p:cNvSpPr txBox="1">
              <a:spLocks noChangeArrowheads="1"/>
            </p:cNvSpPr>
            <p:nvPr/>
          </p:nvSpPr>
          <p:spPr bwMode="auto">
            <a:xfrm>
              <a:off x="3702" y="1770"/>
              <a:ext cx="48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</a:t>
              </a:r>
              <a:r>
                <a:rPr kumimoji="0" lang="ru-RU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</a:t>
              </a:r>
              <a:endPara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Text Box 12"/>
            <p:cNvSpPr txBox="1">
              <a:spLocks noChangeArrowheads="1"/>
            </p:cNvSpPr>
            <p:nvPr/>
          </p:nvSpPr>
          <p:spPr bwMode="auto">
            <a:xfrm>
              <a:off x="3657" y="600"/>
              <a:ext cx="48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  <a:r>
                <a:rPr kumimoji="0" lang="ru-RU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</a:t>
              </a:r>
              <a:endPara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Text Box 13"/>
            <p:cNvSpPr txBox="1">
              <a:spLocks noChangeArrowheads="1"/>
            </p:cNvSpPr>
            <p:nvPr/>
          </p:nvSpPr>
          <p:spPr bwMode="auto">
            <a:xfrm>
              <a:off x="2172" y="1770"/>
              <a:ext cx="48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</a:t>
              </a:r>
              <a:r>
                <a:rPr kumimoji="0" lang="ru-RU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</a:t>
              </a:r>
              <a:endPara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Line 14"/>
            <p:cNvSpPr>
              <a:spLocks noChangeShapeType="1"/>
            </p:cNvSpPr>
            <p:nvPr/>
          </p:nvSpPr>
          <p:spPr bwMode="auto">
            <a:xfrm>
              <a:off x="3696" y="1488"/>
              <a:ext cx="192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Line 15"/>
            <p:cNvSpPr>
              <a:spLocks noChangeShapeType="1"/>
            </p:cNvSpPr>
            <p:nvPr/>
          </p:nvSpPr>
          <p:spPr bwMode="auto">
            <a:xfrm rot="5014276" flipH="1">
              <a:off x="3048" y="1848"/>
              <a:ext cx="167" cy="2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3" name="Line 16"/>
            <p:cNvSpPr>
              <a:spLocks noChangeShapeType="1"/>
            </p:cNvSpPr>
            <p:nvPr/>
          </p:nvSpPr>
          <p:spPr bwMode="auto">
            <a:xfrm rot="5014276" flipH="1">
              <a:off x="3144" y="1848"/>
              <a:ext cx="167" cy="2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4" name="Line 17"/>
            <p:cNvSpPr>
              <a:spLocks noChangeShapeType="1"/>
            </p:cNvSpPr>
            <p:nvPr/>
          </p:nvSpPr>
          <p:spPr bwMode="auto">
            <a:xfrm>
              <a:off x="480" y="1776"/>
              <a:ext cx="1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5" name="Line 18"/>
            <p:cNvSpPr>
              <a:spLocks noChangeShapeType="1"/>
            </p:cNvSpPr>
            <p:nvPr/>
          </p:nvSpPr>
          <p:spPr bwMode="auto">
            <a:xfrm>
              <a:off x="624" y="1776"/>
              <a:ext cx="0" cy="14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Line 19"/>
            <p:cNvSpPr>
              <a:spLocks noChangeShapeType="1"/>
            </p:cNvSpPr>
            <p:nvPr/>
          </p:nvSpPr>
          <p:spPr bwMode="auto">
            <a:xfrm>
              <a:off x="3648" y="1728"/>
              <a:ext cx="0" cy="14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Line 20"/>
            <p:cNvSpPr>
              <a:spLocks noChangeShapeType="1"/>
            </p:cNvSpPr>
            <p:nvPr/>
          </p:nvSpPr>
          <p:spPr bwMode="auto">
            <a:xfrm>
              <a:off x="3648" y="1728"/>
              <a:ext cx="144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3" name="Group 2"/>
          <p:cNvGrpSpPr>
            <a:grpSpLocks/>
          </p:cNvGrpSpPr>
          <p:nvPr/>
        </p:nvGrpSpPr>
        <p:grpSpPr bwMode="auto">
          <a:xfrm>
            <a:off x="1714480" y="2285992"/>
            <a:ext cx="6191250" cy="3615481"/>
            <a:chOff x="282" y="195"/>
            <a:chExt cx="3900" cy="1857"/>
          </a:xfrm>
        </p:grpSpPr>
        <p:sp>
          <p:nvSpPr>
            <p:cNvPr id="24" name="AutoShape 3"/>
            <p:cNvSpPr>
              <a:spLocks noChangeArrowheads="1"/>
            </p:cNvSpPr>
            <p:nvPr/>
          </p:nvSpPr>
          <p:spPr bwMode="auto">
            <a:xfrm>
              <a:off x="480" y="480"/>
              <a:ext cx="1008" cy="1440"/>
            </a:xfrm>
            <a:prstGeom prst="rtTriangle">
              <a:avLst/>
            </a:prstGeom>
            <a:solidFill>
              <a:srgbClr val="CC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82" y="195"/>
              <a:ext cx="405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282" y="1815"/>
              <a:ext cx="24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</a:t>
              </a:r>
            </a:p>
          </p:txBody>
        </p:sp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1488" y="1776"/>
              <a:ext cx="24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>
              <a:off x="816" y="1872"/>
              <a:ext cx="0" cy="96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>
              <a:off x="432" y="1104"/>
              <a:ext cx="144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Line 9"/>
            <p:cNvSpPr>
              <a:spLocks noChangeShapeType="1"/>
            </p:cNvSpPr>
            <p:nvPr/>
          </p:nvSpPr>
          <p:spPr bwMode="auto">
            <a:xfrm>
              <a:off x="432" y="1152"/>
              <a:ext cx="144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AutoShape 10"/>
            <p:cNvSpPr>
              <a:spLocks noChangeArrowheads="1"/>
            </p:cNvSpPr>
            <p:nvPr/>
          </p:nvSpPr>
          <p:spPr bwMode="auto">
            <a:xfrm rot="-5396875">
              <a:off x="2544" y="624"/>
              <a:ext cx="1008" cy="1440"/>
            </a:xfrm>
            <a:prstGeom prst="rtTriangle">
              <a:avLst/>
            </a:pr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Text Box 11"/>
            <p:cNvSpPr txBox="1">
              <a:spLocks noChangeArrowheads="1"/>
            </p:cNvSpPr>
            <p:nvPr/>
          </p:nvSpPr>
          <p:spPr bwMode="auto">
            <a:xfrm>
              <a:off x="3702" y="1770"/>
              <a:ext cx="48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</a:t>
              </a:r>
              <a:r>
                <a:rPr kumimoji="0" lang="ru-RU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</a:t>
              </a:r>
              <a:endPara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3657" y="600"/>
              <a:ext cx="48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  <a:r>
                <a:rPr kumimoji="0" lang="ru-RU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</a:t>
              </a:r>
              <a:endPara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Text Box 13"/>
            <p:cNvSpPr txBox="1">
              <a:spLocks noChangeArrowheads="1"/>
            </p:cNvSpPr>
            <p:nvPr/>
          </p:nvSpPr>
          <p:spPr bwMode="auto">
            <a:xfrm>
              <a:off x="2172" y="1770"/>
              <a:ext cx="48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</a:t>
              </a:r>
              <a:r>
                <a:rPr kumimoji="0" lang="ru-RU" sz="2400" b="0" i="0" u="none" strike="noStrike" kern="0" cap="none" spc="0" normalizeH="0" baseline="-2500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</a:t>
              </a:r>
              <a:endPara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Line 14"/>
            <p:cNvSpPr>
              <a:spLocks noChangeShapeType="1"/>
            </p:cNvSpPr>
            <p:nvPr/>
          </p:nvSpPr>
          <p:spPr bwMode="auto">
            <a:xfrm>
              <a:off x="3696" y="1488"/>
              <a:ext cx="192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Line 15"/>
            <p:cNvSpPr>
              <a:spLocks noChangeShapeType="1"/>
            </p:cNvSpPr>
            <p:nvPr/>
          </p:nvSpPr>
          <p:spPr bwMode="auto">
            <a:xfrm rot="5014276" flipH="1">
              <a:off x="3048" y="1848"/>
              <a:ext cx="167" cy="2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Line 16"/>
            <p:cNvSpPr>
              <a:spLocks noChangeShapeType="1"/>
            </p:cNvSpPr>
            <p:nvPr/>
          </p:nvSpPr>
          <p:spPr bwMode="auto">
            <a:xfrm rot="5014276" flipH="1">
              <a:off x="3144" y="1848"/>
              <a:ext cx="167" cy="2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Line 17"/>
            <p:cNvSpPr>
              <a:spLocks noChangeShapeType="1"/>
            </p:cNvSpPr>
            <p:nvPr/>
          </p:nvSpPr>
          <p:spPr bwMode="auto">
            <a:xfrm>
              <a:off x="480" y="1776"/>
              <a:ext cx="1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Line 18"/>
            <p:cNvSpPr>
              <a:spLocks noChangeShapeType="1"/>
            </p:cNvSpPr>
            <p:nvPr/>
          </p:nvSpPr>
          <p:spPr bwMode="auto">
            <a:xfrm>
              <a:off x="624" y="1776"/>
              <a:ext cx="0" cy="14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Line 19"/>
            <p:cNvSpPr>
              <a:spLocks noChangeShapeType="1"/>
            </p:cNvSpPr>
            <p:nvPr/>
          </p:nvSpPr>
          <p:spPr bwMode="auto">
            <a:xfrm>
              <a:off x="3648" y="1728"/>
              <a:ext cx="0" cy="14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Line 20"/>
            <p:cNvSpPr>
              <a:spLocks noChangeShapeType="1"/>
            </p:cNvSpPr>
            <p:nvPr/>
          </p:nvSpPr>
          <p:spPr bwMode="auto">
            <a:xfrm>
              <a:off x="3648" y="1728"/>
              <a:ext cx="144" cy="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57158" y="620713"/>
            <a:ext cx="8429684" cy="1308089"/>
          </a:xfrm>
          <a:noFill/>
          <a:ln/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2800" dirty="0" smtClean="0"/>
              <a:t>      Будет </a:t>
            </a:r>
            <a:r>
              <a:rPr lang="ru-RU" sz="2800" dirty="0"/>
              <a:t>ли площадь данной фигуры равна </a:t>
            </a:r>
            <a:r>
              <a:rPr lang="ru-RU" sz="2800" dirty="0" smtClean="0"/>
              <a:t> сумме </a:t>
            </a:r>
            <a:r>
              <a:rPr lang="ru-RU" sz="2800" dirty="0"/>
              <a:t>площадей треугольников АВС и KLM?</a:t>
            </a: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2627313" y="5084763"/>
            <a:ext cx="2895600" cy="0"/>
          </a:xfrm>
          <a:prstGeom prst="line">
            <a:avLst/>
          </a:prstGeom>
          <a:noFill/>
          <a:ln w="3492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V="1">
            <a:off x="2627313" y="3478213"/>
            <a:ext cx="1066800" cy="1600200"/>
          </a:xfrm>
          <a:prstGeom prst="line">
            <a:avLst/>
          </a:prstGeom>
          <a:noFill/>
          <a:ln w="349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3694113" y="3478213"/>
            <a:ext cx="685800" cy="1600200"/>
          </a:xfrm>
          <a:prstGeom prst="line">
            <a:avLst/>
          </a:prstGeom>
          <a:noFill/>
          <a:ln w="349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V="1">
            <a:off x="3706813" y="2716213"/>
            <a:ext cx="2209800" cy="2362200"/>
          </a:xfrm>
          <a:prstGeom prst="line">
            <a:avLst/>
          </a:prstGeom>
          <a:noFill/>
          <a:ln w="3492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H="1">
            <a:off x="5510213" y="2757488"/>
            <a:ext cx="381000" cy="2362200"/>
          </a:xfrm>
          <a:prstGeom prst="line">
            <a:avLst/>
          </a:prstGeom>
          <a:noFill/>
          <a:ln w="3492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268538" y="5084763"/>
            <a:ext cx="431800" cy="396875"/>
          </a:xfrm>
          <a:prstGeom prst="rect">
            <a:avLst/>
          </a:prstGeom>
          <a:solidFill>
            <a:srgbClr val="66FF33"/>
          </a:solidFill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A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492500" y="3068638"/>
            <a:ext cx="304800" cy="396875"/>
          </a:xfrm>
          <a:prstGeom prst="rect">
            <a:avLst/>
          </a:prstGeom>
          <a:solidFill>
            <a:srgbClr val="66FF33"/>
          </a:solidFill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B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4284663" y="5157788"/>
            <a:ext cx="354012" cy="396875"/>
          </a:xfrm>
          <a:prstGeom prst="rect">
            <a:avLst/>
          </a:prstGeom>
          <a:solidFill>
            <a:srgbClr val="66FF33"/>
          </a:solidFill>
          <a:ln w="349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/>
              <a:t>C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500438" y="5146675"/>
            <a:ext cx="350837" cy="396875"/>
          </a:xfrm>
          <a:prstGeom prst="rect">
            <a:avLst/>
          </a:prstGeom>
          <a:solidFill>
            <a:srgbClr val="66FF33"/>
          </a:solidFill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K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6011863" y="2276475"/>
            <a:ext cx="339725" cy="396875"/>
          </a:xfrm>
          <a:prstGeom prst="rect">
            <a:avLst/>
          </a:prstGeom>
          <a:solidFill>
            <a:srgbClr val="66FF33"/>
          </a:solidFill>
          <a:ln w="349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/>
              <a:t>L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5557838" y="5146675"/>
            <a:ext cx="454025" cy="396875"/>
          </a:xfrm>
          <a:prstGeom prst="rect">
            <a:avLst/>
          </a:prstGeom>
          <a:solidFill>
            <a:srgbClr val="66FF33"/>
          </a:solidFill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M</a:t>
            </a:r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2627313" y="5084763"/>
            <a:ext cx="1728787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3708400" y="5084763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4067175" y="3933825"/>
            <a:ext cx="288925" cy="396875"/>
          </a:xfrm>
          <a:prstGeom prst="rect">
            <a:avLst/>
          </a:prstGeom>
          <a:solidFill>
            <a:srgbClr val="66FF33"/>
          </a:solidFill>
          <a:ln w="349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N</a:t>
            </a:r>
            <a:endParaRPr lang="ru-RU" sz="200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Свойства площадей многоугольников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931354"/>
          </a:xfrm>
        </p:spPr>
        <p:txBody>
          <a:bodyPr/>
          <a:lstStyle/>
          <a:p>
            <a:r>
              <a:rPr lang="ru-RU" dirty="0" smtClean="0"/>
              <a:t>Равные многоугольники имеют равные площади.</a:t>
            </a:r>
          </a:p>
          <a:p>
            <a:endParaRPr lang="ru-RU" dirty="0" smtClean="0"/>
          </a:p>
          <a:p>
            <a:r>
              <a:rPr lang="ru-RU" dirty="0" smtClean="0"/>
              <a:t>Если многоугольник составлен из нескольких многоугольников, то его площадь равна сумме площадей этих многоугольников.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/>
          <a:lstStyle/>
          <a:p>
            <a:r>
              <a:rPr lang="ru-RU" sz="4000" dirty="0">
                <a:latin typeface="+mn-lt"/>
              </a:rPr>
              <a:t>Повторим формулы </a:t>
            </a:r>
            <a:r>
              <a:rPr lang="ru-RU" sz="4000" dirty="0" smtClean="0">
                <a:latin typeface="+mn-lt"/>
              </a:rPr>
              <a:t>площадей</a:t>
            </a:r>
            <a:endParaRPr lang="ru-RU" sz="4000" dirty="0">
              <a:latin typeface="+mn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619250" y="1557338"/>
            <a:ext cx="1738771" cy="2500312"/>
            <a:chOff x="1020" y="1162"/>
            <a:chExt cx="1154" cy="1777"/>
          </a:xfrm>
        </p:grpSpPr>
        <p:sp>
          <p:nvSpPr>
            <p:cNvPr id="119814" name="Rectangle 6"/>
            <p:cNvSpPr>
              <a:spLocks noChangeArrowheads="1"/>
            </p:cNvSpPr>
            <p:nvPr/>
          </p:nvSpPr>
          <p:spPr bwMode="auto">
            <a:xfrm>
              <a:off x="1020" y="1162"/>
              <a:ext cx="1154" cy="136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15" name="Text Box 7"/>
            <p:cNvSpPr txBox="1">
              <a:spLocks noChangeArrowheads="1"/>
            </p:cNvSpPr>
            <p:nvPr/>
          </p:nvSpPr>
          <p:spPr bwMode="auto">
            <a:xfrm>
              <a:off x="1655" y="2614"/>
              <a:ext cx="273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а</a:t>
              </a:r>
            </a:p>
          </p:txBody>
        </p:sp>
      </p:grp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4643438" y="1928802"/>
            <a:ext cx="40719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S</a:t>
            </a:r>
            <a:r>
              <a:rPr lang="ru-RU" sz="3600" baseline="-25000" dirty="0"/>
              <a:t>квадрата</a:t>
            </a:r>
            <a:r>
              <a:rPr lang="ru-RU" sz="3600" dirty="0"/>
              <a:t> = а</a:t>
            </a:r>
            <a:r>
              <a:rPr lang="en-US" sz="3600" dirty="0">
                <a:cs typeface="Times New Roman" pitchFamily="18" charset="0"/>
              </a:rPr>
              <a:t>·</a:t>
            </a:r>
            <a:r>
              <a:rPr lang="ru-RU" sz="3600" dirty="0">
                <a:cs typeface="Times New Roman" pitchFamily="18" charset="0"/>
              </a:rPr>
              <a:t>а = </a:t>
            </a:r>
            <a:r>
              <a:rPr lang="ru-RU" sz="3600" dirty="0" err="1">
                <a:cs typeface="Times New Roman" pitchFamily="18" charset="0"/>
              </a:rPr>
              <a:t>а</a:t>
            </a:r>
            <a:r>
              <a:rPr lang="en-US" sz="3600" dirty="0">
                <a:cs typeface="Times New Roman" pitchFamily="18" charset="0"/>
              </a:rPr>
              <a:t>²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619250" y="1557338"/>
            <a:ext cx="2237500" cy="2500312"/>
            <a:chOff x="1020" y="1162"/>
            <a:chExt cx="1485" cy="177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19826" name="Rectangle 18"/>
            <p:cNvSpPr>
              <a:spLocks noChangeArrowheads="1"/>
            </p:cNvSpPr>
            <p:nvPr/>
          </p:nvSpPr>
          <p:spPr bwMode="auto">
            <a:xfrm>
              <a:off x="1020" y="1162"/>
              <a:ext cx="1154" cy="1381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           </a:t>
              </a:r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baseline="-25000" dirty="0" smtClean="0"/>
            </a:p>
            <a:p>
              <a:endParaRPr lang="en-US" baseline="-25000" dirty="0" smtClean="0"/>
            </a:p>
            <a:p>
              <a:endParaRPr lang="en-US" baseline="-25000" dirty="0" smtClean="0"/>
            </a:p>
            <a:p>
              <a:r>
                <a:rPr lang="en-US" baseline="-25000" dirty="0" smtClean="0"/>
                <a:t>            </a:t>
              </a:r>
              <a:endParaRPr lang="ru-RU" dirty="0" smtClean="0"/>
            </a:p>
            <a:p>
              <a:endParaRPr lang="ru-RU" dirty="0"/>
            </a:p>
          </p:txBody>
        </p:sp>
        <p:sp>
          <p:nvSpPr>
            <p:cNvPr id="119827" name="Text Box 19"/>
            <p:cNvSpPr txBox="1">
              <a:spLocks noChangeArrowheads="1"/>
            </p:cNvSpPr>
            <p:nvPr/>
          </p:nvSpPr>
          <p:spPr bwMode="auto">
            <a:xfrm>
              <a:off x="1655" y="2614"/>
              <a:ext cx="273" cy="3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а</a:t>
              </a:r>
            </a:p>
          </p:txBody>
        </p:sp>
        <p:sp>
          <p:nvSpPr>
            <p:cNvPr id="119828" name="Text Box 20"/>
            <p:cNvSpPr txBox="1">
              <a:spLocks noChangeArrowheads="1"/>
            </p:cNvSpPr>
            <p:nvPr/>
          </p:nvSpPr>
          <p:spPr bwMode="auto">
            <a:xfrm>
              <a:off x="2221" y="1570"/>
              <a:ext cx="284" cy="26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/>
                <a:t>а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619250" y="4221163"/>
            <a:ext cx="3960813" cy="2328862"/>
            <a:chOff x="1020" y="2659"/>
            <a:chExt cx="2495" cy="1467"/>
          </a:xfrm>
        </p:grpSpPr>
        <p:sp>
          <p:nvSpPr>
            <p:cNvPr id="119829" name="Rectangle 21"/>
            <p:cNvSpPr>
              <a:spLocks noChangeArrowheads="1"/>
            </p:cNvSpPr>
            <p:nvPr/>
          </p:nvSpPr>
          <p:spPr bwMode="auto">
            <a:xfrm>
              <a:off x="1020" y="2659"/>
              <a:ext cx="1996" cy="122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9830" name="Text Box 22"/>
            <p:cNvSpPr txBox="1">
              <a:spLocks noChangeArrowheads="1"/>
            </p:cNvSpPr>
            <p:nvPr/>
          </p:nvSpPr>
          <p:spPr bwMode="auto">
            <a:xfrm>
              <a:off x="1701" y="3838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endParaRPr lang="ru-RU"/>
            </a:p>
          </p:txBody>
        </p:sp>
        <p:sp>
          <p:nvSpPr>
            <p:cNvPr id="119831" name="Text Box 23"/>
            <p:cNvSpPr txBox="1">
              <a:spLocks noChangeArrowheads="1"/>
            </p:cNvSpPr>
            <p:nvPr/>
          </p:nvSpPr>
          <p:spPr bwMode="auto">
            <a:xfrm>
              <a:off x="3060" y="3158"/>
              <a:ext cx="45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b</a:t>
              </a:r>
              <a:endParaRPr lang="ru-RU" dirty="0"/>
            </a:p>
          </p:txBody>
        </p:sp>
      </p:grpSp>
      <p:sp>
        <p:nvSpPr>
          <p:cNvPr id="119833" name="Text Box 25"/>
          <p:cNvSpPr txBox="1">
            <a:spLocks noChangeArrowheads="1"/>
          </p:cNvSpPr>
          <p:nvPr/>
        </p:nvSpPr>
        <p:spPr bwMode="auto">
          <a:xfrm>
            <a:off x="5867400" y="4652963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S</a:t>
            </a:r>
            <a:r>
              <a:rPr lang="ru-RU" sz="3600" dirty="0"/>
              <a:t> = а</a:t>
            </a:r>
            <a:r>
              <a:rPr lang="en-US" sz="3600" dirty="0">
                <a:cs typeface="Times New Roman" pitchFamily="18" charset="0"/>
              </a:rPr>
              <a:t>·b</a:t>
            </a:r>
            <a:r>
              <a:rPr lang="ru-RU" sz="3600" dirty="0">
                <a:cs typeface="Times New Roman" pitchFamily="18" charset="0"/>
              </a:rPr>
              <a:t> </a:t>
            </a:r>
            <a:endParaRPr lang="en-US" sz="3600" dirty="0"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1535885" y="1678769"/>
            <a:ext cx="1928826" cy="17145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1535885" y="1678769"/>
            <a:ext cx="1928826" cy="17145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71736" y="1857364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57752" y="2857496"/>
            <a:ext cx="3571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S</a:t>
            </a:r>
            <a:r>
              <a:rPr lang="ru-RU" sz="3600" baseline="-25000" dirty="0" smtClean="0"/>
              <a:t>квадрата</a:t>
            </a:r>
            <a:r>
              <a:rPr lang="ru-RU" sz="3600" dirty="0" smtClean="0"/>
              <a:t> =</a:t>
            </a:r>
            <a:r>
              <a:rPr lang="en-US" sz="3600" dirty="0" smtClean="0"/>
              <a:t>0</a:t>
            </a:r>
            <a:r>
              <a:rPr lang="ru-RU" sz="3600" dirty="0" smtClean="0"/>
              <a:t>,</a:t>
            </a:r>
            <a:r>
              <a:rPr lang="en-US" sz="3600" dirty="0" smtClean="0"/>
              <a:t>5</a:t>
            </a:r>
            <a:r>
              <a:rPr lang="ru-RU" sz="3600" dirty="0" smtClean="0"/>
              <a:t> </a:t>
            </a:r>
            <a:r>
              <a:rPr lang="en-US" sz="3600" dirty="0" smtClean="0"/>
              <a:t>d</a:t>
            </a:r>
            <a:r>
              <a:rPr lang="en-US" sz="3600" dirty="0" smtClean="0">
                <a:cs typeface="Times New Roman" pitchFamily="18" charset="0"/>
              </a:rPr>
              <a:t>²</a:t>
            </a:r>
            <a:endParaRPr lang="en-US" sz="3600" dirty="0"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43108" y="2928934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</a:t>
            </a: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19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7" grpId="0"/>
      <p:bldP spid="11983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54" name="AutoShape 26"/>
          <p:cNvSpPr>
            <a:spLocks noChangeArrowheads="1"/>
          </p:cNvSpPr>
          <p:nvPr/>
        </p:nvSpPr>
        <p:spPr bwMode="auto">
          <a:xfrm rot="-1796342">
            <a:off x="1042988" y="3500438"/>
            <a:ext cx="3816350" cy="223361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71480"/>
            <a:ext cx="7620000" cy="785817"/>
          </a:xfrm>
        </p:spPr>
        <p:txBody>
          <a:bodyPr/>
          <a:lstStyle/>
          <a:p>
            <a:r>
              <a:rPr lang="ru-RU" sz="4000" dirty="0">
                <a:latin typeface="+mn-lt"/>
              </a:rPr>
              <a:t>Повторим формулы </a:t>
            </a:r>
            <a:r>
              <a:rPr lang="ru-RU" sz="4000" dirty="0" smtClean="0">
                <a:latin typeface="+mn-lt"/>
              </a:rPr>
              <a:t>площадей</a:t>
            </a:r>
            <a:endParaRPr lang="ru-RU" sz="4000" dirty="0">
              <a:latin typeface="+mn-lt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916238" y="4508500"/>
            <a:ext cx="2879725" cy="1536700"/>
            <a:chOff x="1656" y="2341"/>
            <a:chExt cx="1814" cy="968"/>
          </a:xfrm>
        </p:grpSpPr>
        <p:sp>
          <p:nvSpPr>
            <p:cNvPr id="124944" name="Text Box 16"/>
            <p:cNvSpPr txBox="1">
              <a:spLocks noChangeArrowheads="1"/>
            </p:cNvSpPr>
            <p:nvPr/>
          </p:nvSpPr>
          <p:spPr bwMode="auto">
            <a:xfrm>
              <a:off x="1656" y="3021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endParaRPr lang="ru-RU"/>
            </a:p>
          </p:txBody>
        </p:sp>
        <p:sp>
          <p:nvSpPr>
            <p:cNvPr id="124945" name="Text Box 17"/>
            <p:cNvSpPr txBox="1">
              <a:spLocks noChangeArrowheads="1"/>
            </p:cNvSpPr>
            <p:nvPr/>
          </p:nvSpPr>
          <p:spPr bwMode="auto">
            <a:xfrm>
              <a:off x="3062" y="2341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</p:grpSp>
      <p:sp>
        <p:nvSpPr>
          <p:cNvPr id="124948" name="AutoShape 20"/>
          <p:cNvSpPr>
            <a:spLocks noChangeArrowheads="1"/>
          </p:cNvSpPr>
          <p:nvPr/>
        </p:nvSpPr>
        <p:spPr bwMode="auto">
          <a:xfrm>
            <a:off x="1331913" y="3644900"/>
            <a:ext cx="4248150" cy="1944688"/>
          </a:xfrm>
          <a:prstGeom prst="parallelogram">
            <a:avLst>
              <a:gd name="adj" fmla="val 54612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4949" name="Line 21"/>
          <p:cNvSpPr>
            <a:spLocks noChangeShapeType="1"/>
          </p:cNvSpPr>
          <p:nvPr/>
        </p:nvSpPr>
        <p:spPr bwMode="auto">
          <a:xfrm>
            <a:off x="2411413" y="3644900"/>
            <a:ext cx="0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2555875" y="44370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endParaRPr lang="ru-RU"/>
          </a:p>
        </p:txBody>
      </p:sp>
      <p:sp>
        <p:nvSpPr>
          <p:cNvPr id="124951" name="Text Box 23"/>
          <p:cNvSpPr txBox="1">
            <a:spLocks noChangeArrowheads="1"/>
          </p:cNvSpPr>
          <p:nvPr/>
        </p:nvSpPr>
        <p:spPr bwMode="auto">
          <a:xfrm>
            <a:off x="4071935" y="1428736"/>
            <a:ext cx="44291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S</a:t>
            </a:r>
            <a:r>
              <a:rPr lang="ru-RU" sz="3600" baseline="-25000" dirty="0"/>
              <a:t>параллелограмма</a:t>
            </a:r>
            <a:r>
              <a:rPr lang="ru-RU" sz="3600" dirty="0"/>
              <a:t> = а</a:t>
            </a:r>
            <a:r>
              <a:rPr lang="en-US" sz="3600" dirty="0">
                <a:cs typeface="Times New Roman" pitchFamily="18" charset="0"/>
              </a:rPr>
              <a:t>·h</a:t>
            </a:r>
            <a:r>
              <a:rPr lang="ru-RU" sz="3600" dirty="0">
                <a:cs typeface="Times New Roman" pitchFamily="18" charset="0"/>
              </a:rPr>
              <a:t> </a:t>
            </a:r>
            <a:endParaRPr lang="en-US" sz="3600" dirty="0">
              <a:cs typeface="Times New Roman" pitchFamily="18" charset="0"/>
            </a:endParaRPr>
          </a:p>
        </p:txBody>
      </p:sp>
      <p:sp>
        <p:nvSpPr>
          <p:cNvPr id="124952" name="Line 24"/>
          <p:cNvSpPr>
            <a:spLocks noChangeShapeType="1"/>
          </p:cNvSpPr>
          <p:nvPr/>
        </p:nvSpPr>
        <p:spPr bwMode="auto">
          <a:xfrm>
            <a:off x="1331913" y="5589588"/>
            <a:ext cx="31686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4955" name="Text Box 27"/>
          <p:cNvSpPr txBox="1">
            <a:spLocks noChangeArrowheads="1"/>
          </p:cNvSpPr>
          <p:nvPr/>
        </p:nvSpPr>
        <p:spPr bwMode="auto">
          <a:xfrm>
            <a:off x="2484438" y="57340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24956" name="Line 28"/>
          <p:cNvSpPr>
            <a:spLocks noChangeShapeType="1"/>
          </p:cNvSpPr>
          <p:nvPr/>
        </p:nvSpPr>
        <p:spPr bwMode="auto">
          <a:xfrm>
            <a:off x="1331913" y="5589588"/>
            <a:ext cx="2160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4957" name="Text Box 29"/>
          <p:cNvSpPr txBox="1">
            <a:spLocks noChangeArrowheads="1"/>
          </p:cNvSpPr>
          <p:nvPr/>
        </p:nvSpPr>
        <p:spPr bwMode="auto">
          <a:xfrm>
            <a:off x="5429257" y="2285992"/>
            <a:ext cx="29289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S</a:t>
            </a:r>
            <a:r>
              <a:rPr lang="ru-RU" sz="3600" baseline="-25000" dirty="0"/>
              <a:t>ромба</a:t>
            </a:r>
            <a:r>
              <a:rPr lang="ru-RU" sz="3600" dirty="0"/>
              <a:t> = а</a:t>
            </a:r>
            <a:r>
              <a:rPr lang="en-US" sz="3600" dirty="0">
                <a:cs typeface="Times New Roman" pitchFamily="18" charset="0"/>
              </a:rPr>
              <a:t>·h</a:t>
            </a:r>
            <a:r>
              <a:rPr lang="ru-RU" sz="3600" dirty="0">
                <a:cs typeface="Times New Roman" pitchFamily="18" charset="0"/>
              </a:rPr>
              <a:t> </a:t>
            </a:r>
            <a:endParaRPr lang="en-US" sz="3600" dirty="0">
              <a:cs typeface="Times New Roman" pitchFamily="18" charset="0"/>
            </a:endParaRPr>
          </a:p>
        </p:txBody>
      </p:sp>
      <p:sp>
        <p:nvSpPr>
          <p:cNvPr id="124958" name="Line 30"/>
          <p:cNvSpPr>
            <a:spLocks noChangeShapeType="1"/>
          </p:cNvSpPr>
          <p:nvPr/>
        </p:nvSpPr>
        <p:spPr bwMode="auto">
          <a:xfrm flipV="1">
            <a:off x="1331913" y="3644900"/>
            <a:ext cx="3240087" cy="19446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24959" name="Line 31"/>
          <p:cNvSpPr>
            <a:spLocks noChangeShapeType="1"/>
          </p:cNvSpPr>
          <p:nvPr/>
        </p:nvSpPr>
        <p:spPr bwMode="auto">
          <a:xfrm>
            <a:off x="2411413" y="3644900"/>
            <a:ext cx="1081087" cy="19446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203575" y="3789363"/>
            <a:ext cx="503238" cy="1392237"/>
            <a:chOff x="2018" y="2387"/>
            <a:chExt cx="317" cy="877"/>
          </a:xfrm>
        </p:grpSpPr>
        <p:sp>
          <p:nvSpPr>
            <p:cNvPr id="124962" name="Text Box 34"/>
            <p:cNvSpPr txBox="1">
              <a:spLocks noChangeArrowheads="1"/>
            </p:cNvSpPr>
            <p:nvPr/>
          </p:nvSpPr>
          <p:spPr bwMode="auto">
            <a:xfrm>
              <a:off x="2018" y="2387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d</a:t>
              </a:r>
              <a:r>
                <a:rPr lang="en-US" baseline="-25000" dirty="0"/>
                <a:t>2</a:t>
              </a:r>
              <a:endParaRPr lang="ru-RU" dirty="0"/>
            </a:p>
          </p:txBody>
        </p:sp>
        <p:sp>
          <p:nvSpPr>
            <p:cNvPr id="124963" name="Text Box 35"/>
            <p:cNvSpPr txBox="1">
              <a:spLocks noChangeArrowheads="1"/>
            </p:cNvSpPr>
            <p:nvPr/>
          </p:nvSpPr>
          <p:spPr bwMode="auto">
            <a:xfrm>
              <a:off x="2018" y="2976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d</a:t>
              </a:r>
              <a:r>
                <a:rPr lang="en-US" baseline="-25000" dirty="0"/>
                <a:t>1</a:t>
              </a:r>
              <a:endParaRPr lang="ru-RU" dirty="0"/>
            </a:p>
          </p:txBody>
        </p:sp>
      </p:grpSp>
      <p:sp>
        <p:nvSpPr>
          <p:cNvPr id="124967" name="Rectangle 3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4966" name="Object 38"/>
          <p:cNvGraphicFramePr>
            <a:graphicFrameLocks noChangeAspect="1"/>
          </p:cNvGraphicFramePr>
          <p:nvPr/>
        </p:nvGraphicFramePr>
        <p:xfrm>
          <a:off x="5929322" y="3143248"/>
          <a:ext cx="2735263" cy="1285884"/>
        </p:xfrm>
        <a:graphic>
          <a:graphicData uri="http://schemas.openxmlformats.org/presentationml/2006/ole">
            <p:oleObj spid="_x0000_s1026" name="Формула" r:id="rId3" imgW="1040948" imgH="393529" progId="Equation.3">
              <p:embed/>
            </p:oleObj>
          </a:graphicData>
        </a:graphic>
      </p:graphicFrame>
      <p:sp>
        <p:nvSpPr>
          <p:cNvPr id="124968" name="Text Box 40"/>
          <p:cNvSpPr txBox="1">
            <a:spLocks noChangeArrowheads="1"/>
          </p:cNvSpPr>
          <p:nvPr/>
        </p:nvSpPr>
        <p:spPr bwMode="auto">
          <a:xfrm>
            <a:off x="1403350" y="42211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24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24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24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1000"/>
                                        <p:tgtEl>
                                          <p:spTgt spid="124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124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4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4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4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24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24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24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4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4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4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54" grpId="0" animBg="1"/>
      <p:bldP spid="124930" grpId="0"/>
      <p:bldP spid="124948" grpId="0" animBg="1"/>
      <p:bldP spid="124948" grpId="1" animBg="1"/>
      <p:bldP spid="124949" grpId="0" animBg="1"/>
      <p:bldP spid="124949" grpId="1" animBg="1"/>
      <p:bldP spid="124950" grpId="0"/>
      <p:bldP spid="124950" grpId="1"/>
      <p:bldP spid="124951" grpId="0"/>
      <p:bldP spid="124952" grpId="0" animBg="1"/>
      <p:bldP spid="124952" grpId="1" animBg="1"/>
      <p:bldP spid="124955" grpId="0"/>
      <p:bldP spid="124956" grpId="0" animBg="1"/>
      <p:bldP spid="124957" grpId="0"/>
      <p:bldP spid="124958" grpId="0" animBg="1"/>
      <p:bldP spid="124959" grpId="0" animBg="1"/>
      <p:bldP spid="1249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785794"/>
            <a:ext cx="7972452" cy="857256"/>
          </a:xfrm>
          <a:noFill/>
          <a:ln/>
        </p:spPr>
        <p:txBody>
          <a:bodyPr/>
          <a:lstStyle/>
          <a:p>
            <a:r>
              <a:rPr lang="ru-RU" sz="4000" dirty="0">
                <a:latin typeface="+mn-lt"/>
              </a:rPr>
              <a:t>Повторим формулы </a:t>
            </a:r>
            <a:r>
              <a:rPr lang="ru-RU" sz="4000" dirty="0" smtClean="0">
                <a:latin typeface="+mn-lt"/>
              </a:rPr>
              <a:t>площадей</a:t>
            </a:r>
            <a:endParaRPr lang="ru-RU" sz="4000" dirty="0">
              <a:latin typeface="+mn-lt"/>
            </a:endParaRPr>
          </a:p>
        </p:txBody>
      </p:sp>
      <p:graphicFrame>
        <p:nvGraphicFramePr>
          <p:cNvPr id="123926" name="Object 22"/>
          <p:cNvGraphicFramePr>
            <a:graphicFrameLocks noChangeAspect="1"/>
          </p:cNvGraphicFramePr>
          <p:nvPr>
            <p:ph sz="half" idx="1"/>
          </p:nvPr>
        </p:nvGraphicFramePr>
        <p:xfrm>
          <a:off x="4414838" y="4292600"/>
          <a:ext cx="2619375" cy="822325"/>
        </p:xfrm>
        <a:graphic>
          <a:graphicData uri="http://schemas.openxmlformats.org/presentationml/2006/ole">
            <p:oleObj spid="_x0000_s2050" name="Формула" r:id="rId3" imgW="1739880" imgH="545760" progId="Equation.3">
              <p:embed/>
            </p:oleObj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258888" y="3716338"/>
            <a:ext cx="3168650" cy="1944687"/>
            <a:chOff x="793" y="2341"/>
            <a:chExt cx="1996" cy="1225"/>
          </a:xfrm>
        </p:grpSpPr>
        <p:sp>
          <p:nvSpPr>
            <p:cNvPr id="123913" name="Line 9"/>
            <p:cNvSpPr>
              <a:spLocks noChangeShapeType="1"/>
            </p:cNvSpPr>
            <p:nvPr/>
          </p:nvSpPr>
          <p:spPr bwMode="auto">
            <a:xfrm>
              <a:off x="1474" y="2341"/>
              <a:ext cx="1315" cy="1225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914" name="Line 10"/>
            <p:cNvSpPr>
              <a:spLocks noChangeShapeType="1"/>
            </p:cNvSpPr>
            <p:nvPr/>
          </p:nvSpPr>
          <p:spPr bwMode="auto">
            <a:xfrm flipH="1">
              <a:off x="793" y="2341"/>
              <a:ext cx="681" cy="1225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915" name="Line 11"/>
            <p:cNvSpPr>
              <a:spLocks noChangeShapeType="1"/>
            </p:cNvSpPr>
            <p:nvPr/>
          </p:nvSpPr>
          <p:spPr bwMode="auto">
            <a:xfrm>
              <a:off x="793" y="3566"/>
              <a:ext cx="1996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23919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918" name="Object 14"/>
          <p:cNvGraphicFramePr>
            <a:graphicFrameLocks noChangeAspect="1"/>
          </p:cNvGraphicFramePr>
          <p:nvPr/>
        </p:nvGraphicFramePr>
        <p:xfrm>
          <a:off x="5795963" y="1911350"/>
          <a:ext cx="2682875" cy="947738"/>
        </p:xfrm>
        <a:graphic>
          <a:graphicData uri="http://schemas.openxmlformats.org/presentationml/2006/ole">
            <p:oleObj spid="_x0000_s2051" name="Формула" r:id="rId4" imgW="1028520" imgH="545760" progId="Equation.3">
              <p:embed/>
            </p:oleObj>
          </a:graphicData>
        </a:graphic>
      </p:graphicFrame>
      <p:sp>
        <p:nvSpPr>
          <p:cNvPr id="123920" name="Line 16"/>
          <p:cNvSpPr>
            <a:spLocks noChangeShapeType="1"/>
          </p:cNvSpPr>
          <p:nvPr/>
        </p:nvSpPr>
        <p:spPr bwMode="auto">
          <a:xfrm>
            <a:off x="2339975" y="3716338"/>
            <a:ext cx="2087563" cy="1944687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339975" y="3716338"/>
            <a:ext cx="576263" cy="2330450"/>
            <a:chOff x="1474" y="2341"/>
            <a:chExt cx="363" cy="1468"/>
          </a:xfrm>
        </p:grpSpPr>
        <p:sp>
          <p:nvSpPr>
            <p:cNvPr id="123921" name="Line 17"/>
            <p:cNvSpPr>
              <a:spLocks noChangeShapeType="1"/>
            </p:cNvSpPr>
            <p:nvPr/>
          </p:nvSpPr>
          <p:spPr bwMode="auto">
            <a:xfrm>
              <a:off x="1474" y="2341"/>
              <a:ext cx="0" cy="1225"/>
            </a:xfrm>
            <a:prstGeom prst="line">
              <a:avLst/>
            </a:prstGeom>
            <a:noFill/>
            <a:ln w="28575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922" name="Text Box 18"/>
            <p:cNvSpPr txBox="1">
              <a:spLocks noChangeArrowheads="1"/>
            </p:cNvSpPr>
            <p:nvPr/>
          </p:nvSpPr>
          <p:spPr bwMode="auto">
            <a:xfrm>
              <a:off x="1519" y="2886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  <a:endParaRPr lang="ru-RU"/>
            </a:p>
          </p:txBody>
        </p:sp>
        <p:sp>
          <p:nvSpPr>
            <p:cNvPr id="123923" name="Text Box 19"/>
            <p:cNvSpPr txBox="1">
              <a:spLocks noChangeArrowheads="1"/>
            </p:cNvSpPr>
            <p:nvPr/>
          </p:nvSpPr>
          <p:spPr bwMode="auto">
            <a:xfrm>
              <a:off x="1519" y="3521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endParaRPr lang="ru-RU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971550" y="4221163"/>
            <a:ext cx="4052888" cy="2382837"/>
            <a:chOff x="0" y="731"/>
            <a:chExt cx="2553" cy="1501"/>
          </a:xfrm>
        </p:grpSpPr>
        <p:sp>
          <p:nvSpPr>
            <p:cNvPr id="123929" name="Line 25"/>
            <p:cNvSpPr>
              <a:spLocks noChangeShapeType="1"/>
            </p:cNvSpPr>
            <p:nvPr/>
          </p:nvSpPr>
          <p:spPr bwMode="auto">
            <a:xfrm>
              <a:off x="194" y="1978"/>
              <a:ext cx="22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930" name="Line 26"/>
            <p:cNvSpPr>
              <a:spLocks noChangeShapeType="1"/>
            </p:cNvSpPr>
            <p:nvPr/>
          </p:nvSpPr>
          <p:spPr bwMode="auto">
            <a:xfrm>
              <a:off x="693" y="935"/>
              <a:ext cx="79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931" name="Line 27"/>
            <p:cNvSpPr>
              <a:spLocks noChangeShapeType="1"/>
            </p:cNvSpPr>
            <p:nvPr/>
          </p:nvSpPr>
          <p:spPr bwMode="auto">
            <a:xfrm flipH="1">
              <a:off x="194" y="935"/>
              <a:ext cx="499" cy="10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932" name="Line 28"/>
            <p:cNvSpPr>
              <a:spLocks noChangeShapeType="1"/>
            </p:cNvSpPr>
            <p:nvPr/>
          </p:nvSpPr>
          <p:spPr bwMode="auto">
            <a:xfrm>
              <a:off x="1474" y="935"/>
              <a:ext cx="953" cy="10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3933" name="Text Box 29"/>
            <p:cNvSpPr txBox="1">
              <a:spLocks noChangeArrowheads="1"/>
            </p:cNvSpPr>
            <p:nvPr/>
          </p:nvSpPr>
          <p:spPr bwMode="auto">
            <a:xfrm>
              <a:off x="0" y="1933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A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23934" name="Text Box 30"/>
            <p:cNvSpPr txBox="1">
              <a:spLocks noChangeArrowheads="1"/>
            </p:cNvSpPr>
            <p:nvPr/>
          </p:nvSpPr>
          <p:spPr bwMode="auto">
            <a:xfrm>
              <a:off x="589" y="731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B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23935" name="Text Box 31"/>
            <p:cNvSpPr txBox="1">
              <a:spLocks noChangeArrowheads="1"/>
            </p:cNvSpPr>
            <p:nvPr/>
          </p:nvSpPr>
          <p:spPr bwMode="auto">
            <a:xfrm>
              <a:off x="1406" y="731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C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23936" name="Text Box 32"/>
            <p:cNvSpPr txBox="1">
              <a:spLocks noChangeArrowheads="1"/>
            </p:cNvSpPr>
            <p:nvPr/>
          </p:nvSpPr>
          <p:spPr bwMode="auto">
            <a:xfrm>
              <a:off x="2336" y="2001"/>
              <a:ext cx="2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>
                  <a:latin typeface="Arial" charset="0"/>
                </a:rPr>
                <a:t>D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23937" name="Text Box 33"/>
            <p:cNvSpPr txBox="1">
              <a:spLocks noChangeArrowheads="1"/>
            </p:cNvSpPr>
            <p:nvPr/>
          </p:nvSpPr>
          <p:spPr bwMode="auto">
            <a:xfrm>
              <a:off x="612" y="2001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Arial" charset="0"/>
                </a:rPr>
                <a:t>H</a:t>
              </a:r>
              <a:endParaRPr lang="ru-RU" sz="1800">
                <a:latin typeface="Arial" charset="0"/>
              </a:endParaRPr>
            </a:p>
          </p:txBody>
        </p:sp>
        <p:sp>
          <p:nvSpPr>
            <p:cNvPr id="123938" name="Line 34"/>
            <p:cNvSpPr>
              <a:spLocks noChangeShapeType="1"/>
            </p:cNvSpPr>
            <p:nvPr/>
          </p:nvSpPr>
          <p:spPr bwMode="auto">
            <a:xfrm>
              <a:off x="699" y="935"/>
              <a:ext cx="0" cy="10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942" name="Rectangle 3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944" name="Rectangle 4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943" name="Object 39"/>
          <p:cNvGraphicFramePr>
            <a:graphicFrameLocks noChangeAspect="1"/>
          </p:cNvGraphicFramePr>
          <p:nvPr/>
        </p:nvGraphicFramePr>
        <p:xfrm>
          <a:off x="6732588" y="3644900"/>
          <a:ext cx="1873250" cy="1003300"/>
        </p:xfrm>
        <a:graphic>
          <a:graphicData uri="http://schemas.openxmlformats.org/presentationml/2006/ole">
            <p:oleObj spid="_x0000_s2052" name="Формула" r:id="rId5" imgW="799753" imgH="431613" progId="Equation.3">
              <p:embed/>
            </p:oleObj>
          </a:graphicData>
        </a:graphic>
      </p:graphicFrame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6877050" y="5013325"/>
            <a:ext cx="1657350" cy="1609725"/>
            <a:chOff x="4332" y="3158"/>
            <a:chExt cx="1044" cy="1014"/>
          </a:xfrm>
        </p:grpSpPr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4332" y="3158"/>
              <a:ext cx="1044" cy="1014"/>
              <a:chOff x="4332" y="3158"/>
              <a:chExt cx="1044" cy="1014"/>
            </a:xfrm>
          </p:grpSpPr>
          <p:sp>
            <p:nvSpPr>
              <p:cNvPr id="123939" name="AutoShape 35"/>
              <p:cNvSpPr>
                <a:spLocks noChangeArrowheads="1"/>
              </p:cNvSpPr>
              <p:nvPr/>
            </p:nvSpPr>
            <p:spPr bwMode="auto">
              <a:xfrm>
                <a:off x="4332" y="3158"/>
                <a:ext cx="1044" cy="772"/>
              </a:xfrm>
              <a:prstGeom prst="triangle">
                <a:avLst>
                  <a:gd name="adj" fmla="val 50000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940" name="Text Box 36"/>
              <p:cNvSpPr txBox="1">
                <a:spLocks noChangeArrowheads="1"/>
              </p:cNvSpPr>
              <p:nvPr/>
            </p:nvSpPr>
            <p:spPr bwMode="auto">
              <a:xfrm>
                <a:off x="4740" y="3884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/>
                  <a:t>а</a:t>
                </a:r>
              </a:p>
            </p:txBody>
          </p:sp>
        </p:grpSp>
        <p:sp>
          <p:nvSpPr>
            <p:cNvPr id="123949" name="Text Box 45"/>
            <p:cNvSpPr txBox="1">
              <a:spLocks noChangeArrowheads="1"/>
            </p:cNvSpPr>
            <p:nvPr/>
          </p:nvSpPr>
          <p:spPr bwMode="auto">
            <a:xfrm>
              <a:off x="4332" y="3385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endParaRPr lang="ru-RU"/>
            </a:p>
          </p:txBody>
        </p:sp>
        <p:sp>
          <p:nvSpPr>
            <p:cNvPr id="123950" name="Text Box 46"/>
            <p:cNvSpPr txBox="1">
              <a:spLocks noChangeArrowheads="1"/>
            </p:cNvSpPr>
            <p:nvPr/>
          </p:nvSpPr>
          <p:spPr bwMode="auto">
            <a:xfrm>
              <a:off x="5148" y="3385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endParaRPr lang="ru-RU"/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2700338" y="3429000"/>
            <a:ext cx="1871662" cy="962025"/>
            <a:chOff x="3107" y="3430"/>
            <a:chExt cx="1179" cy="606"/>
          </a:xfrm>
        </p:grpSpPr>
        <p:sp>
          <p:nvSpPr>
            <p:cNvPr id="123952" name="AutoShape 48"/>
            <p:cNvSpPr>
              <a:spLocks noChangeArrowheads="1"/>
            </p:cNvSpPr>
            <p:nvPr/>
          </p:nvSpPr>
          <p:spPr bwMode="auto">
            <a:xfrm>
              <a:off x="3288" y="3430"/>
              <a:ext cx="998" cy="408"/>
            </a:xfrm>
            <a:prstGeom prst="rt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953" name="Text Box 49"/>
            <p:cNvSpPr txBox="1">
              <a:spLocks noChangeArrowheads="1"/>
            </p:cNvSpPr>
            <p:nvPr/>
          </p:nvSpPr>
          <p:spPr bwMode="auto">
            <a:xfrm>
              <a:off x="3515" y="3748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а</a:t>
              </a:r>
            </a:p>
          </p:txBody>
        </p:sp>
        <p:sp>
          <p:nvSpPr>
            <p:cNvPr id="123954" name="Text Box 50"/>
            <p:cNvSpPr txBox="1">
              <a:spLocks noChangeArrowheads="1"/>
            </p:cNvSpPr>
            <p:nvPr/>
          </p:nvSpPr>
          <p:spPr bwMode="auto">
            <a:xfrm>
              <a:off x="3107" y="3475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</p:grpSp>
      <p:graphicFrame>
        <p:nvGraphicFramePr>
          <p:cNvPr id="123956" name="Object 52"/>
          <p:cNvGraphicFramePr>
            <a:graphicFrameLocks noChangeAspect="1"/>
          </p:cNvGraphicFramePr>
          <p:nvPr>
            <p:ph sz="half" idx="2"/>
          </p:nvPr>
        </p:nvGraphicFramePr>
        <p:xfrm>
          <a:off x="4859338" y="3141663"/>
          <a:ext cx="1871662" cy="1000125"/>
        </p:xfrm>
        <a:graphic>
          <a:graphicData uri="http://schemas.openxmlformats.org/presentationml/2006/ole">
            <p:oleObj spid="_x0000_s2053" name="Формула" r:id="rId6" imgW="73656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3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23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23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2.5E-6 -0.3333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444E-6 L 3.61111E-6 -0.3273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2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23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animBg="1"/>
      <p:bldP spid="123920" grpId="0" animBg="1"/>
      <p:bldP spid="1239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45" name="Text Box 65"/>
          <p:cNvSpPr txBox="1">
            <a:spLocks noChangeArrowheads="1"/>
          </p:cNvSpPr>
          <p:nvPr/>
        </p:nvSpPr>
        <p:spPr bwMode="auto">
          <a:xfrm>
            <a:off x="5286380" y="1857364"/>
            <a:ext cx="3357586" cy="1631216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 smtClean="0"/>
              <a:t>     В </a:t>
            </a:r>
            <a:r>
              <a:rPr lang="ru-RU" sz="2000" b="1" dirty="0"/>
              <a:t>прямоугольном </a:t>
            </a:r>
            <a:r>
              <a:rPr lang="ru-RU" sz="2000" b="1" dirty="0" smtClean="0"/>
              <a:t>  треугольнике   квадрат </a:t>
            </a:r>
            <a:r>
              <a:rPr lang="ru-RU" sz="2000" b="1" dirty="0"/>
              <a:t>гипотенузы </a:t>
            </a:r>
            <a:r>
              <a:rPr lang="ru-RU" sz="2000" b="1" dirty="0" smtClean="0"/>
              <a:t>  равен </a:t>
            </a:r>
            <a:r>
              <a:rPr lang="ru-RU" sz="2000" b="1" dirty="0"/>
              <a:t>сумме </a:t>
            </a:r>
            <a:r>
              <a:rPr lang="ru-RU" sz="2000" b="1" dirty="0" smtClean="0"/>
              <a:t>     квадратов </a:t>
            </a:r>
            <a:r>
              <a:rPr lang="ru-RU" sz="2000" b="1" dirty="0"/>
              <a:t>катетов.</a:t>
            </a:r>
          </a:p>
        </p:txBody>
      </p:sp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1433513" y="1946275"/>
            <a:ext cx="3436937" cy="1638300"/>
            <a:chOff x="903" y="1226"/>
            <a:chExt cx="2165" cy="1032"/>
          </a:xfrm>
        </p:grpSpPr>
        <p:sp>
          <p:nvSpPr>
            <p:cNvPr id="46165" name="AutoShape 85"/>
            <p:cNvSpPr>
              <a:spLocks noChangeArrowheads="1"/>
            </p:cNvSpPr>
            <p:nvPr/>
          </p:nvSpPr>
          <p:spPr bwMode="auto">
            <a:xfrm>
              <a:off x="1245" y="1226"/>
              <a:ext cx="1823" cy="796"/>
            </a:xfrm>
            <a:prstGeom prst="rtTriangl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66" name="Text Box 86"/>
            <p:cNvSpPr txBox="1">
              <a:spLocks noChangeArrowheads="1"/>
            </p:cNvSpPr>
            <p:nvPr/>
          </p:nvSpPr>
          <p:spPr bwMode="auto">
            <a:xfrm>
              <a:off x="1872" y="1226"/>
              <a:ext cx="3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с</a:t>
              </a:r>
            </a:p>
          </p:txBody>
        </p:sp>
        <p:sp>
          <p:nvSpPr>
            <p:cNvPr id="46167" name="Text Box 87"/>
            <p:cNvSpPr txBox="1">
              <a:spLocks noChangeArrowheads="1"/>
            </p:cNvSpPr>
            <p:nvPr/>
          </p:nvSpPr>
          <p:spPr bwMode="auto">
            <a:xfrm>
              <a:off x="1872" y="1970"/>
              <a:ext cx="5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46168" name="Text Box 88"/>
            <p:cNvSpPr txBox="1">
              <a:spLocks noChangeArrowheads="1"/>
            </p:cNvSpPr>
            <p:nvPr/>
          </p:nvSpPr>
          <p:spPr bwMode="auto">
            <a:xfrm>
              <a:off x="903" y="1492"/>
              <a:ext cx="2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а</a:t>
              </a:r>
            </a:p>
          </p:txBody>
        </p:sp>
      </p:grpSp>
      <p:sp>
        <p:nvSpPr>
          <p:cNvPr id="46169" name="Text Box 89"/>
          <p:cNvSpPr txBox="1">
            <a:spLocks noChangeArrowheads="1"/>
          </p:cNvSpPr>
          <p:nvPr/>
        </p:nvSpPr>
        <p:spPr bwMode="auto">
          <a:xfrm>
            <a:off x="2339975" y="3716338"/>
            <a:ext cx="262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c</a:t>
            </a:r>
            <a:r>
              <a:rPr lang="en-US" sz="3600" dirty="0">
                <a:cs typeface="Times New Roman" pitchFamily="18" charset="0"/>
              </a:rPr>
              <a:t>²=a²+b²</a:t>
            </a:r>
          </a:p>
        </p:txBody>
      </p:sp>
      <p:sp>
        <p:nvSpPr>
          <p:cNvPr id="46171" name="Rectangle 91"/>
          <p:cNvSpPr>
            <a:spLocks noChangeArrowheads="1"/>
          </p:cNvSpPr>
          <p:nvPr/>
        </p:nvSpPr>
        <p:spPr bwMode="auto">
          <a:xfrm>
            <a:off x="5286380" y="1857364"/>
            <a:ext cx="3571900" cy="1571636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73" name="Text Box 93"/>
          <p:cNvSpPr txBox="1">
            <a:spLocks noChangeArrowheads="1"/>
          </p:cNvSpPr>
          <p:nvPr/>
        </p:nvSpPr>
        <p:spPr bwMode="auto">
          <a:xfrm>
            <a:off x="1189038" y="4349750"/>
            <a:ext cx="7954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0070C0"/>
                </a:solidFill>
              </a:rPr>
              <a:t>Теорема, обратная теореме Пифагора:</a:t>
            </a:r>
          </a:p>
        </p:txBody>
      </p:sp>
      <p:sp>
        <p:nvSpPr>
          <p:cNvPr id="46174" name="Text Box 94"/>
          <p:cNvSpPr txBox="1">
            <a:spLocks noChangeArrowheads="1"/>
          </p:cNvSpPr>
          <p:nvPr/>
        </p:nvSpPr>
        <p:spPr bwMode="auto">
          <a:xfrm>
            <a:off x="1187450" y="4929199"/>
            <a:ext cx="72009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rgbClr val="0070C0"/>
                </a:solidFill>
              </a:rPr>
              <a:t>если </a:t>
            </a:r>
            <a:r>
              <a:rPr lang="ru-RU" sz="2400" dirty="0">
                <a:solidFill>
                  <a:srgbClr val="0070C0"/>
                </a:solidFill>
              </a:rPr>
              <a:t>квадрат одной стороны треугольника равен сумме квадратов двух других сторон, то треугольник прямоугольный.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57422" y="714356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Теорема      Пифагора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45" grpId="0" autoUpdateAnimBg="0"/>
      <p:bldP spid="46169" grpId="0"/>
      <p:bldP spid="46171" grpId="0" animBg="1"/>
      <p:bldP spid="46173" grpId="0"/>
      <p:bldP spid="46174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28" name="Rectangle 76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Group 103"/>
          <p:cNvGrpSpPr>
            <a:grpSpLocks/>
          </p:cNvGrpSpPr>
          <p:nvPr/>
        </p:nvGrpSpPr>
        <p:grpSpPr bwMode="auto">
          <a:xfrm rot="5400000">
            <a:off x="1374749" y="3625855"/>
            <a:ext cx="2032000" cy="3067050"/>
            <a:chOff x="829" y="2077"/>
            <a:chExt cx="1280" cy="1932"/>
          </a:xfrm>
        </p:grpSpPr>
        <p:sp>
          <p:nvSpPr>
            <p:cNvPr id="49154" name="Text Box 2"/>
            <p:cNvSpPr txBox="1">
              <a:spLocks noChangeArrowheads="1"/>
            </p:cNvSpPr>
            <p:nvPr/>
          </p:nvSpPr>
          <p:spPr bwMode="auto">
            <a:xfrm>
              <a:off x="1425" y="3776"/>
              <a:ext cx="1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dirty="0"/>
            </a:p>
          </p:txBody>
        </p:sp>
        <p:sp>
          <p:nvSpPr>
            <p:cNvPr id="49155" name="Text Box 3"/>
            <p:cNvSpPr txBox="1">
              <a:spLocks noChangeArrowheads="1"/>
            </p:cNvSpPr>
            <p:nvPr/>
          </p:nvSpPr>
          <p:spPr bwMode="auto">
            <a:xfrm rot="16200000">
              <a:off x="896" y="2847"/>
              <a:ext cx="2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b</a:t>
              </a:r>
              <a:endParaRPr lang="ru-RU" dirty="0"/>
            </a:p>
          </p:txBody>
        </p:sp>
        <p:sp>
          <p:nvSpPr>
            <p:cNvPr id="49156" name="Text Box 4"/>
            <p:cNvSpPr txBox="1">
              <a:spLocks noChangeArrowheads="1"/>
            </p:cNvSpPr>
            <p:nvPr/>
          </p:nvSpPr>
          <p:spPr bwMode="auto">
            <a:xfrm>
              <a:off x="1503" y="2842"/>
              <a:ext cx="21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ru-RU" dirty="0"/>
            </a:p>
          </p:txBody>
        </p:sp>
        <p:sp>
          <p:nvSpPr>
            <p:cNvPr id="49159" name="AutoShape 7"/>
            <p:cNvSpPr>
              <a:spLocks noChangeArrowheads="1"/>
            </p:cNvSpPr>
            <p:nvPr/>
          </p:nvSpPr>
          <p:spPr bwMode="auto">
            <a:xfrm>
              <a:off x="1111" y="2296"/>
              <a:ext cx="812" cy="1530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49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234" name="Text Box 82"/>
            <p:cNvSpPr txBox="1">
              <a:spLocks noChangeArrowheads="1"/>
            </p:cNvSpPr>
            <p:nvPr/>
          </p:nvSpPr>
          <p:spPr bwMode="auto">
            <a:xfrm rot="16200000">
              <a:off x="839" y="3660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/>
                <a:t>С</a:t>
              </a:r>
            </a:p>
          </p:txBody>
        </p:sp>
        <p:sp>
          <p:nvSpPr>
            <p:cNvPr id="49235" name="Text Box 83"/>
            <p:cNvSpPr txBox="1">
              <a:spLocks noChangeArrowheads="1"/>
            </p:cNvSpPr>
            <p:nvPr/>
          </p:nvSpPr>
          <p:spPr bwMode="auto">
            <a:xfrm rot="16200000">
              <a:off x="884" y="2090"/>
              <a:ext cx="25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/>
                <a:t>А</a:t>
              </a:r>
            </a:p>
          </p:txBody>
        </p:sp>
        <p:sp>
          <p:nvSpPr>
            <p:cNvPr id="49236" name="Text Box 84"/>
            <p:cNvSpPr txBox="1">
              <a:spLocks noChangeArrowheads="1"/>
            </p:cNvSpPr>
            <p:nvPr/>
          </p:nvSpPr>
          <p:spPr bwMode="auto">
            <a:xfrm>
              <a:off x="1943" y="3685"/>
              <a:ext cx="16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dirty="0"/>
            </a:p>
          </p:txBody>
        </p:sp>
      </p:grpSp>
      <p:sp>
        <p:nvSpPr>
          <p:cNvPr id="49251" name="Rectangle 9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253" name="Rectangle 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204" name="Rectangle 52"/>
          <p:cNvSpPr>
            <a:spLocks noChangeArrowheads="1"/>
          </p:cNvSpPr>
          <p:nvPr/>
        </p:nvSpPr>
        <p:spPr bwMode="auto">
          <a:xfrm>
            <a:off x="6629400" y="5530850"/>
            <a:ext cx="1063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2800"/>
          </a:p>
        </p:txBody>
      </p:sp>
      <p:sp>
        <p:nvSpPr>
          <p:cNvPr id="49203" name="Rectangle 51"/>
          <p:cNvSpPr>
            <a:spLocks noChangeArrowheads="1"/>
          </p:cNvSpPr>
          <p:nvPr/>
        </p:nvSpPr>
        <p:spPr bwMode="auto">
          <a:xfrm>
            <a:off x="5564188" y="5530850"/>
            <a:ext cx="10652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2800"/>
          </a:p>
        </p:txBody>
      </p:sp>
      <p:sp>
        <p:nvSpPr>
          <p:cNvPr id="49202" name="Rectangle 50"/>
          <p:cNvSpPr>
            <a:spLocks noChangeArrowheads="1"/>
          </p:cNvSpPr>
          <p:nvPr/>
        </p:nvSpPr>
        <p:spPr bwMode="auto">
          <a:xfrm>
            <a:off x="4500563" y="5530850"/>
            <a:ext cx="1063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b="1" dirty="0" smtClean="0"/>
              <a:t>8</a:t>
            </a:r>
            <a:endParaRPr lang="ru-RU" sz="2800" b="1" dirty="0"/>
          </a:p>
        </p:txBody>
      </p:sp>
      <p:sp>
        <p:nvSpPr>
          <p:cNvPr id="49200" name="Rectangle 48"/>
          <p:cNvSpPr>
            <a:spLocks noChangeArrowheads="1"/>
          </p:cNvSpPr>
          <p:nvPr/>
        </p:nvSpPr>
        <p:spPr bwMode="auto">
          <a:xfrm>
            <a:off x="5564188" y="4949825"/>
            <a:ext cx="10652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800" b="1" dirty="0"/>
              <a:t>5</a:t>
            </a:r>
          </a:p>
        </p:txBody>
      </p:sp>
      <p:sp>
        <p:nvSpPr>
          <p:cNvPr id="49198" name="Rectangle 46"/>
          <p:cNvSpPr>
            <a:spLocks noChangeArrowheads="1"/>
          </p:cNvSpPr>
          <p:nvPr/>
        </p:nvSpPr>
        <p:spPr bwMode="auto">
          <a:xfrm>
            <a:off x="6659563" y="4365625"/>
            <a:ext cx="1063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800" b="1" dirty="0" smtClean="0"/>
              <a:t>10</a:t>
            </a:r>
            <a:endParaRPr lang="ru-RU" sz="2800" b="1" dirty="0"/>
          </a:p>
        </p:txBody>
      </p:sp>
      <p:grpSp>
        <p:nvGrpSpPr>
          <p:cNvPr id="4" name="Group 118"/>
          <p:cNvGrpSpPr>
            <a:grpSpLocks/>
          </p:cNvGrpSpPr>
          <p:nvPr/>
        </p:nvGrpSpPr>
        <p:grpSpPr bwMode="auto">
          <a:xfrm>
            <a:off x="4500563" y="3789363"/>
            <a:ext cx="3208337" cy="2322512"/>
            <a:chOff x="2835" y="2387"/>
            <a:chExt cx="2021" cy="1463"/>
          </a:xfrm>
        </p:grpSpPr>
        <p:sp>
          <p:nvSpPr>
            <p:cNvPr id="49218" name="Line 66"/>
            <p:cNvSpPr>
              <a:spLocks noChangeShapeType="1"/>
            </p:cNvSpPr>
            <p:nvPr/>
          </p:nvSpPr>
          <p:spPr bwMode="auto">
            <a:xfrm>
              <a:off x="2845" y="3850"/>
              <a:ext cx="20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grpSp>
          <p:nvGrpSpPr>
            <p:cNvPr id="5" name="Group 115"/>
            <p:cNvGrpSpPr>
              <a:grpSpLocks/>
            </p:cNvGrpSpPr>
            <p:nvPr/>
          </p:nvGrpSpPr>
          <p:grpSpPr bwMode="auto">
            <a:xfrm>
              <a:off x="2835" y="2387"/>
              <a:ext cx="2021" cy="1451"/>
              <a:chOff x="2835" y="2387"/>
              <a:chExt cx="2021" cy="1451"/>
            </a:xfrm>
          </p:grpSpPr>
          <p:sp>
            <p:nvSpPr>
              <p:cNvPr id="49216" name="Line 64"/>
              <p:cNvSpPr>
                <a:spLocks noChangeShapeType="1"/>
              </p:cNvSpPr>
              <p:nvPr/>
            </p:nvSpPr>
            <p:spPr bwMode="auto">
              <a:xfrm>
                <a:off x="2835" y="3113"/>
                <a:ext cx="201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14" name="Line 62"/>
              <p:cNvSpPr>
                <a:spLocks noChangeShapeType="1"/>
              </p:cNvSpPr>
              <p:nvPr/>
            </p:nvSpPr>
            <p:spPr bwMode="auto">
              <a:xfrm>
                <a:off x="2844" y="2387"/>
                <a:ext cx="201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15" name="Line 63"/>
              <p:cNvSpPr>
                <a:spLocks noChangeShapeType="1"/>
              </p:cNvSpPr>
              <p:nvPr/>
            </p:nvSpPr>
            <p:spPr bwMode="auto">
              <a:xfrm>
                <a:off x="2845" y="2753"/>
                <a:ext cx="201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17" name="Line 65"/>
              <p:cNvSpPr>
                <a:spLocks noChangeShapeType="1"/>
              </p:cNvSpPr>
              <p:nvPr/>
            </p:nvSpPr>
            <p:spPr bwMode="auto">
              <a:xfrm>
                <a:off x="2835" y="3484"/>
                <a:ext cx="201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22" name="Line 70"/>
              <p:cNvSpPr>
                <a:spLocks noChangeShapeType="1"/>
              </p:cNvSpPr>
              <p:nvPr/>
            </p:nvSpPr>
            <p:spPr bwMode="auto">
              <a:xfrm>
                <a:off x="2845" y="2387"/>
                <a:ext cx="0" cy="145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23" name="Line 71"/>
              <p:cNvSpPr>
                <a:spLocks noChangeShapeType="1"/>
              </p:cNvSpPr>
              <p:nvPr/>
            </p:nvSpPr>
            <p:spPr bwMode="auto">
              <a:xfrm>
                <a:off x="3515" y="2387"/>
                <a:ext cx="10" cy="145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24" name="Line 72"/>
              <p:cNvSpPr>
                <a:spLocks noChangeShapeType="1"/>
              </p:cNvSpPr>
              <p:nvPr/>
            </p:nvSpPr>
            <p:spPr bwMode="auto">
              <a:xfrm>
                <a:off x="4186" y="2387"/>
                <a:ext cx="20" cy="145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49225" name="Line 73"/>
              <p:cNvSpPr>
                <a:spLocks noChangeShapeType="1"/>
              </p:cNvSpPr>
              <p:nvPr/>
            </p:nvSpPr>
            <p:spPr bwMode="auto">
              <a:xfrm flipH="1">
                <a:off x="4840" y="2387"/>
                <a:ext cx="15" cy="145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</p:grpSp>
      <p:sp>
        <p:nvSpPr>
          <p:cNvPr id="49248" name="Text Box 96"/>
          <p:cNvSpPr txBox="1">
            <a:spLocks noChangeArrowheads="1"/>
          </p:cNvSpPr>
          <p:nvPr/>
        </p:nvSpPr>
        <p:spPr bwMode="auto">
          <a:xfrm>
            <a:off x="5795963" y="558958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6" name="Group 117"/>
          <p:cNvGrpSpPr>
            <a:grpSpLocks/>
          </p:cNvGrpSpPr>
          <p:nvPr/>
        </p:nvGrpSpPr>
        <p:grpSpPr bwMode="auto">
          <a:xfrm>
            <a:off x="4500563" y="3789363"/>
            <a:ext cx="3192462" cy="2232025"/>
            <a:chOff x="2835" y="2387"/>
            <a:chExt cx="2011" cy="1406"/>
          </a:xfrm>
        </p:grpSpPr>
        <p:sp>
          <p:nvSpPr>
            <p:cNvPr id="49199" name="Rectangle 47"/>
            <p:cNvSpPr>
              <a:spLocks noChangeArrowheads="1"/>
            </p:cNvSpPr>
            <p:nvPr/>
          </p:nvSpPr>
          <p:spPr bwMode="auto">
            <a:xfrm>
              <a:off x="2925" y="3113"/>
              <a:ext cx="54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ru-RU" sz="2800" dirty="0" smtClean="0"/>
                <a:t>12</a:t>
              </a:r>
              <a:endParaRPr lang="ru-RU" sz="2800" dirty="0"/>
            </a:p>
          </p:txBody>
        </p:sp>
        <p:grpSp>
          <p:nvGrpSpPr>
            <p:cNvPr id="7" name="Group 116"/>
            <p:cNvGrpSpPr>
              <a:grpSpLocks/>
            </p:cNvGrpSpPr>
            <p:nvPr/>
          </p:nvGrpSpPr>
          <p:grpSpPr bwMode="auto">
            <a:xfrm>
              <a:off x="2835" y="2387"/>
              <a:ext cx="2011" cy="1406"/>
              <a:chOff x="2835" y="2387"/>
              <a:chExt cx="2011" cy="1406"/>
            </a:xfrm>
          </p:grpSpPr>
          <p:sp>
            <p:nvSpPr>
              <p:cNvPr id="49195" name="Rectangle 43"/>
              <p:cNvSpPr>
                <a:spLocks noChangeArrowheads="1"/>
              </p:cNvSpPr>
              <p:nvPr/>
            </p:nvSpPr>
            <p:spPr bwMode="auto">
              <a:xfrm>
                <a:off x="4176" y="2387"/>
                <a:ext cx="670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3200" b="1"/>
                  <a:t>c</a:t>
                </a:r>
                <a:endParaRPr lang="ru-RU" sz="3200" b="1"/>
              </a:p>
            </p:txBody>
          </p:sp>
          <p:sp>
            <p:nvSpPr>
              <p:cNvPr id="49194" name="Rectangle 42"/>
              <p:cNvSpPr>
                <a:spLocks noChangeArrowheads="1"/>
              </p:cNvSpPr>
              <p:nvPr/>
            </p:nvSpPr>
            <p:spPr bwMode="auto">
              <a:xfrm>
                <a:off x="3505" y="2387"/>
                <a:ext cx="67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3200" b="1"/>
                  <a:t>b</a:t>
                </a:r>
                <a:endParaRPr lang="ru-RU" sz="3200" b="1"/>
              </a:p>
            </p:txBody>
          </p:sp>
          <p:sp>
            <p:nvSpPr>
              <p:cNvPr id="49193" name="Rectangle 41"/>
              <p:cNvSpPr>
                <a:spLocks noChangeArrowheads="1"/>
              </p:cNvSpPr>
              <p:nvPr/>
            </p:nvSpPr>
            <p:spPr bwMode="auto">
              <a:xfrm>
                <a:off x="2835" y="2387"/>
                <a:ext cx="670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ru-RU" sz="3200" b="1"/>
                  <a:t>а</a:t>
                </a:r>
              </a:p>
            </p:txBody>
          </p:sp>
          <p:sp>
            <p:nvSpPr>
              <p:cNvPr id="49197" name="Rectangle 45"/>
              <p:cNvSpPr>
                <a:spLocks noChangeArrowheads="1"/>
              </p:cNvSpPr>
              <p:nvPr/>
            </p:nvSpPr>
            <p:spPr bwMode="auto">
              <a:xfrm>
                <a:off x="3515" y="2750"/>
                <a:ext cx="671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ru-RU" sz="2800" dirty="0" smtClean="0"/>
                  <a:t>8</a:t>
                </a:r>
                <a:endParaRPr lang="ru-RU" sz="2800" dirty="0"/>
              </a:p>
            </p:txBody>
          </p:sp>
          <p:sp>
            <p:nvSpPr>
              <p:cNvPr id="49196" name="Rectangle 44"/>
              <p:cNvSpPr>
                <a:spLocks noChangeArrowheads="1"/>
              </p:cNvSpPr>
              <p:nvPr/>
            </p:nvSpPr>
            <p:spPr bwMode="auto">
              <a:xfrm>
                <a:off x="2835" y="2753"/>
                <a:ext cx="670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ru-RU" sz="2800" dirty="0"/>
                  <a:t>6</a:t>
                </a:r>
              </a:p>
            </p:txBody>
          </p:sp>
          <p:sp>
            <p:nvSpPr>
              <p:cNvPr id="49201" name="Rectangle 49"/>
              <p:cNvSpPr>
                <a:spLocks noChangeArrowheads="1"/>
              </p:cNvSpPr>
              <p:nvPr/>
            </p:nvSpPr>
            <p:spPr bwMode="auto">
              <a:xfrm>
                <a:off x="4176" y="3118"/>
                <a:ext cx="670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ru-RU" sz="2800" dirty="0" smtClean="0">
                    <a:cs typeface="Times New Roman" pitchFamily="18" charset="0"/>
                  </a:rPr>
                  <a:t>13</a:t>
                </a:r>
                <a:endParaRPr lang="ru-RU" sz="2800" dirty="0">
                  <a:cs typeface="Times New Roman" pitchFamily="18" charset="0"/>
                </a:endParaRPr>
              </a:p>
            </p:txBody>
          </p:sp>
          <p:graphicFrame>
            <p:nvGraphicFramePr>
              <p:cNvPr id="49250" name="Object 98"/>
              <p:cNvGraphicFramePr>
                <a:graphicFrameLocks noChangeAspect="1"/>
              </p:cNvGraphicFramePr>
              <p:nvPr/>
            </p:nvGraphicFramePr>
            <p:xfrm>
              <a:off x="3742" y="3521"/>
              <a:ext cx="272" cy="272"/>
            </p:xfrm>
            <a:graphic>
              <a:graphicData uri="http://schemas.openxmlformats.org/presentationml/2006/ole">
                <p:oleObj spid="_x0000_s7170" name="Формула" r:id="rId3" imgW="228600" imgH="228600" progId="Equation.3">
                  <p:embed/>
                </p:oleObj>
              </a:graphicData>
            </a:graphic>
          </p:graphicFrame>
          <p:graphicFrame>
            <p:nvGraphicFramePr>
              <p:cNvPr id="49252" name="Object 100"/>
              <p:cNvGraphicFramePr>
                <a:graphicFrameLocks noChangeAspect="1"/>
              </p:cNvGraphicFramePr>
              <p:nvPr/>
            </p:nvGraphicFramePr>
            <p:xfrm>
              <a:off x="4377" y="3533"/>
              <a:ext cx="318" cy="231"/>
            </p:xfrm>
            <a:graphic>
              <a:graphicData uri="http://schemas.openxmlformats.org/presentationml/2006/ole">
                <p:oleObj spid="_x0000_s7171" name="Формула" r:id="rId4" imgW="317362" imgH="228501" progId="Equation.3">
                  <p:embed/>
                </p:oleObj>
              </a:graphicData>
            </a:graphic>
          </p:graphicFrame>
        </p:grpSp>
      </p:grpSp>
      <p:sp>
        <p:nvSpPr>
          <p:cNvPr id="49254" name="Text Box 102"/>
          <p:cNvSpPr txBox="1">
            <a:spLocks noChangeArrowheads="1"/>
          </p:cNvSpPr>
          <p:nvPr/>
        </p:nvSpPr>
        <p:spPr bwMode="auto">
          <a:xfrm>
            <a:off x="1258888" y="500042"/>
            <a:ext cx="78851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В прямоугольном треугольнике </a:t>
            </a:r>
            <a:r>
              <a:rPr lang="en-US" sz="2400" dirty="0" smtClean="0"/>
              <a:t>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катеты</a:t>
            </a:r>
            <a:r>
              <a:rPr lang="ru-RU" sz="2800" dirty="0"/>
              <a:t>, </a:t>
            </a:r>
            <a:br>
              <a:rPr lang="ru-RU" sz="2800" dirty="0"/>
            </a:br>
            <a:r>
              <a:rPr lang="ru-RU" sz="2400" dirty="0"/>
              <a:t>с – </a:t>
            </a:r>
            <a:r>
              <a:rPr lang="ru-RU" sz="3200" dirty="0"/>
              <a:t>гипотенуза</a:t>
            </a:r>
            <a:r>
              <a:rPr lang="ru-RU" sz="2400" dirty="0"/>
              <a:t>. </a:t>
            </a:r>
            <a:r>
              <a:rPr lang="ru-RU" sz="2400" dirty="0" smtClean="0"/>
              <a:t>Заполните таблицу</a:t>
            </a:r>
            <a:r>
              <a:rPr lang="ru-RU" sz="2400" dirty="0"/>
              <a:t>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7159" y="2071678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cs typeface="Times New Roman" pitchFamily="18" charset="0"/>
              </a:rPr>
              <a:t>c</a:t>
            </a:r>
            <a:r>
              <a:rPr lang="en-US" sz="2800" b="1" dirty="0" smtClean="0">
                <a:cs typeface="Times New Roman" pitchFamily="18" charset="0"/>
              </a:rPr>
              <a:t>²= a²+ b²</a:t>
            </a:r>
            <a:endParaRPr lang="ru-RU" sz="2800" dirty="0"/>
          </a:p>
        </p:txBody>
      </p:sp>
      <p:sp>
        <p:nvSpPr>
          <p:cNvPr id="69" name="TextBox 68"/>
          <p:cNvSpPr txBox="1"/>
          <p:nvPr/>
        </p:nvSpPr>
        <p:spPr>
          <a:xfrm>
            <a:off x="3428992" y="2071678"/>
            <a:ext cx="22145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  <a:cs typeface="Times New Roman" pitchFamily="18" charset="0"/>
              </a:rPr>
              <a:t>b</a:t>
            </a:r>
            <a:r>
              <a:rPr lang="en-US" sz="2800" b="1" dirty="0" smtClean="0">
                <a:solidFill>
                  <a:prstClr val="black"/>
                </a:solidFill>
                <a:cs typeface="Times New Roman" pitchFamily="18" charset="0"/>
              </a:rPr>
              <a:t>²</a:t>
            </a:r>
            <a:r>
              <a:rPr lang="en-US" sz="2800" b="1" dirty="0">
                <a:solidFill>
                  <a:prstClr val="black"/>
                </a:solidFill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prstClr val="black"/>
                </a:solidFill>
                <a:cs typeface="Times New Roman" pitchFamily="18" charset="0"/>
              </a:rPr>
              <a:t>c²- a²</a:t>
            </a:r>
            <a:endParaRPr lang="ru-RU" sz="28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6072198" y="2071678"/>
            <a:ext cx="198964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  <a:cs typeface="Times New Roman" pitchFamily="18" charset="0"/>
              </a:rPr>
              <a:t>a²</a:t>
            </a:r>
            <a:r>
              <a:rPr lang="en-US" sz="2800" b="1" dirty="0">
                <a:solidFill>
                  <a:prstClr val="black"/>
                </a:solidFill>
                <a:cs typeface="Times New Roman" pitchFamily="18" charset="0"/>
              </a:rPr>
              <a:t>= c²- b</a:t>
            </a:r>
            <a:r>
              <a:rPr lang="en-US" sz="2800" b="1" dirty="0" smtClean="0">
                <a:solidFill>
                  <a:prstClr val="black"/>
                </a:solidFill>
                <a:cs typeface="Times New Roman" pitchFamily="18" charset="0"/>
              </a:rPr>
              <a:t>²</a:t>
            </a:r>
            <a:endParaRPr lang="ru-RU" sz="28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787400" y="2697163"/>
          <a:ext cx="1281113" cy="392112"/>
        </p:xfrm>
        <a:graphic>
          <a:graphicData uri="http://schemas.openxmlformats.org/presentationml/2006/ole">
            <p:oleObj spid="_x0000_s7181" name="Формула" r:id="rId5" imgW="761760" imgH="228600" progId="Equation.3">
              <p:embed/>
            </p:oleObj>
          </a:graphicData>
        </a:graphic>
      </p:graphicFrame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3724275" y="2832100"/>
          <a:ext cx="1336675" cy="336550"/>
        </p:xfrm>
        <a:graphic>
          <a:graphicData uri="http://schemas.openxmlformats.org/presentationml/2006/ole">
            <p:oleObj spid="_x0000_s7182" name="Формула" r:id="rId6" imgW="799920" imgH="228600" progId="Equation.3">
              <p:embed/>
            </p:oleObj>
          </a:graphicData>
        </a:graphic>
      </p:graphicFrame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6819900" y="2911475"/>
          <a:ext cx="1076325" cy="390525"/>
        </p:xfrm>
        <a:graphic>
          <a:graphicData uri="http://schemas.openxmlformats.org/presentationml/2006/ole">
            <p:oleObj spid="_x0000_s7183" name="Формула" r:id="rId7" imgW="799920" imgH="228600" progId="Equation.3">
              <p:embed/>
            </p:oleObj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785786" y="50720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071538" y="59293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2285984" y="514351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9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9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02" grpId="0"/>
      <p:bldP spid="49200" grpId="0"/>
      <p:bldP spid="49198" grpId="0"/>
      <p:bldP spid="6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379</TotalTime>
  <Words>576</Words>
  <Application>Microsoft Office PowerPoint</Application>
  <PresentationFormat>Экран (4:3)</PresentationFormat>
  <Paragraphs>173</Paragraphs>
  <Slides>14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Городская</vt:lpstr>
      <vt:lpstr>Формула</vt:lpstr>
      <vt:lpstr>Microsoft Equation 3.0</vt:lpstr>
      <vt:lpstr>Решение задач  на нахождение площади</vt:lpstr>
      <vt:lpstr>Докажите, что площади треугольников равны. </vt:lpstr>
      <vt:lpstr>Слайд 3</vt:lpstr>
      <vt:lpstr>Свойства площадей многоугольников</vt:lpstr>
      <vt:lpstr>Повторим формулы площадей</vt:lpstr>
      <vt:lpstr>Повторим формулы площадей</vt:lpstr>
      <vt:lpstr>Повторим формулы площадей</vt:lpstr>
      <vt:lpstr>Слайд 8</vt:lpstr>
      <vt:lpstr>Слайд 9</vt:lpstr>
      <vt:lpstr>Слайд 10</vt:lpstr>
      <vt:lpstr>Слайд 11</vt:lpstr>
      <vt:lpstr>Слайд 12</vt:lpstr>
      <vt:lpstr>Слайд 13</vt:lpstr>
      <vt:lpstr>    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по теме «Площади»</dc:title>
  <dc:creator>людмила</dc:creator>
  <cp:lastModifiedBy>Admin</cp:lastModifiedBy>
  <cp:revision>56</cp:revision>
  <dcterms:created xsi:type="dcterms:W3CDTF">2010-11-07T17:52:03Z</dcterms:created>
  <dcterms:modified xsi:type="dcterms:W3CDTF">2011-01-29T22:17:31Z</dcterms:modified>
</cp:coreProperties>
</file>