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39" r:id="rId3"/>
    <p:sldId id="256" r:id="rId4"/>
    <p:sldId id="341" r:id="rId5"/>
    <p:sldId id="340" r:id="rId6"/>
    <p:sldId id="290" r:id="rId7"/>
    <p:sldId id="323" r:id="rId8"/>
    <p:sldId id="348" r:id="rId9"/>
    <p:sldId id="344" r:id="rId10"/>
    <p:sldId id="345" r:id="rId11"/>
    <p:sldId id="346" r:id="rId12"/>
    <p:sldId id="288" r:id="rId13"/>
    <p:sldId id="294" r:id="rId14"/>
    <p:sldId id="293" r:id="rId15"/>
    <p:sldId id="306" r:id="rId16"/>
    <p:sldId id="289" r:id="rId17"/>
    <p:sldId id="296" r:id="rId18"/>
    <p:sldId id="317" r:id="rId19"/>
    <p:sldId id="318" r:id="rId20"/>
    <p:sldId id="312" r:id="rId21"/>
    <p:sldId id="272" r:id="rId22"/>
    <p:sldId id="321" r:id="rId23"/>
    <p:sldId id="298" r:id="rId24"/>
    <p:sldId id="299" r:id="rId25"/>
    <p:sldId id="300" r:id="rId26"/>
    <p:sldId id="326" r:id="rId27"/>
    <p:sldId id="328" r:id="rId28"/>
    <p:sldId id="330" r:id="rId29"/>
    <p:sldId id="335" r:id="rId30"/>
    <p:sldId id="269" r:id="rId31"/>
    <p:sldId id="35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5FF"/>
    <a:srgbClr val="3111B7"/>
    <a:srgbClr val="6699FF"/>
    <a:srgbClr val="3399FF"/>
    <a:srgbClr val="D1F7FF"/>
    <a:srgbClr val="FFD1F8"/>
    <a:srgbClr val="FFF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500" autoAdjust="0"/>
  </p:normalViewPr>
  <p:slideViewPr>
    <p:cSldViewPr>
      <p:cViewPr varScale="1">
        <p:scale>
          <a:sx n="74" d="100"/>
          <a:sy n="7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B3BB-9686-49AF-AC7F-4753071BC40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0323-9140-4E4E-A9D6-6E8766F0D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0323-9140-4E4E-A9D6-6E8766F0D2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B367-A0DA-41D0-B9FA-268E4857BD67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11B0-CE18-4E7F-9FCC-2E4A6CCCF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5;&#1100;&#1082;&#1072;\Documents\&#1087;&#1077;&#1089;&#1085;&#1080;%20&#1086;%20&#1084;&#1072;&#1084;&#1077;\NF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783" b="1646"/>
          <a:stretch>
            <a:fillRect/>
          </a:stretch>
        </p:blipFill>
        <p:spPr bwMode="auto">
          <a:xfrm>
            <a:off x="-357222" y="0"/>
            <a:ext cx="98882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8429684" cy="107157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endParaRPr lang="ru-RU" sz="6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D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МОУ «Новотроицкая СОШ»</a:t>
            </a:r>
          </a:p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D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Омского района,</a:t>
            </a:r>
          </a:p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D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Омской области.</a:t>
            </a:r>
            <a:endParaRPr lang="ru-RU" sz="1600" dirty="0">
              <a:solidFill>
                <a:srgbClr val="FFFD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85789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Учитель: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Хабутинова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Н.В.       249-52-53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1428736"/>
            <a:ext cx="9358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D1F7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</a:t>
            </a:r>
            <a:r>
              <a:rPr lang="ru-RU" sz="3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 русского языка.</a:t>
            </a:r>
          </a:p>
          <a:p>
            <a:r>
              <a:rPr lang="ru-RU" sz="3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D1F7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3 класс</a:t>
            </a:r>
          </a:p>
          <a:p>
            <a:pPr algn="ctr"/>
            <a:r>
              <a:rPr lang="ru-RU" sz="4000" b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i="1" u="sng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Тема: </a:t>
            </a:r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Правописание НЕ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с глаголами.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 descr="C:\Users\Оленька\Desktop\2639b076c7ab753c7c1b0719df243886Varsity_Bridge_winter_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7929618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 descr="C:\Users\Оленька\Desktop\55489837_1136269_picturecontentpid288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2007017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</a:rPr>
              <a:t>ин...й</a:t>
            </a:r>
            <a:r>
              <a:rPr lang="ru-RU" sz="6000" dirty="0" smtClean="0">
                <a:solidFill>
                  <a:schemeClr val="bg1"/>
                </a:solidFill>
              </a:rPr>
              <a:t>,      </a:t>
            </a:r>
            <a:r>
              <a:rPr lang="ru-RU" sz="6000" dirty="0" err="1" smtClean="0">
                <a:solidFill>
                  <a:schemeClr val="bg1"/>
                </a:solidFill>
              </a:rPr>
              <a:t>в...рона</a:t>
            </a:r>
            <a:r>
              <a:rPr lang="ru-RU" sz="6000" dirty="0" smtClean="0">
                <a:solidFill>
                  <a:schemeClr val="bg1"/>
                </a:solidFill>
              </a:rPr>
              <a:t>, </a:t>
            </a:r>
            <a:r>
              <a:rPr lang="ru-RU" sz="6000" dirty="0" err="1" smtClean="0">
                <a:solidFill>
                  <a:schemeClr val="bg1"/>
                </a:solidFill>
              </a:rPr>
              <a:t>к...ньки</a:t>
            </a:r>
            <a:r>
              <a:rPr lang="ru-RU" sz="6000" dirty="0" smtClean="0">
                <a:solidFill>
                  <a:schemeClr val="bg1"/>
                </a:solidFill>
              </a:rPr>
              <a:t>,    </a:t>
            </a:r>
            <a:r>
              <a:rPr lang="ru-RU" sz="6000" dirty="0" err="1" smtClean="0">
                <a:solidFill>
                  <a:schemeClr val="bg1"/>
                </a:solidFill>
              </a:rPr>
              <a:t>н...род</a:t>
            </a:r>
            <a:r>
              <a:rPr lang="ru-RU" sz="6000" dirty="0" smtClean="0">
                <a:solidFill>
                  <a:schemeClr val="bg1"/>
                </a:solidFill>
              </a:rPr>
              <a:t>,    ...</a:t>
            </a:r>
            <a:r>
              <a:rPr lang="ru-RU" sz="6000" dirty="0" err="1" smtClean="0">
                <a:solidFill>
                  <a:schemeClr val="bg1"/>
                </a:solidFill>
              </a:rPr>
              <a:t>нварь</a:t>
            </a:r>
            <a:r>
              <a:rPr lang="ru-RU" sz="6000" dirty="0" smtClean="0">
                <a:solidFill>
                  <a:schemeClr val="bg1"/>
                </a:solidFill>
              </a:rPr>
              <a:t>,     </a:t>
            </a:r>
            <a:r>
              <a:rPr lang="ru-RU" sz="6000" dirty="0" err="1" smtClean="0">
                <a:solidFill>
                  <a:schemeClr val="bg1"/>
                </a:solidFill>
              </a:rPr>
              <a:t>д...ревня</a:t>
            </a:r>
            <a:r>
              <a:rPr lang="ru-RU" sz="6000" dirty="0" smtClean="0">
                <a:solidFill>
                  <a:schemeClr val="bg1"/>
                </a:solidFill>
              </a:rPr>
              <a:t>,    </a:t>
            </a:r>
            <a:r>
              <a:rPr lang="ru-RU" sz="6000" dirty="0" err="1" smtClean="0">
                <a:solidFill>
                  <a:schemeClr val="bg1"/>
                </a:solidFill>
              </a:rPr>
              <a:t>к...ртина</a:t>
            </a:r>
            <a:r>
              <a:rPr lang="ru-RU" sz="6000" dirty="0" smtClean="0">
                <a:solidFill>
                  <a:schemeClr val="bg1"/>
                </a:solidFill>
              </a:rPr>
              <a:t>,     </a:t>
            </a:r>
            <a:r>
              <a:rPr lang="ru-RU" sz="6000" dirty="0" err="1" smtClean="0">
                <a:solidFill>
                  <a:schemeClr val="bg1"/>
                </a:solidFill>
              </a:rPr>
              <a:t>л...донь</a:t>
            </a:r>
            <a:r>
              <a:rPr lang="ru-RU" sz="6000" dirty="0" smtClean="0">
                <a:solidFill>
                  <a:schemeClr val="bg1"/>
                </a:solidFill>
              </a:rPr>
              <a:t>,    ...</a:t>
            </a:r>
            <a:r>
              <a:rPr lang="ru-RU" sz="6000" dirty="0" err="1" smtClean="0">
                <a:solidFill>
                  <a:schemeClr val="bg1"/>
                </a:solidFill>
              </a:rPr>
              <a:t>сина</a:t>
            </a:r>
            <a:r>
              <a:rPr lang="ru-RU" sz="6000" dirty="0" smtClean="0">
                <a:solidFill>
                  <a:schemeClr val="bg1"/>
                </a:solidFill>
              </a:rPr>
              <a:t>,      </a:t>
            </a:r>
            <a:r>
              <a:rPr lang="ru-RU" sz="6000" dirty="0" err="1" smtClean="0">
                <a:solidFill>
                  <a:schemeClr val="bg1"/>
                </a:solidFill>
              </a:rPr>
              <a:t>р...стение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0"/>
            <a:ext cx="7715304" cy="1465162"/>
          </a:xfrm>
          <a:prstGeom prst="rect">
            <a:avLst/>
          </a:prstGeom>
        </p:spPr>
        <p:txBody>
          <a:bodyPr wrap="square">
            <a:prstTxWarp prst="textCanUp">
              <a:avLst>
                <a:gd name="adj" fmla="val 68498"/>
              </a:avLst>
            </a:prstTxWarp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6600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736"/>
            <a:ext cx="25002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2007017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ин</a:t>
            </a:r>
            <a:r>
              <a:rPr lang="ru-RU" sz="6000" dirty="0" smtClean="0">
                <a:solidFill>
                  <a:srgbClr val="FFFF00"/>
                </a:solidFill>
              </a:rPr>
              <a:t>е</a:t>
            </a:r>
            <a:r>
              <a:rPr lang="ru-RU" sz="6000" dirty="0" smtClean="0">
                <a:solidFill>
                  <a:schemeClr val="bg1"/>
                </a:solidFill>
              </a:rPr>
              <a:t>й,      в</a:t>
            </a:r>
            <a:r>
              <a:rPr lang="ru-RU" sz="6000" dirty="0" smtClean="0">
                <a:solidFill>
                  <a:srgbClr val="FFFF00"/>
                </a:solidFill>
              </a:rPr>
              <a:t>о</a:t>
            </a:r>
            <a:r>
              <a:rPr lang="ru-RU" sz="6000" dirty="0" smtClean="0">
                <a:solidFill>
                  <a:schemeClr val="bg1"/>
                </a:solidFill>
              </a:rPr>
              <a:t>рона, к</a:t>
            </a:r>
            <a:r>
              <a:rPr lang="ru-RU" sz="6000" dirty="0" smtClean="0">
                <a:solidFill>
                  <a:srgbClr val="FFFF00"/>
                </a:solidFill>
              </a:rPr>
              <a:t>о</a:t>
            </a:r>
            <a:r>
              <a:rPr lang="ru-RU" sz="6000" dirty="0" smtClean="0">
                <a:solidFill>
                  <a:schemeClr val="bg1"/>
                </a:solidFill>
              </a:rPr>
              <a:t>ньки,    н</a:t>
            </a:r>
            <a:r>
              <a:rPr lang="ru-RU" sz="6000" dirty="0" smtClean="0">
                <a:solidFill>
                  <a:srgbClr val="FFFF00"/>
                </a:solidFill>
              </a:rPr>
              <a:t>а</a:t>
            </a:r>
            <a:r>
              <a:rPr lang="ru-RU" sz="6000" dirty="0" smtClean="0">
                <a:solidFill>
                  <a:schemeClr val="bg1"/>
                </a:solidFill>
              </a:rPr>
              <a:t>род,    </a:t>
            </a:r>
            <a:r>
              <a:rPr lang="ru-RU" sz="6000" dirty="0" smtClean="0">
                <a:solidFill>
                  <a:srgbClr val="FFFF00"/>
                </a:solidFill>
              </a:rPr>
              <a:t>я</a:t>
            </a:r>
            <a:r>
              <a:rPr lang="ru-RU" sz="6000" dirty="0" smtClean="0">
                <a:solidFill>
                  <a:schemeClr val="bg1"/>
                </a:solidFill>
              </a:rPr>
              <a:t>нварь,     д</a:t>
            </a:r>
            <a:r>
              <a:rPr lang="ru-RU" sz="6000" dirty="0" smtClean="0">
                <a:solidFill>
                  <a:srgbClr val="FFFF00"/>
                </a:solidFill>
              </a:rPr>
              <a:t>е</a:t>
            </a:r>
            <a:r>
              <a:rPr lang="ru-RU" sz="6000" dirty="0" smtClean="0">
                <a:solidFill>
                  <a:schemeClr val="bg1"/>
                </a:solidFill>
              </a:rPr>
              <a:t>ревня,    к</a:t>
            </a:r>
            <a:r>
              <a:rPr lang="ru-RU" sz="6000" dirty="0" smtClean="0">
                <a:solidFill>
                  <a:srgbClr val="FFFF00"/>
                </a:solidFill>
              </a:rPr>
              <a:t>а</a:t>
            </a:r>
            <a:r>
              <a:rPr lang="ru-RU" sz="6000" dirty="0" smtClean="0">
                <a:solidFill>
                  <a:schemeClr val="bg1"/>
                </a:solidFill>
              </a:rPr>
              <a:t>ртина,     л</a:t>
            </a:r>
            <a:r>
              <a:rPr lang="ru-RU" sz="6000" dirty="0" smtClean="0">
                <a:solidFill>
                  <a:srgbClr val="FFFF00"/>
                </a:solidFill>
              </a:rPr>
              <a:t>а</a:t>
            </a:r>
            <a:r>
              <a:rPr lang="ru-RU" sz="6000" dirty="0" smtClean="0">
                <a:solidFill>
                  <a:schemeClr val="bg1"/>
                </a:solidFill>
              </a:rPr>
              <a:t>донь, </a:t>
            </a:r>
            <a:r>
              <a:rPr lang="ru-RU" sz="6000" dirty="0" smtClean="0">
                <a:solidFill>
                  <a:srgbClr val="FFFF00"/>
                </a:solidFill>
              </a:rPr>
              <a:t>о</a:t>
            </a:r>
            <a:r>
              <a:rPr lang="ru-RU" sz="6000" dirty="0" smtClean="0">
                <a:solidFill>
                  <a:schemeClr val="bg1"/>
                </a:solidFill>
              </a:rPr>
              <a:t>сина,      р</a:t>
            </a:r>
            <a:r>
              <a:rPr lang="ru-RU" sz="6000" dirty="0" smtClean="0">
                <a:solidFill>
                  <a:srgbClr val="FFFF00"/>
                </a:solidFill>
              </a:rPr>
              <a:t>а</a:t>
            </a:r>
            <a:r>
              <a:rPr lang="ru-RU" sz="6000" dirty="0" smtClean="0">
                <a:solidFill>
                  <a:schemeClr val="bg1"/>
                </a:solidFill>
              </a:rPr>
              <a:t>стение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0"/>
            <a:ext cx="7358114" cy="1142984"/>
          </a:xfrm>
          <a:prstGeom prst="rect">
            <a:avLst/>
          </a:prstGeom>
        </p:spPr>
        <p:txBody>
          <a:bodyPr wrap="squar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Словарная работа</a:t>
            </a:r>
            <a:endParaRPr lang="ru-RU" sz="6600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27860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642918"/>
            <a:ext cx="75724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и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ей,      воро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а, ко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ьки,       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арод,    я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варь,     дерев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я,    карти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а,     ладо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ь,    оси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а,      расте</a:t>
            </a:r>
            <a:r>
              <a:rPr lang="ru-RU" sz="6600" dirty="0" smtClean="0">
                <a:solidFill>
                  <a:srgbClr val="FFFF00"/>
                </a:solidFill>
              </a:rPr>
              <a:t>н</a:t>
            </a:r>
            <a:r>
              <a:rPr lang="ru-RU" sz="6600" dirty="0" smtClean="0">
                <a:solidFill>
                  <a:schemeClr val="bg1"/>
                </a:solidFill>
              </a:rPr>
              <a:t>ие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Подготовимся к письму.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571612"/>
            <a:ext cx="5929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Без пальто гулял глупышка,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и замёрз он , как ледышка.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И чтоб пальчик отогреть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Будем мы его тереть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EF9F5"/>
              </a:clrFrom>
              <a:clrTo>
                <a:srgbClr val="AE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857364"/>
            <a:ext cx="1504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EF9F5"/>
              </a:clrFrom>
              <a:clrTo>
                <a:srgbClr val="AE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071942"/>
            <a:ext cx="1619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00240"/>
            <a:ext cx="9572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Narrow" pitchFamily="34" charset="0"/>
              </a:rPr>
              <a:t>Несвежая  корка  не  лезет  в </a:t>
            </a:r>
            <a:r>
              <a:rPr lang="ru-RU" sz="4000" dirty="0" err="1" smtClean="0">
                <a:solidFill>
                  <a:srgbClr val="FFFF00"/>
                </a:solidFill>
                <a:latin typeface="Arial Narrow" pitchFamily="34" charset="0"/>
              </a:rPr>
              <a:t>мышкину</a:t>
            </a:r>
            <a:r>
              <a:rPr lang="ru-RU" sz="4000" dirty="0" smtClean="0">
                <a:solidFill>
                  <a:srgbClr val="FFFF00"/>
                </a:solidFill>
                <a:latin typeface="Arial Narrow" pitchFamily="34" charset="0"/>
              </a:rPr>
              <a:t>  норку</a:t>
            </a:r>
            <a:endParaRPr lang="ru-RU" sz="4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71876"/>
            <a:ext cx="4133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00240"/>
            <a:ext cx="9572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/>
                </a:solidFill>
              </a:rPr>
              <a:t> </a:t>
            </a:r>
            <a:r>
              <a:rPr lang="ru-RU" sz="3600" i="1" dirty="0" smtClean="0">
                <a:solidFill>
                  <a:srgbClr val="D1F7FF"/>
                </a:solidFill>
                <a:latin typeface="Arial Narrow" pitchFamily="34" charset="0"/>
              </a:rPr>
              <a:t>прил.            сущ.             глаг.  пр.   прил.        сущ</a:t>
            </a:r>
            <a:r>
              <a:rPr lang="ru-RU" sz="3600" i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Arial Narrow" pitchFamily="34" charset="0"/>
              </a:rPr>
              <a:t> Несвежая  корка  не  лезет  в </a:t>
            </a:r>
            <a:r>
              <a:rPr lang="ru-RU" sz="4000" dirty="0" err="1" smtClean="0">
                <a:solidFill>
                  <a:srgbClr val="FFFF00"/>
                </a:solidFill>
                <a:latin typeface="Arial Narrow" pitchFamily="34" charset="0"/>
              </a:rPr>
              <a:t>мышкину</a:t>
            </a:r>
            <a:r>
              <a:rPr lang="ru-RU" sz="4000" dirty="0" smtClean="0">
                <a:solidFill>
                  <a:srgbClr val="FFFF00"/>
                </a:solidFill>
                <a:latin typeface="Arial Narrow" pitchFamily="34" charset="0"/>
              </a:rPr>
              <a:t>  норку</a:t>
            </a:r>
            <a:r>
              <a:rPr lang="ru-RU" sz="3600" dirty="0" smtClean="0"/>
              <a:t>.</a:t>
            </a:r>
            <a:endParaRPr lang="ru-RU" sz="3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357694"/>
            <a:ext cx="4133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Проблема урока: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писать НЕ с глаголом?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слово НЕ стоит перед глаголом, то какой частью речи оно является?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Ученик\Desktop\точечные рисунки\ученик дума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1"/>
            <a:ext cx="4000528" cy="3428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3111B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Тема  урока:</a:t>
            </a:r>
            <a:endParaRPr lang="ru-RU" sz="4400" dirty="0" smtClean="0">
              <a:solidFill>
                <a:srgbClr val="3111B7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66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Правописание НЕ с глаголами.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557216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-657226"/>
            <a:ext cx="9153526" cy="751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еник\Desktop\точечные рисунки\на уроке - копия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7"/>
            <a:ext cx="7062021" cy="5072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Цель урока:   </a:t>
            </a: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Узнать, как пишется  НЕ  с глаголом.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783" b="1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9001156" cy="1714488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Физминутка</a:t>
            </a:r>
            <a:endParaRPr lang="ru-RU" sz="60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14" b="2381"/>
          <a:stretch>
            <a:fillRect/>
          </a:stretch>
        </p:blipFill>
        <p:spPr bwMode="auto">
          <a:xfrm>
            <a:off x="2143108" y="1500174"/>
            <a:ext cx="32861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olub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5" name="Picture 4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6" name="Picture 5" descr="d3365a70f6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7" name="Picture 6" descr="d3365a70f6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8" name="Picture 7" descr="d3365a70f6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9" name="Picture 8" descr="d3365a70f6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10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88 -0.11412 C 0.3908 -0.11412 0.44688 -0.03936 0.44688 0.05254 C 0.44688 0.14444 0.3908 0.21921 0.32188 0.21921 C 0.25295 0.21921 0.19688 0.14444 0.19688 0.05254 C 0.19688 -0.03936 0.25295 -0.11412 0.32188 -0.11412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  <a:latin typeface="Comic Sans MS" pitchFamily="66" charset="0"/>
              </a:rPr>
              <a:t>Пословицы о дружбе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2974" y="3286124"/>
            <a:ext cx="2841026" cy="2714644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357298"/>
            <a:ext cx="6357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Крепкую дружбу и топором не разрубишь.</a:t>
            </a:r>
          </a:p>
          <a:p>
            <a:r>
              <a:rPr lang="ru-RU" sz="3600" dirty="0" smtClean="0">
                <a:latin typeface="Comic Sans MS" pitchFamily="66" charset="0"/>
              </a:rPr>
              <a:t>Дружба не гриб – в лесу не найдёшь.</a:t>
            </a:r>
          </a:p>
          <a:p>
            <a:r>
              <a:rPr lang="ru-RU" sz="3600" dirty="0" smtClean="0">
                <a:latin typeface="Comic Sans MS" pitchFamily="66" charset="0"/>
              </a:rPr>
              <a:t>Дружный табун волков не боится.</a:t>
            </a:r>
          </a:p>
          <a:p>
            <a:r>
              <a:rPr lang="ru-RU" sz="3600" dirty="0" smtClean="0">
                <a:latin typeface="Comic Sans MS" pitchFamily="66" charset="0"/>
              </a:rPr>
              <a:t>Новых  друзей  наживай, а старых не теряй!</a:t>
            </a:r>
          </a:p>
          <a:p>
            <a:r>
              <a:rPr lang="ru-RU" sz="3600" dirty="0" smtClean="0">
                <a:latin typeface="Comic Sans MS" pitchFamily="66" charset="0"/>
              </a:rPr>
              <a:t>Не бросай друга в беде.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0" y="1428736"/>
            <a:ext cx="571472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0" y="2571744"/>
            <a:ext cx="571472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0" y="3714752"/>
            <a:ext cx="571472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0" y="4857760"/>
            <a:ext cx="571472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0" y="5929330"/>
            <a:ext cx="571472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3377038" cy="3571876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Правильный папа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500174"/>
            <a:ext cx="600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Папа утром сам вставал,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Всё до капельки съедал,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не ронял мой папа чашек, 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Никогда не рвал рубашек,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и не бегал босиком, 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и не щёлкал языком,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и с дворняжкой не дружил-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Очень скучно папа жил!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85842"/>
            <a:ext cx="9044022" cy="81439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Безответная любовь.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Гордую и упрямую    </a:t>
            </a:r>
            <a:r>
              <a:rPr lang="ru-RU" sz="2800" b="1" i="1" dirty="0" smtClean="0">
                <a:solidFill>
                  <a:srgbClr val="C00000"/>
                </a:solidFill>
              </a:rPr>
              <a:t>ЧАСТИЦУ  НЕ  </a:t>
            </a:r>
            <a:r>
              <a:rPr lang="ru-RU" sz="2800" dirty="0" smtClean="0"/>
              <a:t>полюбил</a:t>
            </a:r>
            <a:br>
              <a:rPr lang="ru-RU" sz="2800" dirty="0" smtClean="0"/>
            </a:br>
            <a:r>
              <a:rPr lang="ru-RU" sz="2800" dirty="0" smtClean="0"/>
              <a:t> благородный </a:t>
            </a:r>
            <a:r>
              <a:rPr lang="ru-RU" sz="2800" b="1" i="1" dirty="0" smtClean="0">
                <a:solidFill>
                  <a:srgbClr val="C00000"/>
                </a:solidFill>
              </a:rPr>
              <a:t>ГЛАГОЛ.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Он говорил ей: «Люблю»,</a:t>
            </a:r>
            <a:br>
              <a:rPr lang="ru-RU" sz="2800" dirty="0" smtClean="0"/>
            </a:br>
            <a:r>
              <a:rPr lang="ru-RU" sz="2800" dirty="0" smtClean="0"/>
              <a:t>        она в ответ:»Не люблю!»»</a:t>
            </a:r>
            <a:br>
              <a:rPr lang="ru-RU" sz="2800" dirty="0" smtClean="0"/>
            </a:br>
            <a:r>
              <a:rPr lang="ru-RU" sz="2800" dirty="0" smtClean="0"/>
              <a:t>           Придёшь?», - спрашивал он. </a:t>
            </a:r>
            <a:br>
              <a:rPr lang="ru-RU" sz="2800" dirty="0" smtClean="0"/>
            </a:br>
            <a:r>
              <a:rPr lang="ru-RU" sz="2800" dirty="0" smtClean="0"/>
              <a:t>               «Не приду!» - , слышал в ответ. </a:t>
            </a:r>
            <a:br>
              <a:rPr lang="ru-RU" sz="2800" dirty="0" smtClean="0"/>
            </a:br>
            <a:r>
              <a:rPr lang="ru-RU" sz="2800" dirty="0" smtClean="0"/>
              <a:t>- Ждёшь?</a:t>
            </a:r>
            <a:br>
              <a:rPr lang="ru-RU" sz="2800" dirty="0" smtClean="0"/>
            </a:br>
            <a:r>
              <a:rPr lang="ru-RU" sz="2800" dirty="0" smtClean="0"/>
              <a:t>- Не жду!</a:t>
            </a:r>
            <a:br>
              <a:rPr lang="ru-RU" sz="2800" dirty="0" smtClean="0"/>
            </a:br>
            <a:r>
              <a:rPr lang="ru-RU" sz="2800" dirty="0" smtClean="0"/>
              <a:t> - Скучаешь?</a:t>
            </a:r>
            <a:br>
              <a:rPr lang="ru-RU" sz="2800" dirty="0" smtClean="0"/>
            </a:br>
            <a:r>
              <a:rPr lang="ru-RU" sz="2800" dirty="0" smtClean="0"/>
              <a:t>- Не скучаю!</a:t>
            </a:r>
            <a:br>
              <a:rPr lang="ru-RU" sz="2800" dirty="0" smtClean="0"/>
            </a:br>
            <a:r>
              <a:rPr lang="ru-RU" sz="2800" dirty="0" smtClean="0"/>
              <a:t>                      </a:t>
            </a:r>
            <a:r>
              <a:rPr lang="ru-RU" sz="2800" i="1" dirty="0" smtClean="0">
                <a:solidFill>
                  <a:srgbClr val="C00000"/>
                </a:solidFill>
              </a:rPr>
              <a:t>Вот такой трудной и печальной 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           была любовь 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ГЛАГОЛА к ЧАСТИЦЕ НЕ!</a:t>
            </a:r>
            <a:r>
              <a:rPr lang="ru-RU" sz="2000" i="1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0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86058"/>
            <a:ext cx="3214678" cy="31432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Итог исследования: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111B7"/>
                </a:solidFill>
              </a:rPr>
              <a:t>                     НЕ с глаголом пиши раздельно;.</a:t>
            </a:r>
          </a:p>
          <a:p>
            <a:r>
              <a:rPr lang="ru-RU" dirty="0" smtClean="0">
                <a:solidFill>
                  <a:srgbClr val="3111B7"/>
                </a:solidFill>
              </a:rPr>
              <a:t>                                              НЕ – это</a:t>
            </a:r>
          </a:p>
          <a:p>
            <a:r>
              <a:rPr lang="ru-RU" dirty="0" smtClean="0">
                <a:solidFill>
                  <a:srgbClr val="3111B7"/>
                </a:solidFill>
              </a:rPr>
              <a:t>          о                        отрицательная частица</a:t>
            </a:r>
          </a:p>
          <a:p>
            <a:pPr>
              <a:buNone/>
            </a:pPr>
            <a:r>
              <a:rPr lang="ru-RU" dirty="0" smtClean="0">
                <a:solidFill>
                  <a:srgbClr val="3111B7"/>
                </a:solidFill>
              </a:rPr>
              <a:t>     отрицательная</a:t>
            </a:r>
          </a:p>
          <a:p>
            <a:pPr>
              <a:buNone/>
            </a:pPr>
            <a:r>
              <a:rPr lang="ru-RU" dirty="0" smtClean="0">
                <a:solidFill>
                  <a:srgbClr val="3111B7"/>
                </a:solidFill>
              </a:rPr>
              <a:t>     частица</a:t>
            </a:r>
            <a:endParaRPr lang="ru-RU" dirty="0">
              <a:solidFill>
                <a:srgbClr val="3111B7"/>
              </a:solidFill>
            </a:endParaRPr>
          </a:p>
        </p:txBody>
      </p:sp>
      <p:pic>
        <p:nvPicPr>
          <p:cNvPr id="4099" name="Picture 3" descr="C:\Users\Ученик\Desktop\точечные рисунки\получил 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3714744" cy="4429132"/>
          </a:xfrm>
          <a:prstGeom prst="rect">
            <a:avLst/>
          </a:prstGeom>
          <a:noFill/>
        </p:spPr>
      </p:pic>
      <p:sp>
        <p:nvSpPr>
          <p:cNvPr id="6" name="4-конечная звезда 5"/>
          <p:cNvSpPr/>
          <p:nvPr/>
        </p:nvSpPr>
        <p:spPr>
          <a:xfrm>
            <a:off x="1571604" y="1500174"/>
            <a:ext cx="714380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214810" y="2143116"/>
            <a:ext cx="571504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еник\Desktop\точечные рисунки\плохиш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35519"/>
            <a:ext cx="5715039" cy="6140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(НА   ВЫБОР)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 Дополни предложение: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школе мы не …,  </a:t>
            </a:r>
            <a:r>
              <a:rPr lang="ru-RU" i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…, </a:t>
            </a:r>
            <a:r>
              <a:rPr lang="ru-RU" i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…, </a:t>
            </a:r>
            <a:r>
              <a:rPr lang="ru-RU" i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Учебник,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стр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упр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00034" y="2857496"/>
            <a:ext cx="428628" cy="214314"/>
          </a:xfrm>
          <a:prstGeom prst="rightArrow">
            <a:avLst>
              <a:gd name="adj1" fmla="val 50000"/>
              <a:gd name="adj2" fmla="val 4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0034" y="4572008"/>
            <a:ext cx="428628" cy="214314"/>
          </a:xfrm>
          <a:prstGeom prst="rightArrow">
            <a:avLst>
              <a:gd name="adj1" fmla="val 50000"/>
              <a:gd name="adj2" fmla="val 4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домово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3143239" cy="4288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РЕФЛЕКСИЯ: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Я не знал, а узнал сегодня…..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Теперь я всегда буду писать…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Знания, полученные сегодня 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 уроке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   пригодятся мне, когда….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У меня прекрасное настроение, мне очень понравилась моя работа и работа моей группы, поэтому я….</a:t>
            </a:r>
          </a:p>
          <a:p>
            <a:pPr>
              <a:buNone/>
            </a:pP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571472" y="4260537"/>
            <a:ext cx="7143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солнце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285860"/>
            <a:ext cx="3071802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783" b="1646"/>
          <a:stretch>
            <a:fillRect/>
          </a:stretch>
        </p:blipFill>
        <p:spPr bwMode="auto">
          <a:xfrm>
            <a:off x="-500098" y="-357214"/>
            <a:ext cx="9858412" cy="736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14" b="2381"/>
          <a:stretch>
            <a:fillRect/>
          </a:stretch>
        </p:blipFill>
        <p:spPr bwMode="auto">
          <a:xfrm>
            <a:off x="357158" y="428604"/>
            <a:ext cx="371477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 fontScale="90000"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  наступающим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Новым годом !!!</a:t>
            </a:r>
            <a:r>
              <a:rPr lang="ru-RU" sz="5400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rgbClr val="FF0066"/>
                </a:solidFill>
                <a:latin typeface="Comic Sans MS" pitchFamily="66" charset="0"/>
              </a:rPr>
            </a:br>
            <a:endParaRPr lang="ru-RU" sz="5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ns05\Рабочий стол\Елка с игрушкам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3643338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286388"/>
            <a:ext cx="8358246" cy="1571612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Спасибо за урок 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1996" b="4349"/>
          <a:stretch>
            <a:fillRect/>
          </a:stretch>
        </p:blipFill>
        <p:spPr bwMode="auto">
          <a:xfrm>
            <a:off x="1500166" y="2428868"/>
            <a:ext cx="22145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Список используемых источников: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.Все точечные рисунки (дети, зима, ёлка, урок, солнышко и т. д.) скопированы  с помощью программы  </a:t>
            </a:r>
            <a:r>
              <a:rPr lang="en-US" sz="2400" dirty="0" smtClean="0">
                <a:solidFill>
                  <a:srgbClr val="002060"/>
                </a:solidFill>
              </a:rPr>
              <a:t>Paint </a:t>
            </a:r>
            <a:r>
              <a:rPr lang="ru-RU" sz="2400" dirty="0" smtClean="0">
                <a:solidFill>
                  <a:srgbClr val="002060"/>
                </a:solidFill>
              </a:rPr>
              <a:t>с диска «Природа, человек, общество», (Электронное пособие для поддержки и сопровождения обучения в начальной школе), </a:t>
            </a:r>
            <a:r>
              <a:rPr lang="en-US" sz="2400" dirty="0" smtClean="0">
                <a:solidFill>
                  <a:srgbClr val="002060"/>
                </a:solidFill>
              </a:rPr>
              <a:t>www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dok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kaluqa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err="1" smtClean="0">
                <a:solidFill>
                  <a:srgbClr val="002060"/>
                </a:solidFill>
              </a:rPr>
              <a:t>ru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2. Фотографии зимы: </a:t>
            </a:r>
            <a:r>
              <a:rPr lang="en-US" sz="2400" dirty="0" smtClean="0">
                <a:solidFill>
                  <a:srgbClr val="002060"/>
                </a:solidFill>
              </a:rPr>
              <a:t>http://www.google.ru/imglanding?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3. Автор </a:t>
            </a:r>
            <a:r>
              <a:rPr lang="ru-RU" sz="2400" dirty="0" err="1" smtClean="0">
                <a:solidFill>
                  <a:srgbClr val="002060"/>
                </a:solidFill>
              </a:rPr>
              <a:t>физминутки</a:t>
            </a:r>
            <a:r>
              <a:rPr lang="ru-RU" sz="2400" dirty="0" smtClean="0">
                <a:solidFill>
                  <a:srgbClr val="002060"/>
                </a:solidFill>
              </a:rPr>
              <a:t> Масько Л.Г  </a:t>
            </a:r>
            <a:r>
              <a:rPr lang="en-US" sz="2400" dirty="0" smtClean="0">
                <a:solidFill>
                  <a:srgbClr val="002060"/>
                </a:solidFill>
              </a:rPr>
              <a:t>http://www.it-n.ru/communities.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4. Приглашаем на урок. Волгоград, изд-во «Учитель», 2009г.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5. Агеева И.Д. «Весёлые диктанты», Москва, изд-во «Творческий центр», 2003 г.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6. Русские народные загадки, пословицы. Москва, изд-во «Просвещение», 1990г.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C:\Users\Оленька\Desktop\087526644a7ab44eed91b2e667915df2bi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8001056" cy="5929354"/>
          </a:xfrm>
          <a:prstGeom prst="rect">
            <a:avLst/>
          </a:prstGeom>
          <a:noFill/>
        </p:spPr>
      </p:pic>
      <p:pic>
        <p:nvPicPr>
          <p:cNvPr id="6" name="NF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2866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Содержимое 3" descr="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8143932" cy="5929354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 descr="Зимнее чуд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5" descr="Зимняя пес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7858180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7858180" cy="6000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 descr="C:\Users\Оленька\Desktop\115239697_ef66181317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642918"/>
            <a:ext cx="8128000" cy="54975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435</Words>
  <Application>Microsoft Office PowerPoint</Application>
  <PresentationFormat>Экран (4:3)</PresentationFormat>
  <Paragraphs>100</Paragraphs>
  <Slides>31</Slides>
  <Notes>30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Проблема урока:</vt:lpstr>
      <vt:lpstr>Слайд 19</vt:lpstr>
      <vt:lpstr>Слайд 20</vt:lpstr>
      <vt:lpstr>Слайд 21</vt:lpstr>
      <vt:lpstr>Слайд 22</vt:lpstr>
      <vt:lpstr>Пословицы о дружбе.</vt:lpstr>
      <vt:lpstr>Слайд 24</vt:lpstr>
      <vt:lpstr>Безответная любовь. Гордую и упрямую    ЧАСТИЦУ  НЕ  полюбил  благородный ГЛАГОЛ.      Он говорил ей: «Люблю»,         она в ответ:»Не люблю!»»            Придёшь?», - спрашивал он.                 «Не приду!» - , слышал в ответ.  - Ждёшь? - Не жду!  - Скучаешь? - Не скучаю!                       Вот такой трудной и печальной             была любовь  ГЛАГОЛА к ЧАСТИЦЕ НЕ!  </vt:lpstr>
      <vt:lpstr>Итог исследования:</vt:lpstr>
      <vt:lpstr>Слайд 27</vt:lpstr>
      <vt:lpstr>ДОМА: (НА   ВЫБОР)</vt:lpstr>
      <vt:lpstr>РЕФЛЕКСИЯ:</vt:lpstr>
      <vt:lpstr>С  наступающим Новым годом !!! </vt:lpstr>
      <vt:lpstr>Список используемых источников: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NS04</dc:creator>
  <cp:lastModifiedBy>Оленька</cp:lastModifiedBy>
  <cp:revision>227</cp:revision>
  <dcterms:created xsi:type="dcterms:W3CDTF">2009-11-23T03:55:19Z</dcterms:created>
  <dcterms:modified xsi:type="dcterms:W3CDTF">2011-01-22T15:49:26Z</dcterms:modified>
</cp:coreProperties>
</file>