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  <p:sldMasterId id="2147484788" r:id="rId2"/>
  </p:sldMasterIdLst>
  <p:notesMasterIdLst>
    <p:notesMasterId r:id="rId29"/>
  </p:notesMasterIdLst>
  <p:sldIdLst>
    <p:sldId id="259" r:id="rId3"/>
    <p:sldId id="260" r:id="rId4"/>
    <p:sldId id="261" r:id="rId5"/>
    <p:sldId id="274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3" r:id="rId15"/>
    <p:sldId id="264" r:id="rId16"/>
    <p:sldId id="265" r:id="rId17"/>
    <p:sldId id="266" r:id="rId18"/>
    <p:sldId id="267" r:id="rId19"/>
    <p:sldId id="284" r:id="rId20"/>
    <p:sldId id="285" r:id="rId21"/>
    <p:sldId id="268" r:id="rId22"/>
    <p:sldId id="269" r:id="rId23"/>
    <p:sldId id="271" r:id="rId24"/>
    <p:sldId id="272" r:id="rId25"/>
    <p:sldId id="283" r:id="rId26"/>
    <p:sldId id="27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3DB85"/>
    <a:srgbClr val="006600"/>
    <a:srgbClr val="41AC0C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0BA25-7805-4CB6-B3B7-5944E3A8991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F9CFB-82A4-40DD-BEB7-B706182A5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F9CFB-82A4-40DD-BEB7-B706182A5F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F9CFB-82A4-40DD-BEB7-B706182A5F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6606-97A1-457E-80D4-6B0EFA4880B3}" type="datetimeFigureOut">
              <a:rPr lang="ru-RU" smtClean="0"/>
              <a:pPr/>
              <a:t>22.01.2011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F6EF-A44D-4F1F-808B-9CFCFB99A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9.gif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&#1050;%20&#1060;&#1077;&#1089;&#1090;&#1080;&#1074;&#1072;&#1083;&#1102;%201%20&#1089;&#1077;&#1085;&#1090;&#1103;&#1073;&#1088;&#1103;.pptx" TargetMode="External"/><Relationship Id="rId11" Type="http://schemas.openxmlformats.org/officeDocument/2006/relationships/slide" Target="slide9.xml"/><Relationship Id="rId5" Type="http://schemas.openxmlformats.org/officeDocument/2006/relationships/image" Target="../media/image11.pn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10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</a:rPr>
              <a:t>«Действия с натуральными числами. Площади»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4286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Тема урока: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lki_500x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071810"/>
            <a:ext cx="3571868" cy="3571868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857760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(урок погружения в тему «Зима»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Сехиной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Л.В., Комаровой Г.А.,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Грызуновой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Л.В. МОСШ №3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Заволжск.)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№6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Площадь прямоугольника 16 см</a:t>
            </a:r>
            <a:r>
              <a:rPr lang="ru-RU" sz="66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6600" b="1" dirty="0" smtClean="0">
                <a:solidFill>
                  <a:srgbClr val="002060"/>
                </a:solidFill>
              </a:rPr>
              <a:t>, его ширина 2 см. Найдите его длину. 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214414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86644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500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№7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Площадь квадрата 9 см</a:t>
            </a:r>
            <a:r>
              <a:rPr lang="ru-RU" sz="6600" b="1" baseline="30000" dirty="0" smtClean="0">
                <a:solidFill>
                  <a:srgbClr val="002060"/>
                </a:solidFill>
              </a:rPr>
              <a:t>2</a:t>
            </a:r>
            <a:r>
              <a:rPr lang="ru-RU" sz="6600" b="1" dirty="0" smtClean="0">
                <a:solidFill>
                  <a:srgbClr val="002060"/>
                </a:solidFill>
              </a:rPr>
              <a:t>. Какова длина его стороны?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285852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86644" y="6357958"/>
            <a:ext cx="571472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№8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( 70 : 5 + 2 )∙ 4 – 64      Результат подели на 11. </a:t>
            </a:r>
          </a:p>
          <a:p>
            <a:pPr algn="ctr"/>
            <a:endParaRPr lang="ru-RU" sz="5400" dirty="0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214414" y="6357958"/>
            <a:ext cx="714348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00892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28670"/>
            <a:ext cx="9001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№9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( 48 : 4 – 2 ) ∙ 9 : 45 + 18      Результат возведи  в квадрат.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57224" y="6357958"/>
            <a:ext cx="714348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429520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14422"/>
          <a:ext cx="8986191" cy="1708675"/>
        </p:xfrm>
        <a:graphic>
          <a:graphicData uri="http://schemas.openxmlformats.org/drawingml/2006/table">
            <a:tbl>
              <a:tblPr/>
              <a:tblGrid>
                <a:gridCol w="902277"/>
                <a:gridCol w="977503"/>
                <a:gridCol w="1052696"/>
                <a:gridCol w="1052696"/>
                <a:gridCol w="977503"/>
                <a:gridCol w="857858"/>
                <a:gridCol w="966045"/>
                <a:gridCol w="928694"/>
                <a:gridCol w="1270919"/>
              </a:tblGrid>
              <a:tr h="771144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37531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16385" name="Формула" r:id="rId3" imgW="114151" imgH="215619" progId="Equation.3">
              <p:embed/>
            </p:oleObj>
          </a:graphicData>
        </a:graphic>
      </p:graphicFrame>
      <p:pic>
        <p:nvPicPr>
          <p:cNvPr id="7" name="Рисунок 6" descr="new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826124"/>
            <a:ext cx="2714644" cy="4031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Ключ к шифру: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571876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Ответ:                   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Documents and Settings\Admin\Рабочий стол\презентация к уроку ПЛОЩАДИ\solnychk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000240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Admin\Рабочий стол\презентация к уроку ПЛОЩАДИ\solnychko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71876"/>
            <a:ext cx="16155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 u="sng" dirty="0" smtClean="0">
                <a:solidFill>
                  <a:srgbClr val="006600"/>
                </a:solidFill>
              </a:rPr>
              <a:t>«В лесу родилась ёлочка»</a:t>
            </a:r>
            <a:endParaRPr lang="ru-RU" sz="5400" dirty="0" smtClean="0">
              <a:solidFill>
                <a:srgbClr val="006600"/>
              </a:solidFill>
            </a:endParaRP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64294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Снежками, лыжами, коньками,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ветках снежными платками.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Еловым запахом в квартире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Гордится бабушка – Зима.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143504" y="2214554"/>
          <a:ext cx="371478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565"/>
                <a:gridCol w="309565"/>
                <a:gridCol w="309565"/>
                <a:gridCol w="309565"/>
                <a:gridCol w="309565"/>
                <a:gridCol w="309563"/>
                <a:gridCol w="309567"/>
                <a:gridCol w="309565"/>
                <a:gridCol w="309565"/>
                <a:gridCol w="309565"/>
                <a:gridCol w="333374"/>
                <a:gridCol w="285756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361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28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0" y="3214686"/>
            <a:ext cx="4857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Сколько квадратов занимает ёлка?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42926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Ответ: 72 квадрата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pSp>
        <p:nvGrpSpPr>
          <p:cNvPr id="56321" name="Group 1"/>
          <p:cNvGrpSpPr>
            <a:grpSpLocks/>
          </p:cNvGrpSpPr>
          <p:nvPr/>
        </p:nvGrpSpPr>
        <p:grpSpPr bwMode="auto">
          <a:xfrm>
            <a:off x="5143504" y="2214554"/>
            <a:ext cx="3714776" cy="4429156"/>
            <a:chOff x="1695" y="11430"/>
            <a:chExt cx="4065" cy="3480"/>
          </a:xfrm>
        </p:grpSpPr>
        <p:cxnSp>
          <p:nvCxnSpPr>
            <p:cNvPr id="56322" name="AutoShape 2"/>
            <p:cNvCxnSpPr>
              <a:cxnSpLocks noChangeShapeType="1"/>
            </p:cNvCxnSpPr>
            <p:nvPr/>
          </p:nvCxnSpPr>
          <p:spPr bwMode="auto">
            <a:xfrm>
              <a:off x="1695" y="14895"/>
              <a:ext cx="4065" cy="1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3" name="AutoShape 3"/>
            <p:cNvCxnSpPr>
              <a:cxnSpLocks noChangeShapeType="1"/>
            </p:cNvCxnSpPr>
            <p:nvPr/>
          </p:nvCxnSpPr>
          <p:spPr bwMode="auto">
            <a:xfrm>
              <a:off x="3749" y="11430"/>
              <a:ext cx="0" cy="346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4" name="AutoShape 4"/>
            <p:cNvCxnSpPr>
              <a:cxnSpLocks noChangeShapeType="1"/>
            </p:cNvCxnSpPr>
            <p:nvPr/>
          </p:nvCxnSpPr>
          <p:spPr bwMode="auto">
            <a:xfrm>
              <a:off x="2067" y="13770"/>
              <a:ext cx="3347" cy="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5" name="AutoShape 5"/>
            <p:cNvCxnSpPr>
              <a:cxnSpLocks noChangeShapeType="1"/>
            </p:cNvCxnSpPr>
            <p:nvPr/>
          </p:nvCxnSpPr>
          <p:spPr bwMode="auto">
            <a:xfrm>
              <a:off x="2354" y="12615"/>
              <a:ext cx="2743" cy="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6" name="AutoShape 6"/>
            <p:cNvCxnSpPr>
              <a:cxnSpLocks noChangeShapeType="1"/>
            </p:cNvCxnSpPr>
            <p:nvPr/>
          </p:nvCxnSpPr>
          <p:spPr bwMode="auto">
            <a:xfrm flipH="1">
              <a:off x="2354" y="11430"/>
              <a:ext cx="1395" cy="118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7" name="AutoShape 7"/>
            <p:cNvCxnSpPr>
              <a:cxnSpLocks noChangeShapeType="1"/>
            </p:cNvCxnSpPr>
            <p:nvPr/>
          </p:nvCxnSpPr>
          <p:spPr bwMode="auto">
            <a:xfrm>
              <a:off x="3749" y="11430"/>
              <a:ext cx="1348" cy="118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8" name="AutoShape 8"/>
            <p:cNvCxnSpPr>
              <a:cxnSpLocks noChangeShapeType="1"/>
            </p:cNvCxnSpPr>
            <p:nvPr/>
          </p:nvCxnSpPr>
          <p:spPr bwMode="auto">
            <a:xfrm flipH="1">
              <a:off x="2067" y="12615"/>
              <a:ext cx="1323" cy="115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29" name="AutoShape 9"/>
            <p:cNvCxnSpPr>
              <a:cxnSpLocks noChangeShapeType="1"/>
            </p:cNvCxnSpPr>
            <p:nvPr/>
          </p:nvCxnSpPr>
          <p:spPr bwMode="auto">
            <a:xfrm>
              <a:off x="4118" y="12615"/>
              <a:ext cx="1296" cy="115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30" name="AutoShape 10"/>
            <p:cNvCxnSpPr>
              <a:cxnSpLocks noChangeShapeType="1"/>
            </p:cNvCxnSpPr>
            <p:nvPr/>
          </p:nvCxnSpPr>
          <p:spPr bwMode="auto">
            <a:xfrm flipH="1">
              <a:off x="1695" y="13770"/>
              <a:ext cx="1350" cy="1125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56331" name="AutoShape 11"/>
            <p:cNvCxnSpPr>
              <a:cxnSpLocks noChangeShapeType="1"/>
            </p:cNvCxnSpPr>
            <p:nvPr/>
          </p:nvCxnSpPr>
          <p:spPr bwMode="auto">
            <a:xfrm>
              <a:off x="4417" y="13770"/>
              <a:ext cx="1343" cy="1140"/>
            </a:xfrm>
            <a:prstGeom prst="straightConnector1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u="sng" dirty="0" smtClean="0">
                <a:solidFill>
                  <a:srgbClr val="002060"/>
                </a:solidFill>
              </a:rPr>
              <a:t>Где живут </a:t>
            </a:r>
          </a:p>
          <a:p>
            <a:pPr lvl="0" algn="ctr"/>
            <a:r>
              <a:rPr lang="ru-RU" sz="3600" b="1" u="sng" dirty="0" smtClean="0">
                <a:solidFill>
                  <a:srgbClr val="002060"/>
                </a:solidFill>
              </a:rPr>
              <a:t>Дед Мороз   и      Санта Клаус?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3143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1) 78 – </a:t>
            </a:r>
            <a:r>
              <a:rPr lang="ru-RU" sz="2800" b="1" dirty="0" err="1" smtClean="0">
                <a:solidFill>
                  <a:srgbClr val="000066"/>
                </a:solidFill>
              </a:rPr>
              <a:t>х</a:t>
            </a:r>
            <a:r>
              <a:rPr lang="ru-RU" sz="2800" b="1" dirty="0" smtClean="0">
                <a:solidFill>
                  <a:srgbClr val="000066"/>
                </a:solidFill>
              </a:rPr>
              <a:t> = 52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2) 186 + у = 186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3) У – 280 = 720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4) Х + 150 = 1000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5) 26 – в = 17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6) 1000 – у = 150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7) а : 9 = 3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8) с ∙ 8 = 32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9) </a:t>
            </a:r>
            <a:r>
              <a:rPr lang="ru-RU" sz="2800" b="1" dirty="0" err="1" smtClean="0">
                <a:solidFill>
                  <a:srgbClr val="000066"/>
                </a:solidFill>
              </a:rPr>
              <a:t>х</a:t>
            </a:r>
            <a:r>
              <a:rPr lang="ru-RU" sz="2800" b="1" dirty="0" smtClean="0">
                <a:solidFill>
                  <a:srgbClr val="000066"/>
                </a:solidFill>
              </a:rPr>
              <a:t> ∙14 = 14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10) 42 : а = 7</a:t>
            </a:r>
          </a:p>
          <a:p>
            <a:pPr lvl="0"/>
            <a:r>
              <a:rPr lang="ru-RU" sz="2800" b="1" dirty="0" smtClean="0">
                <a:solidFill>
                  <a:srgbClr val="000066"/>
                </a:solidFill>
              </a:rPr>
              <a:t>11) 49 : с = 7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12) 60 : у = 30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1571612"/>
            <a:ext cx="3071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1) 420 – а = 35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2) в – 12 = 32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3) 46 + 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= 54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4) а – 37 = 63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5) 370 – 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= 240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6) 52 : в = 13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7) а : 7 = 39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8) 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∙ 3 = 51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9) 36 : </a:t>
            </a:r>
            <a:r>
              <a:rPr lang="ru-RU" sz="3200" b="1" dirty="0" err="1" smtClean="0">
                <a:solidFill>
                  <a:srgbClr val="002060"/>
                </a:solidFill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</a:rPr>
              <a:t> = 9</a:t>
            </a:r>
          </a:p>
          <a:p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0178" name="Picture 2" descr="C:\Documents and Settings\Галина\Рабочий стол\сани_3м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571612"/>
            <a:ext cx="3333750" cy="114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14298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 и 2 группа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14298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 и 4 группа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500174"/>
          <a:ext cx="8572556" cy="98145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96927"/>
                <a:gridCol w="922998"/>
                <a:gridCol w="610311"/>
                <a:gridCol w="766654"/>
                <a:gridCol w="766654"/>
                <a:gridCol w="766654"/>
                <a:gridCol w="766654"/>
                <a:gridCol w="836350"/>
                <a:gridCol w="836350"/>
                <a:gridCol w="766654"/>
                <a:gridCol w="8363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6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1000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2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9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0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1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4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26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850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7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27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т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л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г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к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е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с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у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в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и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err="1"/>
                        <a:t>ю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err="1"/>
                        <a:t>й</a:t>
                      </a:r>
                      <a:endParaRPr lang="ru-RU" sz="2800" b="1" dirty="0">
                        <a:solidFill>
                          <a:srgbClr val="0066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357694"/>
          <a:ext cx="8572560" cy="1121664"/>
        </p:xfrm>
        <a:graphic>
          <a:graphicData uri="http://schemas.openxmlformats.org/drawingml/2006/table">
            <a:tbl>
              <a:tblPr/>
              <a:tblGrid>
                <a:gridCol w="1070706"/>
                <a:gridCol w="1070706"/>
                <a:gridCol w="1070706"/>
                <a:gridCol w="1070706"/>
                <a:gridCol w="1072434"/>
                <a:gridCol w="1072434"/>
                <a:gridCol w="1072434"/>
                <a:gridCol w="10724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21429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Ключи к шифру: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1435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1и 2 группе: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64331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 и 4 группам: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643182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hlinkClick r:id="rId2" action="ppaction://hlinksldjump"/>
              </a:rPr>
              <a:t>Ответ: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643578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hlinkClick r:id="rId3" action="ppaction://hlinksldjump"/>
              </a:rPr>
              <a:t>Ответ: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Documents and Settings\Галина\Рабочий стол\1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Великий Устюг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571472" y="6357958"/>
            <a:ext cx="642894" cy="5000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001024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Галина\Рабочий стол\Санта клаус\деревня сан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643834" y="6286520"/>
            <a:ext cx="642910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14348" y="6286520"/>
            <a:ext cx="642910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0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3DB85"/>
                </a:solidFill>
              </a:rPr>
              <a:t>Рованиеми</a:t>
            </a:r>
            <a:endParaRPr lang="ru-RU" sz="6600" b="1" dirty="0">
              <a:solidFill>
                <a:srgbClr val="F3DB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501090" cy="4462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Моя любимая пора,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      Она прекрасна и бела!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Река покрылась коркой льда,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      Обледенели провода.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Зима – любимая пора!</a:t>
            </a:r>
          </a:p>
          <a:p>
            <a:endParaRPr lang="ru-RU" sz="5400" dirty="0"/>
          </a:p>
        </p:txBody>
      </p:sp>
      <p:pic>
        <p:nvPicPr>
          <p:cNvPr id="5" name="Рисунок 4" descr="d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6" y="3714752"/>
            <a:ext cx="2701635" cy="3143248"/>
          </a:xfrm>
          <a:prstGeom prst="rect">
            <a:avLst/>
          </a:prstGeom>
        </p:spPr>
      </p:pic>
      <p:pic>
        <p:nvPicPr>
          <p:cNvPr id="22529" name="Picture 1" descr="C:\Documents and Settings\Галина\Рабочий стол\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500438"/>
            <a:ext cx="2276075" cy="330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006600"/>
                </a:solidFill>
              </a:rPr>
              <a:t>«Составь рисунок»</a:t>
            </a:r>
            <a:endParaRPr lang="ru-RU" sz="4400" b="1" dirty="0" smtClean="0">
              <a:solidFill>
                <a:srgbClr val="006600"/>
              </a:solidFill>
            </a:endParaRPr>
          </a:p>
          <a:p>
            <a:pPr algn="ctr"/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3571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Скользим по утреннему снегу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Навстречу солнечному свету,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Его лучи так ярко блещут -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Горят на небе золотом.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ножниц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95863"/>
            <a:ext cx="1691652" cy="1762137"/>
          </a:xfrm>
          <a:prstGeom prst="rect">
            <a:avLst/>
          </a:prstGeom>
        </p:spPr>
      </p:pic>
      <p:pic>
        <p:nvPicPr>
          <p:cNvPr id="59396" name="Picture 4" descr="C:\Documents and Settings\Галина\Рабочий стол\снегов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5" y="857232"/>
            <a:ext cx="506797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яц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643050"/>
            <a:ext cx="2928957" cy="5093838"/>
          </a:xfrm>
          <a:prstGeom prst="rect">
            <a:avLst/>
          </a:prstGeom>
        </p:spPr>
      </p:pic>
      <p:pic>
        <p:nvPicPr>
          <p:cNvPr id="52226" name="Picture 2" descr="C:\Documents and Settings\Галина\Рабочий стол\elky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9823"/>
            <a:ext cx="3000364" cy="4858177"/>
          </a:xfrm>
          <a:prstGeom prst="rect">
            <a:avLst/>
          </a:prstGeom>
          <a:noFill/>
        </p:spPr>
      </p:pic>
      <p:pic>
        <p:nvPicPr>
          <p:cNvPr id="48130" name="Picture 2" descr="C:\Documents and Settings\Галина\Рабочий стол\дом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714876" cy="65722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0004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8000"/>
                </a:solidFill>
              </a:rPr>
              <a:t>Сказочный конкурс</a:t>
            </a:r>
            <a:r>
              <a:rPr lang="ru-RU" sz="4400" b="1" dirty="0" smtClean="0">
                <a:solidFill>
                  <a:srgbClr val="008000"/>
                </a:solidFill>
              </a:rPr>
              <a:t>. </a:t>
            </a:r>
            <a:endParaRPr lang="ru-RU" sz="4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7554" y="1571612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Половину всей моркови и ещё пол морковки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321468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Половину оставшейся моркови и ещё пол морковки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43174" y="1928802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643174" y="3714752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28926" y="571501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Осталась одна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Рисунок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917">
            <a:off x="6074199" y="4281966"/>
            <a:ext cx="2357454" cy="28235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Сколько моркови было у зайца, если он отдал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557214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  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C:\Documents and Settings\Галина\Рабочий стол\зай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1638300" cy="1733550"/>
          </a:xfrm>
          <a:prstGeom prst="rect">
            <a:avLst/>
          </a:prstGeom>
          <a:noFill/>
        </p:spPr>
      </p:pic>
      <p:pic>
        <p:nvPicPr>
          <p:cNvPr id="49155" name="Picture 3" descr="C:\Documents and Settings\Галина\Рабочий стол\медведь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004888"/>
            <a:ext cx="2238375" cy="1790700"/>
          </a:xfrm>
          <a:prstGeom prst="rect">
            <a:avLst/>
          </a:prstGeom>
          <a:noFill/>
        </p:spPr>
      </p:pic>
      <p:pic>
        <p:nvPicPr>
          <p:cNvPr id="49156" name="Picture 4" descr="C:\Documents and Settings\Галина\Рабочий стол\лиса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8" y="2986088"/>
            <a:ext cx="22002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Примерное решение можно выполнить подбором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85860"/>
          <a:ext cx="8929718" cy="5141976"/>
        </p:xfrm>
        <a:graphic>
          <a:graphicData uri="http://schemas.openxmlformats.org/drawingml/2006/table">
            <a:tbl>
              <a:tblPr/>
              <a:tblGrid>
                <a:gridCol w="658750"/>
                <a:gridCol w="2049443"/>
                <a:gridCol w="1390694"/>
                <a:gridCol w="2044781"/>
                <a:gridCol w="1395356"/>
                <a:gridCol w="1390694"/>
              </a:tblGrid>
              <a:tr h="210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wordArt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Отдал медведю (половину всего и пол морковки)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Осталось 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того, как отдал часть моркови медведю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Отдал лисе (половину </a:t>
                      </a:r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оставшей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моркови</a:t>
                      </a:r>
                      <a:r>
                        <a:rPr lang="ru-RU" sz="2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 морковки)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зайца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с половиной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пол морковки=4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7-4=3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с половиной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пол морковки=4</a:t>
                      </a:r>
                      <a:endParaRPr lang="ru-RU" sz="2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7-4-2=1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истина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3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Ответ:</a:t>
            </a: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500306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Медведь забрал 4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214818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Лисе досталось 2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81439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У Зайца было 7</a:t>
            </a:r>
          </a:p>
          <a:p>
            <a:endParaRPr lang="ru-RU" dirty="0"/>
          </a:p>
        </p:txBody>
      </p:sp>
      <p:pic>
        <p:nvPicPr>
          <p:cNvPr id="8" name="Рисунок 7" descr="Рисунок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917">
            <a:off x="4460558" y="1279574"/>
            <a:ext cx="1144041" cy="1370254"/>
          </a:xfrm>
          <a:prstGeom prst="rect">
            <a:avLst/>
          </a:prstGeom>
        </p:spPr>
      </p:pic>
      <p:pic>
        <p:nvPicPr>
          <p:cNvPr id="9" name="Рисунок 8" descr="Рисунок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917">
            <a:off x="5675003" y="2279705"/>
            <a:ext cx="1144041" cy="1370254"/>
          </a:xfrm>
          <a:prstGeom prst="rect">
            <a:avLst/>
          </a:prstGeom>
        </p:spPr>
      </p:pic>
      <p:pic>
        <p:nvPicPr>
          <p:cNvPr id="10" name="Рисунок 9" descr="Рисунок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2917">
            <a:off x="5603566" y="3922780"/>
            <a:ext cx="1144041" cy="137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sz="4400" dirty="0" smtClean="0">
                <a:solidFill>
                  <a:srgbClr val="002060"/>
                </a:solidFill>
              </a:rPr>
              <a:t>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Подготовить сообщение «Новогодние обычаи и традиции разных стран и народов» (взять одну страну). </a:t>
            </a:r>
          </a:p>
          <a:p>
            <a:pPr marL="742950" indent="-742950">
              <a:buAutoNum type="arabicPeriod"/>
            </a:pPr>
            <a:r>
              <a:rPr lang="ru-RU" sz="3600" u="sng" dirty="0" smtClean="0">
                <a:solidFill>
                  <a:srgbClr val="002060"/>
                </a:solidFill>
              </a:rPr>
              <a:t>По желанию </a:t>
            </a:r>
            <a:r>
              <a:rPr lang="ru-RU" sz="3600" dirty="0" smtClean="0">
                <a:solidFill>
                  <a:srgbClr val="002060"/>
                </a:solidFill>
              </a:rPr>
              <a:t>решить</a:t>
            </a:r>
          </a:p>
          <a:p>
            <a:pPr marL="742950" indent="-742950"/>
            <a:r>
              <a:rPr lang="ru-RU" sz="3600" dirty="0" smtClean="0">
                <a:solidFill>
                  <a:srgbClr val="002060"/>
                </a:solidFill>
              </a:rPr>
              <a:t> сказочную задачу другим</a:t>
            </a:r>
          </a:p>
          <a:p>
            <a:pPr marL="742950" indent="-742950"/>
            <a:r>
              <a:rPr lang="ru-RU" sz="3600" dirty="0" smtClean="0">
                <a:solidFill>
                  <a:srgbClr val="002060"/>
                </a:solidFill>
              </a:rPr>
              <a:t> способом.</a:t>
            </a: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2786058"/>
            <a:ext cx="3684645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51" name="Picture 15" descr="C:\Documents and Settings\Галина\Рабочий стол\36_2_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1047750" cy="1047750"/>
          </a:xfrm>
          <a:prstGeom prst="rect">
            <a:avLst/>
          </a:prstGeom>
          <a:noFill/>
        </p:spPr>
      </p:pic>
      <p:pic>
        <p:nvPicPr>
          <p:cNvPr id="39952" name="Picture 16" descr="C:\Documents and Settings\Галина\Рабочий стол\36_2_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00240"/>
            <a:ext cx="1000132" cy="1000132"/>
          </a:xfrm>
          <a:prstGeom prst="rect">
            <a:avLst/>
          </a:prstGeom>
          <a:noFill/>
        </p:spPr>
      </p:pic>
      <p:pic>
        <p:nvPicPr>
          <p:cNvPr id="39953" name="Picture 17" descr="C:\Documents and Settings\Галина\Рабочий стол\36_2_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1047750" cy="1047750"/>
          </a:xfrm>
          <a:prstGeom prst="rect">
            <a:avLst/>
          </a:prstGeom>
          <a:noFill/>
        </p:spPr>
      </p:pic>
      <p:pic>
        <p:nvPicPr>
          <p:cNvPr id="20" name="Picture 18" descr="C:\Documents and Settings\Галина\Рабочий стол\nabo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521605" cy="150017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14348" y="3571876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Выбери рисунок 1, 2 или 3: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Оценка за урок в целом -  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Оценка работы класса -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Моя работа на уроке -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643042" y="292893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плохо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292893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 знаю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292893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отлично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4480" y="150017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№1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1934" y="150017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№2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150017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№3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357166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Рефлексия: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69831839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0"/>
            <a:ext cx="7358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rgbClr val="002060"/>
                </a:solidFill>
              </a:rPr>
              <a:t>Математическая разминка:</a:t>
            </a:r>
          </a:p>
          <a:p>
            <a:pPr lvl="0" algn="ctr"/>
            <a:r>
              <a:rPr lang="ru-RU" sz="4400" b="1" u="sng" dirty="0" smtClean="0">
                <a:solidFill>
                  <a:srgbClr val="002060"/>
                </a:solidFill>
              </a:rPr>
              <a:t> «Узнаем, кто находится </a:t>
            </a:r>
          </a:p>
          <a:p>
            <a:pPr lvl="0" algn="ctr"/>
            <a:r>
              <a:rPr lang="ru-RU" sz="4400" b="1" u="sng" dirty="0" smtClean="0">
                <a:solidFill>
                  <a:srgbClr val="002060"/>
                </a:solidFill>
              </a:rPr>
              <a:t>за сугробами в лесу?»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Documents and Settings\Галина\Рабочий стол\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49716"/>
            <a:ext cx="3490926" cy="380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4" descr="C:\Documents and Settings\Галина\Рабочий стол\8b8de01e1356b5cd49d1496f5607dd8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714752"/>
            <a:ext cx="2755625" cy="2902200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14290"/>
            <a:ext cx="2342303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323525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23235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2500298" cy="156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17426">
            <a:off x="4921435" y="82762"/>
            <a:ext cx="3661379" cy="18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3214710" cy="181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636"/>
            <a:ext cx="232356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86256"/>
            <a:ext cx="3714744" cy="23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>
            <a:hlinkClick r:id="rId6" action="ppaction://hlinkpres?slideindex=1&amp;slidetitle=" highlightClick="1"/>
          </p:cNvPr>
          <p:cNvSpPr txBox="1"/>
          <p:nvPr/>
        </p:nvSpPr>
        <p:spPr>
          <a:xfrm>
            <a:off x="785786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7" action="ppaction://hlinksldjump"/>
              </a:rPr>
              <a:t>1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57554" y="228599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8" action="ppaction://hlinksldjump"/>
              </a:rPr>
              <a:t>2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00892" y="5000636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9" action="ppaction://hlinksldjump"/>
              </a:rPr>
              <a:t>3</a:t>
            </a:r>
            <a:endParaRPr lang="ru-RU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57950" y="42860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0" action="ppaction://hlinksldjump"/>
              </a:rPr>
              <a:t>4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00826" y="2857496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1" action="ppaction://hlinksldjump"/>
              </a:rPr>
              <a:t>5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00430" y="5715016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2" action="ppaction://hlinksldjump"/>
              </a:rPr>
              <a:t>6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28662" y="207167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3" action="ppaction://hlinksldjump"/>
              </a:rPr>
              <a:t>7</a:t>
            </a:r>
            <a:endParaRPr lang="ru-RU" sz="4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28992" y="64291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4" action="ppaction://hlinksldjump"/>
              </a:rPr>
              <a:t>8</a:t>
            </a:r>
            <a:endParaRPr lang="ru-RU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714612" y="378619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hlinkClick r:id="rId15" action="ppaction://hlinksldjump"/>
              </a:rPr>
              <a:t>9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79296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>
              <a:buFont typeface="+mj-lt"/>
              <a:buAutoNum type="arabicPeriod"/>
            </a:pPr>
            <a:endParaRPr lang="ru-RU" sz="5400" b="1" dirty="0" smtClean="0">
              <a:solidFill>
                <a:srgbClr val="002060"/>
              </a:solidFill>
            </a:endParaRPr>
          </a:p>
          <a:p>
            <a:pPr marL="742950" lvl="0" indent="-742950" algn="ctr"/>
            <a:r>
              <a:rPr lang="ru-RU" sz="5400" b="1" dirty="0" smtClean="0">
                <a:solidFill>
                  <a:srgbClr val="002060"/>
                </a:solidFill>
              </a:rPr>
              <a:t>№1</a:t>
            </a:r>
          </a:p>
          <a:p>
            <a:pPr marL="742950" lvl="0" indent="-742950" algn="ctr"/>
            <a:r>
              <a:rPr lang="ru-RU" sz="6600" b="1" dirty="0" smtClean="0">
                <a:solidFill>
                  <a:srgbClr val="002060"/>
                </a:solidFill>
              </a:rPr>
              <a:t>Найдите периметр квадрата со</a:t>
            </a:r>
          </a:p>
          <a:p>
            <a:pPr marL="742950" lvl="0" indent="-742950" algn="ctr"/>
            <a:r>
              <a:rPr lang="ru-RU" sz="6600" b="1" dirty="0" smtClean="0">
                <a:solidFill>
                  <a:srgbClr val="002060"/>
                </a:solidFill>
              </a:rPr>
              <a:t> стороной 3 см.</a:t>
            </a:r>
          </a:p>
          <a:p>
            <a:endParaRPr lang="ru-RU" sz="3200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357290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215206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286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algn="ctr"/>
            <a:r>
              <a:rPr lang="ru-RU" sz="5400" b="1" dirty="0" smtClean="0">
                <a:solidFill>
                  <a:srgbClr val="002060"/>
                </a:solidFill>
              </a:rPr>
              <a:t>№2</a:t>
            </a:r>
          </a:p>
          <a:p>
            <a:pPr marL="742950" lvl="0" indent="-742950" algn="ctr"/>
            <a:r>
              <a:rPr lang="ru-RU" sz="6600" b="1" dirty="0" smtClean="0">
                <a:solidFill>
                  <a:srgbClr val="002060"/>
                </a:solidFill>
              </a:rPr>
              <a:t>Найдите площадь прямоугольника </a:t>
            </a:r>
          </a:p>
          <a:p>
            <a:pPr marL="742950" lvl="0" indent="-742950" algn="ctr"/>
            <a:r>
              <a:rPr lang="ru-RU" sz="6600" b="1" dirty="0" smtClean="0">
                <a:solidFill>
                  <a:srgbClr val="002060"/>
                </a:solidFill>
              </a:rPr>
              <a:t>со сторонами </a:t>
            </a:r>
          </a:p>
          <a:p>
            <a:pPr marL="742950" lvl="0" indent="-742950" algn="ctr"/>
            <a:r>
              <a:rPr lang="ru-RU" sz="6600" b="1" dirty="0" smtClean="0">
                <a:solidFill>
                  <a:srgbClr val="002060"/>
                </a:solidFill>
              </a:rPr>
              <a:t>7 и 2 см.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2000232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6929454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№3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  Найдите площадь квадрата со стороной 1 см.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428728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000892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</a:rPr>
              <a:t>№4</a:t>
            </a: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Чему равен периметр прямоугольника, </a:t>
            </a:r>
          </a:p>
          <a:p>
            <a:pPr lvl="0" algn="ctr"/>
            <a:r>
              <a:rPr lang="ru-RU" sz="6600" b="1" dirty="0" smtClean="0">
                <a:solidFill>
                  <a:srgbClr val="002060"/>
                </a:solidFill>
              </a:rPr>
              <a:t>если длины его сторон </a:t>
            </a:r>
          </a:p>
          <a:p>
            <a:pPr lvl="0" algn="ctr"/>
            <a:r>
              <a:rPr lang="ru-RU" sz="6600" b="1" dirty="0" smtClean="0">
                <a:solidFill>
                  <a:srgbClr val="002060"/>
                </a:solidFill>
              </a:rPr>
              <a:t>5 и 3 см?</a:t>
            </a:r>
          </a:p>
          <a:p>
            <a:pPr algn="ctr"/>
            <a:endParaRPr lang="ru-RU" sz="5400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500166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000892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№5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 Найдите сторону квадрата, периметр которого равен 8  см </a:t>
            </a:r>
          </a:p>
          <a:p>
            <a:pPr algn="ctr"/>
            <a:endParaRPr lang="ru-RU" sz="5400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428728" y="6357958"/>
            <a:ext cx="642910" cy="500042"/>
          </a:xfrm>
          <a:prstGeom prst="actionButtonBackPrevious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143768" y="6357958"/>
            <a:ext cx="642910" cy="500042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101E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1071</TotalTime>
  <Words>679</Words>
  <Application>Microsoft Office PowerPoint</Application>
  <PresentationFormat>Экран (4:3)</PresentationFormat>
  <Paragraphs>193</Paragraphs>
  <Slides>26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Апекс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WinDoza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106</cp:revision>
  <dcterms:created xsi:type="dcterms:W3CDTF">2011-01-07T15:02:41Z</dcterms:created>
  <dcterms:modified xsi:type="dcterms:W3CDTF">2011-01-22T15:20:51Z</dcterms:modified>
</cp:coreProperties>
</file>