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6" r:id="rId3"/>
    <p:sldId id="295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98" r:id="rId14"/>
    <p:sldId id="270" r:id="rId15"/>
    <p:sldId id="292" r:id="rId16"/>
    <p:sldId id="29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2" r:id="rId25"/>
    <p:sldId id="280" r:id="rId26"/>
    <p:sldId id="283" r:id="rId27"/>
    <p:sldId id="281" r:id="rId28"/>
    <p:sldId id="284" r:id="rId29"/>
    <p:sldId id="285" r:id="rId30"/>
    <p:sldId id="288" r:id="rId31"/>
    <p:sldId id="286" r:id="rId32"/>
    <p:sldId id="287" r:id="rId33"/>
    <p:sldId id="294" r:id="rId34"/>
    <p:sldId id="289" r:id="rId35"/>
    <p:sldId id="297" r:id="rId36"/>
    <p:sldId id="291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66FFFF"/>
    <a:srgbClr val="99FF33"/>
    <a:srgbClr val="FF66CC"/>
    <a:srgbClr val="EF6183"/>
    <a:srgbClr val="FF0066"/>
    <a:srgbClr val="CC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6CECE5-6BE6-4E47-AB76-24D94E09CAFE}" type="datetimeFigureOut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Попкова Т.В. Окр. мир 1 кл. "Почему нужно есть много овощей и фруктов"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76E052-014A-4585-996B-3BE2832A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F4AF04-9AA6-4D46-91EA-EF7FC55442E9}" type="datetimeFigureOut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Попкова Т.В. Окр. мир 1 кл. "Почему нужно есть много овощей и фруктов"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1593487-EE85-4791-92DF-130D71B3E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Попкова Т.В. Окр. мир 1 кл. "Почему нужно есть много овощей и фруктов"</a:t>
            </a:r>
          </a:p>
        </p:txBody>
      </p:sp>
      <p:sp>
        <p:nvSpPr>
          <p:cNvPr id="46085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80DB51-D1DF-4BC9-BDDF-18B6B9AA00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6DFB86-B677-439E-973F-8DB2115889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  <p:sp>
        <p:nvSpPr>
          <p:cNvPr id="4710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Попкова Т.В. Окр. мир 1 кл. "Почему нужно есть много овощей и фруктов"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Попкова Т.В. Окр. мир 1 кл. "Почему нужно есть много овощей и фруктов"</a:t>
            </a:r>
          </a:p>
        </p:txBody>
      </p:sp>
      <p:sp>
        <p:nvSpPr>
          <p:cNvPr id="48133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C57E26-5A64-431E-B04C-57C18927636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DDD923-9540-4340-B778-BF493FF752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  <p:sp>
        <p:nvSpPr>
          <p:cNvPr id="49157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Попкова Т.В. Окр. мир 1 кл. "Почему нужно есть много овощей и фруктов"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3FD6B-EA92-4C7C-A0B7-9CC1D34749A4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3EE16-A9E4-4A1E-9EC4-EFC064C51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19334-C0BD-440D-83C4-4AADD98A19D7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219E-4163-472C-AB19-B749FE49D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4075-BF1D-4DAE-8D2D-A328A99ACC56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1F9F8-D6F7-4049-BD11-AEC63461E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3BEC58-BBF1-484D-86BE-7C7498F99814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E73B69-6432-43DE-92CB-8ABDE31C9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6E09-C5E1-43BC-B175-8F55425F877E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DAC8-4D05-47D5-8E3D-E2B643049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05DDF-EBB7-49D3-856F-93AA23C772B7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D0745-3E1E-4BEA-B218-CFB53AA06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7826-F565-4346-9AAC-2003AEA31CA3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1F574-9F53-401C-8D10-20088D723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7EE9854-F02D-47F5-80F0-0E5A9A873D31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8A857A3-FE92-4B80-8CC4-C329671E9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58E9-5148-4E4D-8B6C-8C61C0368EA9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C9AB-C82C-4610-A2E1-6CB3F419B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D0B934-828A-44E5-9C94-FF6EE61E02AA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96F99F-DEB8-4CDC-98E6-0919E760D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9686DB-2FE1-404D-B707-7D85178F8E78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684419B-A61F-4DC6-8E39-8EC620361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E935B5C-B9B3-470A-AE46-D434DC85A907}" type="datetime1">
              <a:rPr lang="ru-RU"/>
              <a:pPr>
                <a:defRPr/>
              </a:pPr>
              <a:t>10.03.2011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969FECB-6DD5-4732-B22E-125DAF7B0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58" r:id="rId4"/>
    <p:sldLayoutId id="2147483859" r:id="rId5"/>
    <p:sldLayoutId id="2147483866" r:id="rId6"/>
    <p:sldLayoutId id="2147483860" r:id="rId7"/>
    <p:sldLayoutId id="2147483867" r:id="rId8"/>
    <p:sldLayoutId id="2147483868" r:id="rId9"/>
    <p:sldLayoutId id="2147483861" r:id="rId10"/>
    <p:sldLayoutId id="2147483862" r:id="rId11"/>
  </p:sldLayoutIdLst>
  <p:transition spd="med">
    <p:newsflash/>
    <p:sndAc>
      <p:stSnd>
        <p:snd r:embed="rId13" name="chimes.wav" builtIn="1"/>
      </p:stSnd>
    </p:sndAc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CE604D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3BAB5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15.gif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66.gif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gif"/><Relationship Id="rId5" Type="http://schemas.openxmlformats.org/officeDocument/2006/relationships/image" Target="../media/image60.png"/><Relationship Id="rId10" Type="http://schemas.openxmlformats.org/officeDocument/2006/relationships/image" Target="../media/image23.gif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5.gif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15.gif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18.png"/><Relationship Id="rId3" Type="http://schemas.openxmlformats.org/officeDocument/2006/relationships/image" Target="../media/image111.png"/><Relationship Id="rId7" Type="http://schemas.openxmlformats.org/officeDocument/2006/relationships/image" Target="../media/image108.gif"/><Relationship Id="rId12" Type="http://schemas.openxmlformats.org/officeDocument/2006/relationships/image" Target="../media/image1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115.jpeg"/><Relationship Id="rId4" Type="http://schemas.openxmlformats.org/officeDocument/2006/relationships/image" Target="../media/image112.png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22.gif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5.gif"/><Relationship Id="rId10" Type="http://schemas.openxmlformats.org/officeDocument/2006/relationships/image" Target="../media/image129.jpeg"/><Relationship Id="rId4" Type="http://schemas.openxmlformats.org/officeDocument/2006/relationships/image" Target="../media/image122.gif"/><Relationship Id="rId9" Type="http://schemas.openxmlformats.org/officeDocument/2006/relationships/image" Target="../media/image1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3" Type="http://schemas.openxmlformats.org/officeDocument/2006/relationships/image" Target="../media/image133.png"/><Relationship Id="rId7" Type="http://schemas.openxmlformats.org/officeDocument/2006/relationships/image" Target="../media/image1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gif"/><Relationship Id="rId5" Type="http://schemas.openxmlformats.org/officeDocument/2006/relationships/image" Target="../media/image135.png"/><Relationship Id="rId10" Type="http://schemas.openxmlformats.org/officeDocument/2006/relationships/image" Target="../media/image15.gif"/><Relationship Id="rId4" Type="http://schemas.openxmlformats.org/officeDocument/2006/relationships/image" Target="../media/image134.png"/><Relationship Id="rId9" Type="http://schemas.openxmlformats.org/officeDocument/2006/relationships/image" Target="../media/image13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gif"/><Relationship Id="rId13" Type="http://schemas.openxmlformats.org/officeDocument/2006/relationships/image" Target="../media/image149.png"/><Relationship Id="rId18" Type="http://schemas.openxmlformats.org/officeDocument/2006/relationships/image" Target="../media/image154.jpeg"/><Relationship Id="rId3" Type="http://schemas.openxmlformats.org/officeDocument/2006/relationships/image" Target="../media/image140.png"/><Relationship Id="rId7" Type="http://schemas.openxmlformats.org/officeDocument/2006/relationships/image" Target="../media/image144.gif"/><Relationship Id="rId12" Type="http://schemas.openxmlformats.org/officeDocument/2006/relationships/image" Target="../media/image148.jpeg"/><Relationship Id="rId17" Type="http://schemas.openxmlformats.org/officeDocument/2006/relationships/image" Target="../media/image153.png"/><Relationship Id="rId2" Type="http://schemas.openxmlformats.org/officeDocument/2006/relationships/audio" Target="../media/audio3.wav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gif"/><Relationship Id="rId11" Type="http://schemas.openxmlformats.org/officeDocument/2006/relationships/image" Target="../media/image147.jpeg"/><Relationship Id="rId5" Type="http://schemas.openxmlformats.org/officeDocument/2006/relationships/image" Target="../media/image142.gif"/><Relationship Id="rId15" Type="http://schemas.openxmlformats.org/officeDocument/2006/relationships/image" Target="../media/image151.png"/><Relationship Id="rId10" Type="http://schemas.openxmlformats.org/officeDocument/2006/relationships/image" Target="../media/image146.gif"/><Relationship Id="rId19" Type="http://schemas.openxmlformats.org/officeDocument/2006/relationships/image" Target="../media/image155.png"/><Relationship Id="rId4" Type="http://schemas.openxmlformats.org/officeDocument/2006/relationships/image" Target="../media/image141.png"/><Relationship Id="rId9" Type="http://schemas.openxmlformats.org/officeDocument/2006/relationships/image" Target="../media/image15.gif"/><Relationship Id="rId1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6.jpeg"/><Relationship Id="rId7" Type="http://schemas.openxmlformats.org/officeDocument/2006/relationships/image" Target="../media/image15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5.gif"/><Relationship Id="rId7" Type="http://schemas.openxmlformats.org/officeDocument/2006/relationships/image" Target="../media/image164.jpeg"/><Relationship Id="rId12" Type="http://schemas.openxmlformats.org/officeDocument/2006/relationships/image" Target="../media/image169.png"/><Relationship Id="rId2" Type="http://schemas.openxmlformats.org/officeDocument/2006/relationships/audio" Target="../media/audio3.wav"/><Relationship Id="rId16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jpe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4.jpeg"/><Relationship Id="rId7" Type="http://schemas.openxmlformats.org/officeDocument/2006/relationships/image" Target="../media/image17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5.gif"/><Relationship Id="rId10" Type="http://schemas.openxmlformats.org/officeDocument/2006/relationships/image" Target="../media/image179.png"/><Relationship Id="rId4" Type="http://schemas.openxmlformats.org/officeDocument/2006/relationships/image" Target="../media/image158.jpeg"/><Relationship Id="rId9" Type="http://schemas.openxmlformats.org/officeDocument/2006/relationships/image" Target="../media/image1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0.png"/><Relationship Id="rId7" Type="http://schemas.openxmlformats.org/officeDocument/2006/relationships/image" Target="../media/image1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5.jpeg"/><Relationship Id="rId7" Type="http://schemas.openxmlformats.org/officeDocument/2006/relationships/image" Target="../media/image18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5.gif"/><Relationship Id="rId9" Type="http://schemas.openxmlformats.org/officeDocument/2006/relationships/image" Target="../media/image1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audio" Target="../media/audio3.wav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168.png"/><Relationship Id="rId3" Type="http://schemas.openxmlformats.org/officeDocument/2006/relationships/image" Target="../media/image170.pn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5" Type="http://schemas.openxmlformats.org/officeDocument/2006/relationships/image" Target="../media/image205.pn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png"/><Relationship Id="rId14" Type="http://schemas.openxmlformats.org/officeDocument/2006/relationships/image" Target="../media/image2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5.gif"/><Relationship Id="rId3" Type="http://schemas.openxmlformats.org/officeDocument/2006/relationships/image" Target="../media/image16.jpeg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4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5.g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6200000">
            <a:off x="-1643102" y="2000236"/>
            <a:ext cx="4143396" cy="428628"/>
          </a:xfrm>
        </p:spPr>
        <p:txBody>
          <a:bodyPr>
            <a:noAutofit/>
            <a:scene3d>
              <a:camera prst="orthographicFront">
                <a:rot lat="0" lon="20999997" rev="0"/>
              </a:camera>
              <a:lightRig rig="threePt" dir="t"/>
            </a:scene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Окружающий мир 1 класс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7938" y="5357813"/>
            <a:ext cx="2600325" cy="13573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200" dirty="0" smtClean="0"/>
              <a:t>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Автор - учитель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МОУ Алешковской СОШ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Попкова Т.В.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3538" y="633413"/>
            <a:ext cx="7662862" cy="3810000"/>
          </a:xfrm>
          <a:prstGeom prst="rect">
            <a:avLst/>
          </a:prstGeom>
          <a:noFill/>
        </p:spPr>
      </p:pic>
      <p:pic>
        <p:nvPicPr>
          <p:cNvPr id="6" name="Рисунок 5" descr="J009569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4065588"/>
            <a:ext cx="401637" cy="251142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EBE1E9"/>
              </a:clrFrom>
              <a:clrTo>
                <a:srgbClr val="EBE1E9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643563" y="3571875"/>
            <a:ext cx="2571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2E8F0"/>
              </a:clrFrom>
              <a:clrTo>
                <a:srgbClr val="F2E8F0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1857375" y="214313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8350" y="268288"/>
            <a:ext cx="7753350" cy="2066925"/>
          </a:xfrm>
        </p:spPr>
      </p:pic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4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6572250" y="4857750"/>
            <a:ext cx="1868488" cy="1847850"/>
          </a:xfrm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5888" y="2419350"/>
            <a:ext cx="1579562" cy="1585913"/>
          </a:xfrm>
          <a:prstGeom prst="rect">
            <a:avLst/>
          </a:prstGeom>
          <a:noFill/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286000" y="4357688"/>
            <a:ext cx="4143375" cy="1857375"/>
          </a:xfrm>
          <a:prstGeom prst="wedgeRoundRectCallout">
            <a:avLst>
              <a:gd name="adj1" fmla="val 57900"/>
              <a:gd name="adj2" fmla="val -276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А ты попробуй-ка их на  вкус.  А затем сравни, где они растут.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яблоки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3000" y="2500313"/>
            <a:ext cx="242887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огурец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2357438"/>
            <a:ext cx="2214563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 descr="J0095690.GIF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7999">
              <a:schemeClr val="bg2">
                <a:lumMod val="60000"/>
                <a:lumOff val="40000"/>
              </a:schemeClr>
            </a:gs>
            <a:gs pos="36000">
              <a:schemeClr val="accent3">
                <a:lumMod val="40000"/>
                <a:lumOff val="60000"/>
              </a:schemeClr>
            </a:gs>
            <a:gs pos="61000">
              <a:schemeClr val="bg2">
                <a:lumMod val="40000"/>
                <a:lumOff val="60000"/>
              </a:schemeClr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1858963" y="1298575"/>
            <a:ext cx="2206625" cy="785813"/>
            <a:chOff x="1171" y="818"/>
            <a:chExt cx="1390" cy="495"/>
          </a:xfrm>
        </p:grpSpPr>
        <p:pic>
          <p:nvPicPr>
            <p:cNvPr id="18434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1" y="818"/>
              <a:ext cx="1390" cy="495"/>
            </a:xfrm>
            <a:prstGeom prst="rect">
              <a:avLst/>
            </a:prstGeom>
            <a:noFill/>
          </p:spPr>
        </p:pic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1215" y="945"/>
              <a:ext cx="130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/>
              <a:r>
                <a:rPr lang="ru-RU" sz="3200" b="1">
                  <a:solidFill>
                    <a:srgbClr val="FFFFFF"/>
                  </a:solidFill>
                  <a:latin typeface="Century Schoolbook" pitchFamily="18" charset="0"/>
                </a:rPr>
                <a:t>ОВОЩИ</a:t>
              </a:r>
            </a:p>
          </p:txBody>
        </p:sp>
      </p:grpSp>
      <p:grpSp>
        <p:nvGrpSpPr>
          <p:cNvPr id="4" name="TextBox 3"/>
          <p:cNvGrpSpPr>
            <a:grpSpLocks/>
          </p:cNvGrpSpPr>
          <p:nvPr/>
        </p:nvGrpSpPr>
        <p:grpSpPr bwMode="auto">
          <a:xfrm>
            <a:off x="4956175" y="1298575"/>
            <a:ext cx="2359025" cy="798513"/>
            <a:chOff x="3122" y="818"/>
            <a:chExt cx="1486" cy="503"/>
          </a:xfrm>
        </p:grpSpPr>
        <p:pic>
          <p:nvPicPr>
            <p:cNvPr id="18437" name="TextBox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2" y="818"/>
              <a:ext cx="1486" cy="503"/>
            </a:xfrm>
            <a:prstGeom prst="rect">
              <a:avLst/>
            </a:prstGeom>
            <a:noFill/>
          </p:spPr>
        </p:pic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3195" y="900"/>
              <a:ext cx="135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3200" b="1">
                  <a:latin typeface="Century Schoolbook" pitchFamily="18" charset="0"/>
                </a:rPr>
                <a:t>Фрукты</a:t>
              </a:r>
              <a:endParaRPr lang="ru-RU" b="1">
                <a:latin typeface="Century Schoolbook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00232" y="2500306"/>
            <a:ext cx="2071702" cy="83099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Обычно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несладкие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2500306"/>
            <a:ext cx="192882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Обычно</a:t>
            </a:r>
            <a:r>
              <a:rPr lang="ru-RU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сладкие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442" name="Рисунок 7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/>
          <p:cNvPicPr>
            <a:picLocks noGrp="1"/>
          </p:cNvPicPr>
          <p:nvPr>
            <p:ph sz="quarter" idx="1"/>
          </p:nvPr>
        </p:nvPicPr>
        <p:blipFill>
          <a:blip r:embed="rId6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357188" y="0"/>
            <a:ext cx="1868487" cy="1847850"/>
          </a:xfrm>
        </p:spPr>
      </p:pic>
      <p:sp>
        <p:nvSpPr>
          <p:cNvPr id="11" name="Овальная выноска 10"/>
          <p:cNvSpPr/>
          <p:nvPr/>
        </p:nvSpPr>
        <p:spPr>
          <a:xfrm>
            <a:off x="3000364" y="214290"/>
            <a:ext cx="4643470" cy="1071570"/>
          </a:xfrm>
          <a:prstGeom prst="wedgeEllipseCallout">
            <a:avLst>
              <a:gd name="adj1" fmla="val -64693"/>
              <a:gd name="adj2" fmla="val -205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Вот  в чём их отличие: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" name="Рисунок 17" descr="огурец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975" y="1920875"/>
            <a:ext cx="981075" cy="1450975"/>
          </a:xfrm>
          <a:prstGeom prst="rect">
            <a:avLst/>
          </a:prstGeom>
          <a:noFill/>
        </p:spPr>
      </p:pic>
      <p:sp>
        <p:nvSpPr>
          <p:cNvPr id="19" name="Стрелка вниз 18"/>
          <p:cNvSpPr/>
          <p:nvPr/>
        </p:nvSpPr>
        <p:spPr>
          <a:xfrm>
            <a:off x="2714625" y="2071688"/>
            <a:ext cx="357188" cy="35718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2714625" y="3429000"/>
            <a:ext cx="357188" cy="5715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000750" y="2071688"/>
            <a:ext cx="357188" cy="428625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000750" y="3429000"/>
            <a:ext cx="357188" cy="500063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" name="Рисунок 2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9E1EE"/>
              </a:clrFrom>
              <a:clrTo>
                <a:srgbClr val="F9E1EE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1285875" y="4000500"/>
            <a:ext cx="3071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71750" y="6072188"/>
            <a:ext cx="1785938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В огороде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4" name="Рисунок 23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4EAF2"/>
              </a:clrFrom>
              <a:clrTo>
                <a:srgbClr val="F4EAF2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4786313" y="4000500"/>
            <a:ext cx="32146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86313" y="4000500"/>
            <a:ext cx="1285875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В саду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5" name="Рисунок 24" descr="яблоки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286625" y="2071688"/>
            <a:ext cx="1143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7999">
              <a:schemeClr val="bg2">
                <a:lumMod val="40000"/>
                <a:lumOff val="60000"/>
              </a:schemeClr>
            </a:gs>
            <a:gs pos="36000">
              <a:schemeClr val="accent3">
                <a:lumMod val="60000"/>
                <a:lumOff val="40000"/>
              </a:schemeClr>
            </a:gs>
            <a:gs pos="61000">
              <a:schemeClr val="bg2">
                <a:lumMod val="40000"/>
                <a:lumOff val="60000"/>
              </a:schemeClr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428625" y="1000125"/>
            <a:ext cx="1928813" cy="2071688"/>
          </a:xfrm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3852863"/>
            <a:ext cx="2084387" cy="1938337"/>
          </a:xfrm>
          <a:prstGeom prst="rect">
            <a:avLst/>
          </a:prstGeom>
          <a:noFill/>
        </p:spPr>
      </p:pic>
      <p:grpSp>
        <p:nvGrpSpPr>
          <p:cNvPr id="12" name="Скругленная прямоугольная выноска 11"/>
          <p:cNvGrpSpPr>
            <a:grpSpLocks/>
          </p:cNvGrpSpPr>
          <p:nvPr/>
        </p:nvGrpSpPr>
        <p:grpSpPr bwMode="auto">
          <a:xfrm>
            <a:off x="2646363" y="444500"/>
            <a:ext cx="5076825" cy="1731963"/>
            <a:chOff x="1667" y="280"/>
            <a:chExt cx="3198" cy="1091"/>
          </a:xfrm>
        </p:grpSpPr>
        <p:pic>
          <p:nvPicPr>
            <p:cNvPr id="19460" name="Скругленная прямоугольная выноска 1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7" y="280"/>
              <a:ext cx="3198" cy="1091"/>
            </a:xfrm>
            <a:prstGeom prst="rect">
              <a:avLst/>
            </a:prstGeom>
            <a:noFill/>
          </p:spPr>
        </p:pic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2253" y="363"/>
              <a:ext cx="2514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2400" b="1">
                  <a:solidFill>
                    <a:srgbClr val="244583"/>
                  </a:solidFill>
                  <a:latin typeface="Century Schoolbook" pitchFamily="18" charset="0"/>
                </a:rPr>
                <a:t>Думаю, что теперь вы легко выполните это задание в учебнике. </a:t>
              </a:r>
            </a:p>
          </p:txBody>
        </p:sp>
      </p:grp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3071813" y="2428875"/>
            <a:ext cx="3214687" cy="4071938"/>
          </a:xfrm>
          <a:prstGeom prst="rect">
            <a:avLst/>
          </a:prstGeom>
          <a:noFill/>
          <a:ln w="76200">
            <a:solidFill>
              <a:srgbClr val="7F0000"/>
            </a:solidFill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question_md_wht_1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25" y="4643438"/>
            <a:ext cx="674688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Стрелка вправо 8"/>
          <p:cNvGrpSpPr>
            <a:grpSpLocks/>
          </p:cNvGrpSpPr>
          <p:nvPr/>
        </p:nvGrpSpPr>
        <p:grpSpPr bwMode="auto">
          <a:xfrm>
            <a:off x="73025" y="3163888"/>
            <a:ext cx="1347788" cy="633412"/>
            <a:chOff x="46" y="1993"/>
            <a:chExt cx="849" cy="399"/>
          </a:xfrm>
        </p:grpSpPr>
        <p:pic>
          <p:nvPicPr>
            <p:cNvPr id="19465" name="Стрелка вправо 8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" y="1993"/>
              <a:ext cx="849" cy="399"/>
            </a:xfrm>
            <a:prstGeom prst="rect">
              <a:avLst/>
            </a:prstGeom>
            <a:noFill/>
          </p:spPr>
        </p:pic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90" y="2104"/>
              <a:ext cx="686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1" name="Стрелка вверх 10"/>
          <p:cNvGrpSpPr>
            <a:grpSpLocks/>
          </p:cNvGrpSpPr>
          <p:nvPr/>
        </p:nvGrpSpPr>
        <p:grpSpPr bwMode="auto">
          <a:xfrm>
            <a:off x="7431088" y="3236913"/>
            <a:ext cx="1347787" cy="706437"/>
            <a:chOff x="4681" y="2039"/>
            <a:chExt cx="849" cy="445"/>
          </a:xfrm>
        </p:grpSpPr>
        <p:pic>
          <p:nvPicPr>
            <p:cNvPr id="19468" name="Стрелка вверх 10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81" y="2039"/>
              <a:ext cx="849" cy="445"/>
            </a:xfrm>
            <a:prstGeom prst="rect">
              <a:avLst/>
            </a:prstGeom>
            <a:noFill/>
          </p:spPr>
        </p:pic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 rot="16200000">
              <a:off x="5063" y="1912"/>
              <a:ext cx="180" cy="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19471" name="Рисунок 12" descr="J0095690.GIF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8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8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4 -0.00509 L 0.16806 -0.005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8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8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1191 0.000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0" y="5143500"/>
            <a:ext cx="1285875" cy="1357313"/>
          </a:xfrm>
        </p:spPr>
      </p:pic>
      <p:pic>
        <p:nvPicPr>
          <p:cNvPr id="20483" name="Рисунок 12" descr="J0095690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дминистратор\Мои документы\Фрукты.bmp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1857375" y="0"/>
            <a:ext cx="619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Скругленная прямоугольная выноска 11"/>
          <p:cNvGrpSpPr>
            <a:grpSpLocks/>
          </p:cNvGrpSpPr>
          <p:nvPr/>
        </p:nvGrpSpPr>
        <p:grpSpPr bwMode="auto">
          <a:xfrm>
            <a:off x="109538" y="3829050"/>
            <a:ext cx="2713037" cy="1365250"/>
            <a:chOff x="69" y="2412"/>
            <a:chExt cx="1709" cy="860"/>
          </a:xfrm>
        </p:grpSpPr>
        <p:pic>
          <p:nvPicPr>
            <p:cNvPr id="20485" name="Скругленная прямоугольная выноска 11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" y="2412"/>
              <a:ext cx="1709" cy="860"/>
            </a:xfrm>
            <a:prstGeom prst="rect">
              <a:avLst/>
            </a:prstGeom>
            <a:noFill/>
          </p:spPr>
        </p:pic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159" y="2499"/>
              <a:ext cx="1482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244583"/>
                  </a:solidFill>
                  <a:latin typeface="Century Schoolbook" pitchFamily="18" charset="0"/>
                </a:rPr>
                <a:t>ПРОВЕРЬТЕ СЕБЯ! </a:t>
              </a:r>
            </a:p>
          </p:txBody>
        </p:sp>
      </p:grp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7572375" y="3571875"/>
            <a:ext cx="1285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1428750" y="357188"/>
            <a:ext cx="1285875" cy="1285875"/>
          </a:xfrm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286500" y="5214938"/>
            <a:ext cx="1714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Скругленная прямоугольная выноска 11"/>
          <p:cNvGrpSpPr>
            <a:grpSpLocks/>
          </p:cNvGrpSpPr>
          <p:nvPr/>
        </p:nvGrpSpPr>
        <p:grpSpPr bwMode="auto">
          <a:xfrm>
            <a:off x="2554288" y="433388"/>
            <a:ext cx="5961062" cy="1030287"/>
            <a:chOff x="1609" y="273"/>
            <a:chExt cx="3755" cy="649"/>
          </a:xfrm>
        </p:grpSpPr>
        <p:pic>
          <p:nvPicPr>
            <p:cNvPr id="21508" name="Скругленная прямоугольная выноска 1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9" y="273"/>
              <a:ext cx="3755" cy="649"/>
            </a:xfrm>
            <a:prstGeom prst="rect">
              <a:avLst/>
            </a:prstGeom>
            <a:noFill/>
          </p:spPr>
        </p:pic>
        <p:sp>
          <p:nvSpPr>
            <p:cNvPr id="21509" name="Text Box 5"/>
            <p:cNvSpPr txBox="1">
              <a:spLocks noChangeArrowheads="1"/>
            </p:cNvSpPr>
            <p:nvPr/>
          </p:nvSpPr>
          <p:spPr bwMode="auto">
            <a:xfrm>
              <a:off x="2051" y="341"/>
              <a:ext cx="3233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2400" b="1">
                  <a:solidFill>
                    <a:srgbClr val="244583"/>
                  </a:solidFill>
                  <a:latin typeface="Century Schoolbook" pitchFamily="18" charset="0"/>
                </a:rPr>
                <a:t>Среди фруктов и овощей есть исключения.</a:t>
              </a:r>
            </a:p>
          </p:txBody>
        </p:sp>
      </p:grpSp>
      <p:grpSp>
        <p:nvGrpSpPr>
          <p:cNvPr id="9" name="Стрелка вправо 8"/>
          <p:cNvGrpSpPr>
            <a:grpSpLocks/>
          </p:cNvGrpSpPr>
          <p:nvPr/>
        </p:nvGrpSpPr>
        <p:grpSpPr bwMode="auto">
          <a:xfrm>
            <a:off x="2359025" y="3449638"/>
            <a:ext cx="628650" cy="708025"/>
            <a:chOff x="1486" y="2173"/>
            <a:chExt cx="396" cy="446"/>
          </a:xfrm>
        </p:grpSpPr>
        <p:pic>
          <p:nvPicPr>
            <p:cNvPr id="21511" name="Стрелка вправо 8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6" y="2173"/>
              <a:ext cx="396" cy="446"/>
            </a:xfrm>
            <a:prstGeom prst="rect">
              <a:avLst/>
            </a:prstGeom>
            <a:noFill/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 rot="5400000">
              <a:off x="1547" y="2267"/>
              <a:ext cx="281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1" name="Стрелка вверх 10"/>
          <p:cNvGrpSpPr>
            <a:grpSpLocks/>
          </p:cNvGrpSpPr>
          <p:nvPr/>
        </p:nvGrpSpPr>
        <p:grpSpPr bwMode="auto">
          <a:xfrm>
            <a:off x="6003925" y="3382963"/>
            <a:ext cx="701675" cy="738187"/>
            <a:chOff x="3782" y="2131"/>
            <a:chExt cx="442" cy="465"/>
          </a:xfrm>
        </p:grpSpPr>
        <p:pic>
          <p:nvPicPr>
            <p:cNvPr id="21514" name="Стрелка вверх 10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2" y="2131"/>
              <a:ext cx="442" cy="465"/>
            </a:xfrm>
            <a:prstGeom prst="rect">
              <a:avLst/>
            </a:prstGeom>
            <a:noFill/>
          </p:spPr>
        </p:pic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 rot="10800000">
              <a:off x="3915" y="2160"/>
              <a:ext cx="180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21517" name="Рисунок 12" descr="J0095690.GIF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643063" y="2214563"/>
            <a:ext cx="2000250" cy="919162"/>
          </a:xfrm>
          <a:prstGeom prst="trapezoid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Сладкие овощи</a:t>
            </a:r>
            <a:endParaRPr lang="ru-RU" sz="2400" dirty="0"/>
          </a:p>
        </p:txBody>
      </p:sp>
      <p:grpSp>
        <p:nvGrpSpPr>
          <p:cNvPr id="15" name="TextBox 14"/>
          <p:cNvGrpSpPr>
            <a:grpSpLocks/>
          </p:cNvGrpSpPr>
          <p:nvPr/>
        </p:nvGrpSpPr>
        <p:grpSpPr bwMode="auto">
          <a:xfrm>
            <a:off x="5218113" y="2163763"/>
            <a:ext cx="2219325" cy="1023937"/>
            <a:chOff x="3287" y="1363"/>
            <a:chExt cx="1398" cy="645"/>
          </a:xfrm>
        </p:grpSpPr>
        <p:pic>
          <p:nvPicPr>
            <p:cNvPr id="21519" name="TextBox 1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87" y="1363"/>
              <a:ext cx="1398" cy="645"/>
            </a:xfrm>
            <a:prstGeom prst="rect">
              <a:avLst/>
            </a:prstGeom>
            <a:noFill/>
          </p:spPr>
        </p:pic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3423" y="1435"/>
              <a:ext cx="1119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>
                  <a:solidFill>
                    <a:srgbClr val="FFFFFF"/>
                  </a:solidFill>
                  <a:latin typeface="Century Schoolbook" pitchFamily="18" charset="0"/>
                </a:rPr>
                <a:t>Несладкие фрукты</a:t>
              </a:r>
            </a:p>
          </p:txBody>
        </p:sp>
      </p:grpSp>
      <p:pic>
        <p:nvPicPr>
          <p:cNvPr id="16" name="Рисунок 15" descr="f17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250" y="400050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J0095710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86438" y="5643563"/>
            <a:ext cx="11699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WRCARROT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7438" y="4000500"/>
            <a:ext cx="13573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Картинки\Анимированные рисунки по темам\Еда\3\lemons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0" y="3929063"/>
            <a:ext cx="305276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7EBF7"/>
              </a:clrFrom>
              <a:clrTo>
                <a:srgbClr val="F7EBF7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2286000" y="285750"/>
            <a:ext cx="178593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EE4EF"/>
              </a:clrFrom>
              <a:clrTo>
                <a:srgbClr val="EEE4E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143125" y="3929063"/>
            <a:ext cx="1928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88" y="2500313"/>
            <a:ext cx="4786312" cy="1143000"/>
          </a:xfrm>
          <a:prstGeom prst="round2Diag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Физкультминутка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«Овощ или фрукт»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3E5F2"/>
              </a:clrFrom>
              <a:clrTo>
                <a:srgbClr val="F3E5F2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0" y="357188"/>
            <a:ext cx="2286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2E8F3"/>
              </a:clrFrom>
              <a:clrTo>
                <a:srgbClr val="F2E8F3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7000875" y="285750"/>
            <a:ext cx="1571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3E9F4"/>
              </a:clrFrom>
              <a:clrTo>
                <a:srgbClr val="F3E9F4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715125" y="3286125"/>
            <a:ext cx="2286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EEE4EF"/>
              </a:clrFrom>
              <a:clrTo>
                <a:srgbClr val="EEE4E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286250" y="3429000"/>
            <a:ext cx="22860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6ECF7"/>
              </a:clrFrom>
              <a:clrTo>
                <a:srgbClr val="F6ECF7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3714750" y="285750"/>
            <a:ext cx="364331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0E6F1"/>
              </a:clrFrom>
              <a:clrTo>
                <a:srgbClr val="F0E6F1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428625" y="3500438"/>
            <a:ext cx="2000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2E4F1"/>
              </a:clrFrom>
              <a:clrTo>
                <a:srgbClr val="F2E4F1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1785938" y="142875"/>
            <a:ext cx="5214937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3EE"/>
              </a:clrFrom>
              <a:clrTo>
                <a:srgbClr val="EDE3EE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7572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2E8F3"/>
              </a:clrFrom>
              <a:clrTo>
                <a:srgbClr val="F2E8F3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214563" y="1000125"/>
            <a:ext cx="51435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1E7F2"/>
              </a:clrFrom>
              <a:clrTo>
                <a:srgbClr val="F1E7F2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571750" y="428625"/>
            <a:ext cx="4670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2E8F3"/>
              </a:clrFrom>
              <a:clrTo>
                <a:srgbClr val="F2E8F3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249363" y="534988"/>
            <a:ext cx="6502400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EFE1EE"/>
              </a:clrFrom>
              <a:clrTo>
                <a:srgbClr val="EFE1EE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2857500" y="1357313"/>
            <a:ext cx="3643313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0E6F1"/>
              </a:clrFrom>
              <a:clrTo>
                <a:srgbClr val="F0E6F1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643063" y="2143125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2E8F3"/>
              </a:clrFrom>
              <a:clrTo>
                <a:srgbClr val="F2E8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1785938"/>
            <a:ext cx="31432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071688" y="2500313"/>
            <a:ext cx="4357687" cy="1143000"/>
          </a:xfrm>
          <a:prstGeom prst="round2DiagRect">
            <a:avLst/>
          </a:prstGeom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cap="small" dirty="0">
                <a:solidFill>
                  <a:schemeClr val="accent3">
                    <a:lumMod val="75000"/>
                  </a:schemeClr>
                </a:solidFill>
              </a:rPr>
              <a:t>Физкультминутка</a:t>
            </a:r>
            <a:br>
              <a:rPr lang="ru-RU" sz="3000" cap="sm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000" b="1" cap="small" dirty="0">
                <a:solidFill>
                  <a:schemeClr val="accent3">
                    <a:lumMod val="75000"/>
                  </a:schemeClr>
                </a:solidFill>
              </a:rPr>
              <a:t> «Овощ или фрукт»</a:t>
            </a:r>
            <a:endParaRPr lang="ru-RU" sz="3000" b="1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25ani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51588" y="1206500"/>
            <a:ext cx="1012825" cy="1012825"/>
          </a:xfrm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643688" y="500063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ьная выноска 5"/>
          <p:cNvSpPr/>
          <p:nvPr/>
        </p:nvSpPr>
        <p:spPr>
          <a:xfrm>
            <a:off x="3000375" y="214313"/>
            <a:ext cx="3214688" cy="1428750"/>
          </a:xfrm>
          <a:prstGeom prst="wedgeEllipseCallout">
            <a:avLst>
              <a:gd name="adj1" fmla="val 71212"/>
              <a:gd name="adj2" fmla="val 45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Ребята, раскрасьте в тетради  эти овощи и фрукты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3EFEC"/>
              </a:clrFrom>
              <a:clrTo>
                <a:srgbClr val="F3EFEC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928688" y="2143125"/>
            <a:ext cx="7072312" cy="4291013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582" name="Рисунок 9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8" y="500063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4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1EDEE"/>
              </a:clrFrom>
              <a:clrTo>
                <a:srgbClr val="F1EDEE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28625" y="4500563"/>
            <a:ext cx="34655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8F3F0"/>
              </a:clrFrom>
              <a:clrTo>
                <a:srgbClr val="F8F3F0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5857875" y="4714875"/>
            <a:ext cx="21907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1E9E7"/>
              </a:clrFrom>
              <a:clrTo>
                <a:srgbClr val="F1E9E7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85750" y="214313"/>
            <a:ext cx="8266113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500313" y="3571875"/>
            <a:ext cx="2143125" cy="1000125"/>
          </a:xfrm>
          <a:prstGeom prst="wedgeRoundRectCallout">
            <a:avLst>
              <a:gd name="adj1" fmla="val -44106"/>
              <a:gd name="adj2" fmla="val 74967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Я буду варить на обед борщ.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286375" y="3571875"/>
            <a:ext cx="2428875" cy="928688"/>
          </a:xfrm>
          <a:prstGeom prst="wedgeRoundRectCallout">
            <a:avLst>
              <a:gd name="adj1" fmla="val 18552"/>
              <a:gd name="adj2" fmla="val 87688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А я буду варить сладкий компот!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question_md_wht_1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6313" y="3071813"/>
            <a:ext cx="304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Скругленный прямоугольник 13"/>
          <p:cNvGrpSpPr>
            <a:grpSpLocks/>
          </p:cNvGrpSpPr>
          <p:nvPr/>
        </p:nvGrpSpPr>
        <p:grpSpPr bwMode="auto">
          <a:xfrm>
            <a:off x="1420813" y="1785938"/>
            <a:ext cx="6875462" cy="1176337"/>
            <a:chOff x="895" y="1125"/>
            <a:chExt cx="4331" cy="741"/>
          </a:xfrm>
        </p:grpSpPr>
        <p:pic>
          <p:nvPicPr>
            <p:cNvPr id="25608" name="Скругленный прямоугольник 1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95" y="1125"/>
              <a:ext cx="4331" cy="741"/>
            </a:xfrm>
            <a:prstGeom prst="rect">
              <a:avLst/>
            </a:prstGeom>
            <a:noFill/>
          </p:spPr>
        </p:pic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976" y="1201"/>
              <a:ext cx="4168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800" b="1">
                  <a:solidFill>
                    <a:srgbClr val="C00000"/>
                  </a:solidFill>
                  <a:latin typeface="Century Schoolbook" pitchFamily="18" charset="0"/>
                </a:rPr>
                <a:t>Подскажите, из чего</a:t>
              </a:r>
            </a:p>
            <a:p>
              <a:pPr algn="ctr"/>
              <a:r>
                <a:rPr lang="ru-RU" sz="2800" b="1">
                  <a:solidFill>
                    <a:srgbClr val="C00000"/>
                  </a:solidFill>
                  <a:latin typeface="Century Schoolbook" pitchFamily="18" charset="0"/>
                </a:rPr>
                <a:t> приготовить эти блюда?</a:t>
              </a:r>
            </a:p>
          </p:txBody>
        </p:sp>
      </p:grpSp>
      <p:pic>
        <p:nvPicPr>
          <p:cNvPr id="25611" name="Рисунок 14" descr="J0095690.GIF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313" y="5715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8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Прямая со стрелкой 42"/>
          <p:cNvCxnSpPr/>
          <p:nvPr/>
        </p:nvCxnSpPr>
        <p:spPr>
          <a:xfrm rot="5400000" flipH="1" flipV="1">
            <a:off x="3286125" y="1357313"/>
            <a:ext cx="1500188" cy="10715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Полилиния 44"/>
          <p:cNvSpPr/>
          <p:nvPr/>
        </p:nvSpPr>
        <p:spPr>
          <a:xfrm>
            <a:off x="4117975" y="60325"/>
            <a:ext cx="1670050" cy="2557463"/>
          </a:xfrm>
          <a:custGeom>
            <a:avLst/>
            <a:gdLst>
              <a:gd name="connsiteX0" fmla="*/ 1669472 w 1669472"/>
              <a:gd name="connsiteY0" fmla="*/ 2557896 h 2557896"/>
              <a:gd name="connsiteX1" fmla="*/ 339436 w 1669472"/>
              <a:gd name="connsiteY1" fmla="*/ 1186296 h 2557896"/>
              <a:gd name="connsiteX2" fmla="*/ 131618 w 1669472"/>
              <a:gd name="connsiteY2" fmla="*/ 126423 h 2557896"/>
              <a:gd name="connsiteX3" fmla="*/ 1129145 w 1669472"/>
              <a:gd name="connsiteY3" fmla="*/ 427760 h 255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472" h="2557896">
                <a:moveTo>
                  <a:pt x="1669472" y="2557896"/>
                </a:moveTo>
                <a:cubicBezTo>
                  <a:pt x="1132608" y="2074718"/>
                  <a:pt x="595745" y="1591541"/>
                  <a:pt x="339436" y="1186296"/>
                </a:cubicBezTo>
                <a:cubicBezTo>
                  <a:pt x="83127" y="781051"/>
                  <a:pt x="0" y="252846"/>
                  <a:pt x="131618" y="126423"/>
                </a:cubicBezTo>
                <a:cubicBezTo>
                  <a:pt x="263236" y="0"/>
                  <a:pt x="696190" y="213880"/>
                  <a:pt x="1129145" y="42776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2071688" y="914400"/>
            <a:ext cx="3622675" cy="1755775"/>
          </a:xfrm>
          <a:custGeom>
            <a:avLst/>
            <a:gdLst>
              <a:gd name="connsiteX0" fmla="*/ 3995304 w 3995304"/>
              <a:gd name="connsiteY0" fmla="*/ 1756064 h 1756064"/>
              <a:gd name="connsiteX1" fmla="*/ 524741 w 3995304"/>
              <a:gd name="connsiteY1" fmla="*/ 467591 h 1756064"/>
              <a:gd name="connsiteX2" fmla="*/ 846859 w 3995304"/>
              <a:gd name="connsiteY2" fmla="*/ 0 h 175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5304" h="1756064">
                <a:moveTo>
                  <a:pt x="3995304" y="1756064"/>
                </a:moveTo>
                <a:cubicBezTo>
                  <a:pt x="2522393" y="1258166"/>
                  <a:pt x="1049482" y="760268"/>
                  <a:pt x="524741" y="467591"/>
                </a:cubicBezTo>
                <a:cubicBezTo>
                  <a:pt x="0" y="174914"/>
                  <a:pt x="423429" y="87457"/>
                  <a:pt x="846859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1EDEE"/>
              </a:clrFrom>
              <a:clrTo>
                <a:srgbClr val="F1EDEE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28625" y="4500563"/>
            <a:ext cx="34655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8F3F0"/>
              </a:clrFrom>
              <a:clrTo>
                <a:srgbClr val="F8F3F0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857875" y="4500563"/>
            <a:ext cx="21907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1E9E7"/>
              </a:clrFrom>
              <a:clrTo>
                <a:srgbClr val="F1E9E7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85750" y="214313"/>
            <a:ext cx="8266113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571750" y="3643313"/>
            <a:ext cx="2143125" cy="1000125"/>
          </a:xfrm>
          <a:prstGeom prst="wedgeRoundRectCallout">
            <a:avLst>
              <a:gd name="adj1" fmla="val -44106"/>
              <a:gd name="adj2" fmla="val 74967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Молодцы, ребята!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214938" y="3571875"/>
            <a:ext cx="1857375" cy="928688"/>
          </a:xfrm>
          <a:prstGeom prst="wedgeRoundRectCallout">
            <a:avLst>
              <a:gd name="adj1" fmla="val 34621"/>
              <a:gd name="adj2" fmla="val 7928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И мне помогли!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6634" name="Рисунок 14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313" y="5715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1857375" y="2357438"/>
            <a:ext cx="1857375" cy="1000125"/>
          </a:xfrm>
          <a:prstGeom prst="ellipse">
            <a:avLst/>
          </a:prstGeom>
          <a:solidFill>
            <a:srgbClr val="E012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БОРЩ</a:t>
            </a:r>
            <a:endParaRPr lang="ru-RU" b="1" dirty="0"/>
          </a:p>
        </p:txBody>
      </p:sp>
      <p:sp>
        <p:nvSpPr>
          <p:cNvPr id="16" name="Овал 15"/>
          <p:cNvSpPr/>
          <p:nvPr/>
        </p:nvSpPr>
        <p:spPr>
          <a:xfrm>
            <a:off x="5643563" y="2357438"/>
            <a:ext cx="2143125" cy="10001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КОМПОТ</a:t>
            </a:r>
            <a:endParaRPr lang="ru-RU" b="1" dirty="0"/>
          </a:p>
        </p:txBody>
      </p:sp>
      <p:cxnSp>
        <p:nvCxnSpPr>
          <p:cNvPr id="18" name="Прямая со стрелкой 17"/>
          <p:cNvCxnSpPr>
            <a:stCxn id="12" idx="1"/>
          </p:cNvCxnSpPr>
          <p:nvPr/>
        </p:nvCxnSpPr>
        <p:spPr>
          <a:xfrm rot="16200000" flipV="1">
            <a:off x="1527175" y="1901825"/>
            <a:ext cx="788988" cy="4143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0"/>
          </p:cNvCxnSpPr>
          <p:nvPr/>
        </p:nvCxnSpPr>
        <p:spPr>
          <a:xfrm rot="5400000" flipH="1" flipV="1">
            <a:off x="2393157" y="1893094"/>
            <a:ext cx="857250" cy="71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2" idx="7"/>
          </p:cNvCxnSpPr>
          <p:nvPr/>
        </p:nvCxnSpPr>
        <p:spPr>
          <a:xfrm rot="5400000" flipH="1" flipV="1">
            <a:off x="3113088" y="1973263"/>
            <a:ext cx="860425" cy="200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3321843" y="1535907"/>
            <a:ext cx="1071563" cy="857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2" idx="6"/>
          </p:cNvCxnSpPr>
          <p:nvPr/>
        </p:nvCxnSpPr>
        <p:spPr>
          <a:xfrm flipV="1">
            <a:off x="3714750" y="1571625"/>
            <a:ext cx="2643188" cy="128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2" idx="6"/>
          </p:cNvCxnSpPr>
          <p:nvPr/>
        </p:nvCxnSpPr>
        <p:spPr>
          <a:xfrm flipV="1">
            <a:off x="3714750" y="1571625"/>
            <a:ext cx="3929063" cy="128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Полилиния 37"/>
          <p:cNvSpPr/>
          <p:nvPr/>
        </p:nvSpPr>
        <p:spPr>
          <a:xfrm>
            <a:off x="7605713" y="384175"/>
            <a:ext cx="1073150" cy="2224088"/>
          </a:xfrm>
          <a:custGeom>
            <a:avLst/>
            <a:gdLst>
              <a:gd name="connsiteX0" fmla="*/ 0 w 1071996"/>
              <a:gd name="connsiteY0" fmla="*/ 2223655 h 2223655"/>
              <a:gd name="connsiteX1" fmla="*/ 987137 w 1071996"/>
              <a:gd name="connsiteY1" fmla="*/ 363682 h 2223655"/>
              <a:gd name="connsiteX2" fmla="*/ 509155 w 1071996"/>
              <a:gd name="connsiteY2" fmla="*/ 41564 h 222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1996" h="2223655">
                <a:moveTo>
                  <a:pt x="0" y="2223655"/>
                </a:moveTo>
                <a:cubicBezTo>
                  <a:pt x="451139" y="1475509"/>
                  <a:pt x="902278" y="727364"/>
                  <a:pt x="987137" y="363682"/>
                </a:cubicBezTo>
                <a:cubicBezTo>
                  <a:pt x="1071996" y="0"/>
                  <a:pt x="790575" y="20782"/>
                  <a:pt x="509155" y="4156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5662613" y="1579563"/>
            <a:ext cx="685800" cy="809625"/>
          </a:xfrm>
          <a:custGeom>
            <a:avLst/>
            <a:gdLst>
              <a:gd name="connsiteX0" fmla="*/ 685800 w 685800"/>
              <a:gd name="connsiteY0" fmla="*/ 810491 h 810491"/>
              <a:gd name="connsiteX1" fmla="*/ 0 w 685800"/>
              <a:gd name="connsiteY1" fmla="*/ 0 h 810491"/>
              <a:gd name="connsiteX2" fmla="*/ 0 w 685800"/>
              <a:gd name="connsiteY2" fmla="*/ 0 h 8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810491">
                <a:moveTo>
                  <a:pt x="685800" y="810491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5964238" y="966788"/>
            <a:ext cx="530225" cy="1412875"/>
          </a:xfrm>
          <a:custGeom>
            <a:avLst/>
            <a:gdLst>
              <a:gd name="connsiteX0" fmla="*/ 529936 w 529936"/>
              <a:gd name="connsiteY0" fmla="*/ 1413163 h 1413163"/>
              <a:gd name="connsiteX1" fmla="*/ 0 w 529936"/>
              <a:gd name="connsiteY1" fmla="*/ 0 h 1413163"/>
              <a:gd name="connsiteX2" fmla="*/ 0 w 529936"/>
              <a:gd name="connsiteY2" fmla="*/ 0 h 14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936" h="1413163">
                <a:moveTo>
                  <a:pt x="529936" y="141316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10" grpId="0" animBg="1"/>
      <p:bldP spid="11" grpId="0" animBg="1"/>
      <p:bldP spid="12" grpId="0" animBg="1"/>
      <p:bldP spid="16" grpId="0" animBg="1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86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25" y="-146050"/>
            <a:ext cx="9521825" cy="72231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88" y="4576763"/>
            <a:ext cx="5929312" cy="2281237"/>
          </a:xfrm>
          <a:prstGeom prst="round2Diag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Когда ты идешь по тропинке лесной.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Вопросы тебя обгоняют гурьбой: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0688" y="3852863"/>
            <a:ext cx="2024062" cy="2084387"/>
          </a:xfrm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4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 l="4480"/>
          <a:stretch>
            <a:fillRect/>
          </a:stretch>
        </p:blipFill>
        <p:spPr bwMode="auto">
          <a:xfrm>
            <a:off x="5429250" y="3571875"/>
            <a:ext cx="2714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98638" y="420688"/>
            <a:ext cx="4614862" cy="3876675"/>
          </a:xfrm>
        </p:spPr>
      </p:pic>
      <p:pic>
        <p:nvPicPr>
          <p:cNvPr id="27653" name="Рисунок 9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428875" y="4429125"/>
            <a:ext cx="2500313" cy="1071563"/>
          </a:xfrm>
          <a:prstGeom prst="wedgeRoundRectCallout">
            <a:avLst>
              <a:gd name="adj1" fmla="val 70179"/>
              <a:gd name="adj2" fmla="val -35401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А давай спросим у ребят!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3492500"/>
            <a:ext cx="2749550" cy="521811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71688" y="214313"/>
            <a:ext cx="6572250" cy="2928937"/>
          </a:xfrm>
          <a:prstGeom prst="wedgeRoundRectCallout">
            <a:avLst>
              <a:gd name="adj1" fmla="val -36506"/>
              <a:gd name="adj2" fmla="val 7056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rgbClr val="002060"/>
                </a:solidFill>
              </a:rPr>
              <a:t>Овощей и фруктов нужно есть как можно больше, потому что в них много </a:t>
            </a:r>
            <a:r>
              <a:rPr lang="ru-RU" sz="2800" b="1" cap="none" dirty="0" smtClean="0">
                <a:solidFill>
                  <a:srgbClr val="C00000"/>
                </a:solidFill>
              </a:rPr>
              <a:t>витаминов </a:t>
            </a:r>
            <a:r>
              <a:rPr lang="ru-RU" sz="2400" b="1" cap="none" dirty="0" smtClean="0">
                <a:solidFill>
                  <a:srgbClr val="002060"/>
                </a:solidFill>
              </a:rPr>
              <a:t>и других полезных веществ. </a:t>
            </a:r>
            <a:br>
              <a:rPr lang="ru-RU" sz="2400" b="1" cap="none" dirty="0" smtClean="0">
                <a:solidFill>
                  <a:srgbClr val="002060"/>
                </a:solidFill>
              </a:rPr>
            </a:br>
            <a:r>
              <a:rPr lang="ru-RU" sz="2400" b="1" cap="none" dirty="0" smtClean="0">
                <a:solidFill>
                  <a:srgbClr val="002060"/>
                </a:solidFill>
              </a:rPr>
              <a:t>Без витаминов человек болеет!</a:t>
            </a:r>
            <a:br>
              <a:rPr lang="ru-RU" sz="2400" b="1" cap="none" dirty="0" smtClean="0">
                <a:solidFill>
                  <a:srgbClr val="002060"/>
                </a:solidFill>
              </a:rPr>
            </a:br>
            <a:r>
              <a:rPr lang="ru-RU" sz="2400" b="1" cap="none" dirty="0" smtClean="0">
                <a:solidFill>
                  <a:srgbClr val="002060"/>
                </a:solidFill>
              </a:rPr>
              <a:t>Давайте познакомимся </a:t>
            </a:r>
            <a:r>
              <a:rPr lang="ru-RU" sz="2400" b="1" cap="none" dirty="0" smtClean="0">
                <a:solidFill>
                  <a:schemeClr val="tx2"/>
                </a:solidFill>
              </a:rPr>
              <a:t/>
            </a:r>
            <a:br>
              <a:rPr lang="ru-RU" sz="2400" b="1" cap="none" dirty="0" smtClean="0">
                <a:solidFill>
                  <a:schemeClr val="tx2"/>
                </a:solidFill>
              </a:rPr>
            </a:br>
            <a:r>
              <a:rPr lang="ru-RU" sz="2400" b="1" cap="none" dirty="0" smtClean="0">
                <a:solidFill>
                  <a:srgbClr val="002060"/>
                </a:solidFill>
              </a:rPr>
              <a:t>с </a:t>
            </a:r>
            <a:r>
              <a:rPr lang="ru-RU" sz="2400" b="1" cap="none" dirty="0" smtClean="0">
                <a:solidFill>
                  <a:schemeClr val="tx2"/>
                </a:solidFill>
              </a:rPr>
              <a:t> </a:t>
            </a:r>
            <a:r>
              <a:rPr lang="ru-RU" sz="2400" b="1" cap="none" dirty="0" smtClean="0">
                <a:solidFill>
                  <a:schemeClr val="accent3">
                    <a:lumMod val="75000"/>
                  </a:schemeClr>
                </a:solidFill>
              </a:rPr>
              <a:t>братьями-витаминами</a:t>
            </a:r>
            <a:r>
              <a:rPr lang="ru-RU" sz="2400" b="1" cap="none" dirty="0" smtClean="0">
                <a:solidFill>
                  <a:schemeClr val="tx2"/>
                </a:solidFill>
              </a:rPr>
              <a:t>.</a:t>
            </a:r>
            <a:endParaRPr lang="ru-RU" sz="2400" b="1" cap="none" dirty="0">
              <a:solidFill>
                <a:schemeClr val="tx2"/>
              </a:solidFill>
            </a:endParaRPr>
          </a:p>
        </p:txBody>
      </p:sp>
      <p:pic>
        <p:nvPicPr>
          <p:cNvPr id="6" name="Содержимое 3"/>
          <p:cNvPicPr>
            <a:picLocks noGrp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553075" y="3638550"/>
            <a:ext cx="2043113" cy="4219575"/>
          </a:xfrm>
        </p:spPr>
      </p:pic>
      <p:pic>
        <p:nvPicPr>
          <p:cNvPr id="28677" name="Рисунок 6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Администратор\Мои документы\Полезные материалы\витамин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0163" y="4138613"/>
            <a:ext cx="1463675" cy="368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25000">
              <a:schemeClr val="bg2">
                <a:lumMod val="60000"/>
                <a:lumOff val="40000"/>
              </a:schemeClr>
            </a:gs>
            <a:gs pos="50000">
              <a:srgbClr val="FFFF00"/>
            </a:gs>
            <a:gs pos="75000">
              <a:schemeClr val="accent3">
                <a:lumMod val="60000"/>
                <a:lumOff val="4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4492625"/>
            <a:ext cx="1963737" cy="36449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643188" y="4857750"/>
            <a:ext cx="3786187" cy="500063"/>
          </a:xfrm>
          <a:prstGeom prst="wedgeRoundRectCallout">
            <a:avLst>
              <a:gd name="adj1" fmla="val -58608"/>
              <a:gd name="adj2" fmla="val -3231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rgbClr val="002060"/>
                </a:solidFill>
              </a:rPr>
              <a:t>Вот как их зовут.</a:t>
            </a:r>
            <a:endParaRPr lang="ru-RU" sz="2400" b="1" cap="none" dirty="0">
              <a:solidFill>
                <a:srgbClr val="002060"/>
              </a:solidFill>
            </a:endParaRPr>
          </a:p>
        </p:txBody>
      </p:sp>
      <p:pic>
        <p:nvPicPr>
          <p:cNvPr id="6" name="Содержимое 3"/>
          <p:cNvPicPr>
            <a:picLocks noGrp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67450" y="4779963"/>
            <a:ext cx="1468438" cy="3217862"/>
          </a:xfrm>
        </p:spPr>
      </p:pic>
      <p:pic>
        <p:nvPicPr>
          <p:cNvPr id="29701" name="Рисунок 6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Блок-схема: узел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150" y="-122238"/>
            <a:ext cx="3079750" cy="3286126"/>
          </a:xfrm>
          <a:prstGeom prst="rect">
            <a:avLst/>
          </a:prstGeom>
          <a:noFill/>
        </p:spPr>
      </p:pic>
      <p:pic>
        <p:nvPicPr>
          <p:cNvPr id="10" name="Блок-схема: узел 9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1788" y="-49213"/>
            <a:ext cx="3071812" cy="3286126"/>
          </a:xfrm>
          <a:prstGeom prst="rect">
            <a:avLst/>
          </a:prstGeom>
          <a:noFill/>
        </p:spPr>
      </p:pic>
      <p:pic>
        <p:nvPicPr>
          <p:cNvPr id="11" name="Блок-схема: узел 1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7488" y="23813"/>
            <a:ext cx="3071812" cy="328612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0750" y="2493963"/>
            <a:ext cx="2322513" cy="2157412"/>
          </a:xfrm>
          <a:prstGeom prst="rect">
            <a:avLst/>
          </a:prstGeom>
          <a:noFill/>
        </p:spPr>
      </p:pic>
      <p:pic>
        <p:nvPicPr>
          <p:cNvPr id="13" name="Содержимое 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5888" y="2419350"/>
            <a:ext cx="1365250" cy="2085975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38863" y="2852738"/>
            <a:ext cx="2803525" cy="16525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000250" y="357188"/>
            <a:ext cx="5143500" cy="2643187"/>
          </a:xfrm>
          <a:prstGeom prst="wedgeRoundRectCallout">
            <a:avLst>
              <a:gd name="adj1" fmla="val -39077"/>
              <a:gd name="adj2" fmla="val 6637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600"/>
                </a:solidFill>
              </a:rPr>
              <a:t>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9900"/>
                </a:solidFill>
              </a:rPr>
              <a:t> </a:t>
            </a:r>
            <a:r>
              <a:rPr lang="ru-RU" sz="2400" b="1" dirty="0">
                <a:solidFill>
                  <a:schemeClr val="accent3"/>
                </a:solidFill>
              </a:rPr>
              <a:t>ВИТАМИН А</a:t>
            </a:r>
            <a:r>
              <a:rPr lang="ru-RU" sz="2400" b="1" dirty="0">
                <a:solidFill>
                  <a:srgbClr val="009900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00"/>
                </a:solidFill>
              </a:rPr>
              <a:t>Если вы хотите хорошо расти, хорошо видеть и иметь крепкие зубы, вам нужен я!</a:t>
            </a: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5" name="Содержимое 3"/>
          <p:cNvPicPr>
            <a:picLocks noGrp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26288" y="4852988"/>
            <a:ext cx="895350" cy="1792287"/>
          </a:xfrm>
        </p:spPr>
      </p:pic>
      <p:sp>
        <p:nvSpPr>
          <p:cNvPr id="7" name="Двойная стрелка вверх/вниз 6"/>
          <p:cNvSpPr/>
          <p:nvPr/>
        </p:nvSpPr>
        <p:spPr>
          <a:xfrm>
            <a:off x="8072438" y="4929188"/>
            <a:ext cx="214312" cy="7143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Содержимое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638" y="3011488"/>
            <a:ext cx="2670175" cy="3316287"/>
          </a:xfrm>
          <a:prstGeom prst="rect">
            <a:avLst/>
          </a:prstGeom>
          <a:noFill/>
        </p:spPr>
      </p:pic>
      <p:sp>
        <p:nvSpPr>
          <p:cNvPr id="9" name="Двойная стрелка вверх/вниз 8"/>
          <p:cNvSpPr/>
          <p:nvPr/>
        </p:nvSpPr>
        <p:spPr>
          <a:xfrm>
            <a:off x="6715125" y="3286125"/>
            <a:ext cx="285750" cy="2643188"/>
          </a:xfrm>
          <a:prstGeom prst="up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Рисунок 9" descr="36_2_35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500938" y="1214438"/>
            <a:ext cx="952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36_2_53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2938" y="1071563"/>
            <a:ext cx="952500" cy="77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9" name="Рисунок 11" descr="J0095690.GIF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88" y="2071688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5488" y="2724150"/>
            <a:ext cx="3455987" cy="3700463"/>
          </a:xfrm>
          <a:prstGeom prst="rect">
            <a:avLst/>
          </a:prstGeom>
          <a:noFill/>
        </p:spPr>
      </p:pic>
      <p:pic>
        <p:nvPicPr>
          <p:cNvPr id="14" name="Блок-схема: узел 13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27250" y="450850"/>
            <a:ext cx="987425" cy="1152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000250" y="714375"/>
            <a:ext cx="4857750" cy="1714500"/>
          </a:xfrm>
          <a:prstGeom prst="wedgeRoundRectCallout">
            <a:avLst>
              <a:gd name="adj1" fmla="val -27810"/>
              <a:gd name="adj2" fmla="val 6250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9900"/>
                </a:solidFill>
              </a:rPr>
              <a:t>  </a:t>
            </a:r>
            <a:r>
              <a:rPr lang="ru-RU" sz="2400" b="1" dirty="0">
                <a:solidFill>
                  <a:srgbClr val="006600"/>
                </a:solidFill>
              </a:rPr>
              <a:t>Загляните в мою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600"/>
                </a:solidFill>
              </a:rPr>
              <a:t>корзину и назовите в каких овощах и фруктах есть  </a:t>
            </a:r>
            <a:r>
              <a:rPr lang="ru-RU" sz="2400" b="1" dirty="0">
                <a:solidFill>
                  <a:schemeClr val="accent3"/>
                </a:solidFill>
              </a:rPr>
              <a:t>ВИТАМИН </a:t>
            </a:r>
            <a:r>
              <a:rPr lang="ru-RU" sz="2400" b="1" dirty="0">
                <a:solidFill>
                  <a:srgbClr val="006600"/>
                </a:solidFill>
              </a:rPr>
              <a:t>А</a:t>
            </a:r>
            <a:r>
              <a:rPr lang="ru-RU" sz="2400" b="1" dirty="0">
                <a:solidFill>
                  <a:schemeClr val="accent3"/>
                </a:solidFill>
              </a:rPr>
              <a:t> </a:t>
            </a:r>
            <a:r>
              <a:rPr lang="ru-RU" sz="2400" b="1" dirty="0">
                <a:solidFill>
                  <a:srgbClr val="00990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2371725"/>
            <a:ext cx="3986212" cy="4278313"/>
          </a:xfrm>
          <a:prstGeom prst="rect">
            <a:avLst/>
          </a:prstGeom>
          <a:noFill/>
        </p:spPr>
      </p:pic>
      <p:pic>
        <p:nvPicPr>
          <p:cNvPr id="6" name="Блок-схема: узел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0" y="523875"/>
            <a:ext cx="993775" cy="1152525"/>
          </a:xfrm>
          <a:prstGeom prst="rect">
            <a:avLst/>
          </a:prstGeom>
          <a:noFill/>
        </p:spPr>
      </p:pic>
      <p:pic>
        <p:nvPicPr>
          <p:cNvPr id="8" name="Содержимое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7263" y="3565525"/>
            <a:ext cx="1749425" cy="4219575"/>
          </a:xfrm>
          <a:prstGeom prst="rect">
            <a:avLst/>
          </a:prstGeom>
          <a:noFill/>
        </p:spPr>
      </p:pic>
      <p:pic>
        <p:nvPicPr>
          <p:cNvPr id="10" name="Рисунок 9" descr="36_2_35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4313" y="1000125"/>
            <a:ext cx="952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36_2_53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28688" y="285750"/>
            <a:ext cx="952500" cy="77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Рисунок 11" descr="J0095690.GIF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7188" y="2071688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Администратор\Мои документы\Полезные материалы\морковь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0" y="214313"/>
            <a:ext cx="14573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Администратор\Мои документы\Полезные материалы\kapust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5188" y="2214563"/>
            <a:ext cx="14525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Администратор\Мои документы\Полезные материалы\помидор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25" y="3929063"/>
            <a:ext cx="1143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Блок-схема: узел 12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86525" y="4668838"/>
            <a:ext cx="987425" cy="1146175"/>
          </a:xfrm>
          <a:prstGeom prst="rect">
            <a:avLst/>
          </a:prstGeom>
          <a:noFill/>
        </p:spPr>
      </p:pic>
      <p:pic>
        <p:nvPicPr>
          <p:cNvPr id="14" name="Блок-схема: узел 1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9550" y="2597150"/>
            <a:ext cx="987425" cy="1152525"/>
          </a:xfrm>
          <a:prstGeom prst="rect">
            <a:avLst/>
          </a:prstGeom>
          <a:noFill/>
        </p:spPr>
      </p:pic>
      <p:pic>
        <p:nvPicPr>
          <p:cNvPr id="15" name="Блок-схема: узел 14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99250" y="665163"/>
            <a:ext cx="987425" cy="11509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285875" y="571500"/>
            <a:ext cx="6000750" cy="2357438"/>
          </a:xfrm>
          <a:prstGeom prst="wedgeRoundRectCallout">
            <a:avLst>
              <a:gd name="adj1" fmla="val 27918"/>
              <a:gd name="adj2" fmla="val 6790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Я</a:t>
            </a:r>
            <a:r>
              <a:rPr lang="ru-RU" sz="2400" b="1" dirty="0">
                <a:solidFill>
                  <a:srgbClr val="009900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/>
                </a:solidFill>
              </a:rPr>
              <a:t>ВИТАМИН В</a:t>
            </a:r>
            <a:r>
              <a:rPr lang="ru-RU" sz="2400" b="1" dirty="0">
                <a:solidFill>
                  <a:srgbClr val="009900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Если вы хотите быть сильными, иметь хороший аппетит и не огорчаться по пустякам,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вам нужен я!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6" name="Блок-схема: узел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8113" y="530225"/>
            <a:ext cx="933450" cy="1146175"/>
          </a:xfrm>
          <a:prstGeom prst="rect">
            <a:avLst/>
          </a:prstGeom>
          <a:noFill/>
        </p:spPr>
      </p:pic>
      <p:pic>
        <p:nvPicPr>
          <p:cNvPr id="8" name="Содержимое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4325" y="3444875"/>
            <a:ext cx="3024188" cy="3095625"/>
          </a:xfrm>
          <a:prstGeom prst="rect">
            <a:avLst/>
          </a:prstGeom>
          <a:noFill/>
        </p:spPr>
      </p:pic>
      <p:pic>
        <p:nvPicPr>
          <p:cNvPr id="14" name="Рисунок 13" descr="showoff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75" y="1285875"/>
            <a:ext cx="8572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14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4763" y="2298700"/>
            <a:ext cx="3657600" cy="4791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6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214438" y="285750"/>
            <a:ext cx="5857875" cy="2143125"/>
          </a:xfrm>
          <a:prstGeom prst="wedgeRoundRectCallout">
            <a:avLst>
              <a:gd name="adj1" fmla="val 35390"/>
              <a:gd name="adj2" fmla="val 8783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</a:rPr>
              <a:t>  </a:t>
            </a:r>
            <a:r>
              <a:rPr lang="ru-RU" sz="2400" b="1" dirty="0">
                <a:solidFill>
                  <a:srgbClr val="0000FF"/>
                </a:solidFill>
              </a:rPr>
              <a:t>Посмотрите теперь в мою корзинку и назовите овощи и фрукты, в которых содержится</a:t>
            </a:r>
            <a:r>
              <a:rPr lang="ru-RU" sz="2400" b="1" dirty="0">
                <a:solidFill>
                  <a:srgbClr val="009900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/>
                </a:solidFill>
              </a:rPr>
              <a:t>ВИТАМИН </a:t>
            </a:r>
            <a:r>
              <a:rPr lang="ru-RU" sz="2400" b="1" dirty="0">
                <a:solidFill>
                  <a:srgbClr val="002060"/>
                </a:solidFill>
              </a:rPr>
              <a:t>В.</a:t>
            </a:r>
          </a:p>
        </p:txBody>
      </p:sp>
      <p:pic>
        <p:nvPicPr>
          <p:cNvPr id="6" name="Блок-схема: узел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363" y="244475"/>
            <a:ext cx="931862" cy="1146175"/>
          </a:xfrm>
          <a:prstGeom prst="rect">
            <a:avLst/>
          </a:prstGeom>
          <a:noFill/>
        </p:spPr>
      </p:pic>
      <p:pic>
        <p:nvPicPr>
          <p:cNvPr id="14" name="Рисунок 13" descr="showoff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142875"/>
            <a:ext cx="9350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14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Администратор\Мои документы\Полезные материалы\яблок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6925" y="4352925"/>
            <a:ext cx="3479800" cy="2206625"/>
          </a:xfrm>
          <a:prstGeom prst="rect">
            <a:avLst/>
          </a:prstGeom>
          <a:noFill/>
        </p:spPr>
      </p:pic>
      <p:pic>
        <p:nvPicPr>
          <p:cNvPr id="10" name="Содержимое 3"/>
          <p:cNvPicPr>
            <a:picLocks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8001000" y="500063"/>
            <a:ext cx="7143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7488" y="1944688"/>
            <a:ext cx="3657600" cy="4784725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1E7F2"/>
              </a:clrFrom>
              <a:clrTo>
                <a:srgbClr val="F1E7F2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143125" y="2500313"/>
            <a:ext cx="1500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2E4F1"/>
              </a:clrFrom>
              <a:clrTo>
                <a:srgbClr val="F2E4F1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285750" y="4071938"/>
            <a:ext cx="1857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Блок-схема: узел 11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20838" y="2955925"/>
            <a:ext cx="933450" cy="1146175"/>
          </a:xfrm>
          <a:prstGeom prst="rect">
            <a:avLst/>
          </a:prstGeom>
          <a:noFill/>
        </p:spPr>
      </p:pic>
      <p:pic>
        <p:nvPicPr>
          <p:cNvPr id="17" name="Блок-схема: узел 16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9050" y="5102225"/>
            <a:ext cx="927100" cy="1139825"/>
          </a:xfrm>
          <a:prstGeom prst="rect">
            <a:avLst/>
          </a:prstGeom>
          <a:noFill/>
        </p:spPr>
      </p:pic>
      <p:pic>
        <p:nvPicPr>
          <p:cNvPr id="18" name="Блок-схема: узел 17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54475" y="4102100"/>
            <a:ext cx="925513" cy="1139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785938" y="571500"/>
            <a:ext cx="5500687" cy="2286000"/>
          </a:xfrm>
          <a:prstGeom prst="wedgeRoundRectCallout">
            <a:avLst>
              <a:gd name="adj1" fmla="val -35114"/>
              <a:gd name="adj2" fmla="val 65539"/>
              <a:gd name="adj3" fmla="val 16667"/>
            </a:avLst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99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Я</a:t>
            </a:r>
            <a:r>
              <a:rPr lang="ru-RU" sz="2400" b="1" dirty="0">
                <a:solidFill>
                  <a:srgbClr val="009900"/>
                </a:solidFill>
              </a:rPr>
              <a:t> </a:t>
            </a:r>
            <a:r>
              <a:rPr lang="ru-RU" sz="2400" b="1" dirty="0">
                <a:solidFill>
                  <a:schemeClr val="accent3"/>
                </a:solidFill>
              </a:rPr>
              <a:t>ВИТАМИН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Если вы хотите реже простужаться, быть бодрыми, быстрее выздоравливать,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вам нужен я!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Блок-схема: узел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50" y="603250"/>
            <a:ext cx="931863" cy="1139825"/>
          </a:xfrm>
          <a:prstGeom prst="rect">
            <a:avLst/>
          </a:prstGeom>
          <a:noFill/>
        </p:spPr>
      </p:pic>
      <p:pic>
        <p:nvPicPr>
          <p:cNvPr id="8" name="Содержимое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3138" y="4138613"/>
            <a:ext cx="1895475" cy="477996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98450" y="3230563"/>
            <a:ext cx="6188075" cy="3883025"/>
          </a:xfrm>
        </p:spPr>
      </p:pic>
      <p:pic>
        <p:nvPicPr>
          <p:cNvPr id="11" name="Рисунок 10" descr="36_2_54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643813" y="214313"/>
            <a:ext cx="923925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36_2_60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72375" y="2500313"/>
            <a:ext cx="95250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36_2_25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2938" y="571500"/>
            <a:ext cx="104775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36_12_14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572375" y="1428750"/>
            <a:ext cx="1047750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6" name="Рисунок 16" descr="J0095690.GIF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313" y="785813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6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6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6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2143125" y="285750"/>
            <a:ext cx="4929188" cy="1500188"/>
          </a:xfrm>
          <a:prstGeom prst="wedgeRoundRectCallout">
            <a:avLst>
              <a:gd name="adj1" fmla="val -40996"/>
              <a:gd name="adj2" fmla="val 116584"/>
              <a:gd name="adj3" fmla="val 16667"/>
            </a:avLst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99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600"/>
                </a:solidFill>
              </a:rPr>
              <a:t>Назовите-ка, ребята,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600"/>
                </a:solidFill>
              </a:rPr>
              <a:t>в каких овощах и фруктах содержится </a:t>
            </a:r>
            <a:r>
              <a:rPr lang="ru-RU" sz="2400" b="1" dirty="0">
                <a:solidFill>
                  <a:schemeClr val="accent3"/>
                </a:solidFill>
              </a:rPr>
              <a:t>ВИТАМИН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</a:t>
            </a:r>
            <a:r>
              <a:rPr lang="ru-RU" sz="2400" b="1" dirty="0">
                <a:solidFill>
                  <a:srgbClr val="009900"/>
                </a:solidFill>
              </a:rPr>
              <a:t>.</a:t>
            </a:r>
          </a:p>
        </p:txBody>
      </p:sp>
      <p:pic>
        <p:nvPicPr>
          <p:cNvPr id="8" name="Содержимое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4852988"/>
            <a:ext cx="1468438" cy="33528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20688" y="4248150"/>
            <a:ext cx="4443412" cy="2616200"/>
          </a:xfrm>
        </p:spPr>
      </p:pic>
      <p:pic>
        <p:nvPicPr>
          <p:cNvPr id="11" name="Рисунок 10" descr="36_2_54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001000" y="142875"/>
            <a:ext cx="642938" cy="63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36_2_60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15188" y="142875"/>
            <a:ext cx="584200" cy="64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36_2_25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71563" y="214313"/>
            <a:ext cx="785812" cy="78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36_12_14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572375" y="857250"/>
            <a:ext cx="762000" cy="58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9" name="Рисунок 16" descr="J0095690.GIF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15.gif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429250" y="5357813"/>
            <a:ext cx="1219200" cy="1219200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22" name="Picture 2" descr="C:\Documents and Settings\Администратор\Мои документы\Полезные материалы\смородина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2428875"/>
            <a:ext cx="1201737" cy="1600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124" name="Picture 4" descr="C:\Documents and Settings\Администратор\Мои документы\Полезные материалы\luk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7250" y="2071688"/>
            <a:ext cx="1697038" cy="13573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Блок-схема: узел 17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7988" y="2955925"/>
            <a:ext cx="933450" cy="1146175"/>
          </a:xfrm>
          <a:prstGeom prst="rect">
            <a:avLst/>
          </a:prstGeom>
          <a:noFill/>
        </p:spPr>
      </p:pic>
      <p:pic>
        <p:nvPicPr>
          <p:cNvPr id="20" name="Блок-схема: узел 19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21213" y="3676650"/>
            <a:ext cx="931862" cy="1139825"/>
          </a:xfrm>
          <a:prstGeom prst="rect">
            <a:avLst/>
          </a:prstGeom>
          <a:noFill/>
        </p:spPr>
      </p:pic>
      <p:pic>
        <p:nvPicPr>
          <p:cNvPr id="23" name="Блок-схема: узел 22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08175" y="171450"/>
            <a:ext cx="931863" cy="1144588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Мои документы\КАРТ\s_571i.bmp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714625" y="2786063"/>
            <a:ext cx="1398588" cy="15573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" name="Блок-схема: узел 18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08175" y="3676650"/>
            <a:ext cx="931863" cy="1139825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Мои документы\КАРТ\l00019i.bmp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57938" y="2143125"/>
            <a:ext cx="2132012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Блок-схема: узел 21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92838" y="3316288"/>
            <a:ext cx="933450" cy="1146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6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руктыFi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43063"/>
            <a:ext cx="3784600" cy="273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6225" y="4992688"/>
            <a:ext cx="1463675" cy="3365500"/>
          </a:xfrm>
          <a:prstGeom prst="rect">
            <a:avLst/>
          </a:prstGeom>
          <a:noFill/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5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 flipH="1">
            <a:off x="785786" y="285728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643313" y="142875"/>
            <a:ext cx="4572000" cy="1214438"/>
          </a:xfrm>
          <a:prstGeom prst="wedgeRoundRectCallout">
            <a:avLst>
              <a:gd name="adj1" fmla="val -68333"/>
              <a:gd name="adj2" fmla="val 222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Теперь ты понял, почему нужно есть много овощей и фруктов?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500188" y="4572000"/>
            <a:ext cx="4572000" cy="571500"/>
          </a:xfrm>
          <a:prstGeom prst="wedgeRoundRectCallout">
            <a:avLst>
              <a:gd name="adj1" fmla="val 61894"/>
              <a:gd name="adj2" fmla="val 370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Да. Потому что в них…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071563" y="5214938"/>
            <a:ext cx="5286375" cy="571500"/>
          </a:xfrm>
          <a:prstGeom prst="wedgeRoundRectCallout">
            <a:avLst>
              <a:gd name="adj1" fmla="val 56022"/>
              <a:gd name="adj2" fmla="val -2659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много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ВИТАМИНОВ</a:t>
            </a:r>
            <a:r>
              <a:rPr lang="ru-RU" sz="2400" b="1" dirty="0">
                <a:solidFill>
                  <a:srgbClr val="0000FF"/>
                </a:solidFill>
              </a:rPr>
              <a:t>, а без них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285875" y="5857875"/>
            <a:ext cx="4572000" cy="571500"/>
          </a:xfrm>
          <a:prstGeom prst="wedgeRoundRectCallout">
            <a:avLst>
              <a:gd name="adj1" fmla="val 68939"/>
              <a:gd name="adj2" fmla="val -6477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</a:rPr>
              <a:t>мы можем заболеть.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36873" name="Рисунок 9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Администратор\Мои документы\КАРТ\g_075i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1857375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Администратор\Мои документы\КАРТ\b_079i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88" y="2214563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33CC33"/>
            </a:gs>
            <a:gs pos="18000">
              <a:srgbClr val="FFFF00"/>
            </a:gs>
            <a:gs pos="18000">
              <a:srgbClr val="FFFF00"/>
            </a:gs>
            <a:gs pos="18000">
              <a:schemeClr val="bg2">
                <a:lumMod val="60000"/>
                <a:lumOff val="40000"/>
              </a:schemeClr>
            </a:gs>
            <a:gs pos="75000">
              <a:schemeClr val="bg1"/>
            </a:gs>
            <a:gs pos="8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mp1[1]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-6350"/>
            <a:ext cx="8515350" cy="4224338"/>
          </a:xfrm>
          <a:prstGeom prst="rect">
            <a:avLst/>
          </a:prstGeom>
          <a:noFill/>
        </p:spPr>
      </p:pic>
      <p:pic>
        <p:nvPicPr>
          <p:cNvPr id="10" name="Рисунок 9" descr="salamender2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6056313" y="3659188"/>
            <a:ext cx="11430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ns07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3" y="2214563"/>
            <a:ext cx="1643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000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428625"/>
            <a:ext cx="1939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Волна 17"/>
          <p:cNvSpPr/>
          <p:nvPr/>
        </p:nvSpPr>
        <p:spPr>
          <a:xfrm>
            <a:off x="6072188" y="285750"/>
            <a:ext cx="2571750" cy="714375"/>
          </a:xfrm>
          <a:prstGeom prst="wave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ПОЧЕМУ?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Волна 21"/>
          <p:cNvSpPr/>
          <p:nvPr/>
        </p:nvSpPr>
        <p:spPr>
          <a:xfrm>
            <a:off x="3786188" y="1785938"/>
            <a:ext cx="1785937" cy="714375"/>
          </a:xfrm>
          <a:prstGeom prst="wav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КУДА?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Волна 25"/>
          <p:cNvSpPr/>
          <p:nvPr/>
        </p:nvSpPr>
        <p:spPr>
          <a:xfrm>
            <a:off x="5715000" y="3857625"/>
            <a:ext cx="2000250" cy="714375"/>
          </a:xfrm>
          <a:prstGeom prst="wave">
            <a:avLst/>
          </a:prstGeom>
          <a:solidFill>
            <a:srgbClr val="99FF3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ЗАЧЕМ?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8" name="Рисунок 27" descr="butterfly52[1]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500188" y="4071938"/>
            <a:ext cx="264318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Волна 18"/>
          <p:cNvSpPr/>
          <p:nvPr/>
        </p:nvSpPr>
        <p:spPr>
          <a:xfrm>
            <a:off x="0" y="5929313"/>
            <a:ext cx="2071688" cy="714375"/>
          </a:xfrm>
          <a:prstGeom prst="wave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ОТЧЕГО?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51" name="Рисунок 33" descr="tree_2.gi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143000" y="2143125"/>
            <a:ext cx="14827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Рисунок 34" descr="tree_2.gi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428625" y="1000125"/>
            <a:ext cx="2516188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60052 -0.0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2.77556E-17 L -0.38351 0.04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8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60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2465 0.07639 L 0.16615 -0.0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600"/>
                            </p:stCondLst>
                            <p:childTnLst>
                              <p:par>
                                <p:cTn id="38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3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1945 0.2284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1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6719 -0.00139 L 0.29549 0.197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3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5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50"/>
                            </p:stCondLst>
                            <p:childTnLst>
                              <p:par>
                                <p:cTn id="7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649 0.0007 L -0.26649 0.00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6" grpId="0" animBg="1"/>
      <p:bldP spid="26" grpId="1" animBg="1"/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8" descr="J0095690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Администратор\Мои документы\Полезные материалы\апельси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6988" y="133350"/>
            <a:ext cx="2370137" cy="1530350"/>
          </a:xfrm>
          <a:prstGeom prst="rect">
            <a:avLst/>
          </a:prstGeom>
          <a:noFill/>
        </p:spPr>
      </p:pic>
      <p:pic>
        <p:nvPicPr>
          <p:cNvPr id="14" name="Picture 4" descr="C:\Documents and Settings\Администратор\Мои документы\Полезные материалы\lu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8925" y="4852988"/>
            <a:ext cx="1974850" cy="1584325"/>
          </a:xfrm>
          <a:prstGeom prst="rect">
            <a:avLst/>
          </a:prstGeom>
          <a:noFill/>
        </p:spPr>
      </p:pic>
      <p:pic>
        <p:nvPicPr>
          <p:cNvPr id="1028" name="Picture 4" descr="C:\Documents and Settings\Администратор\Мои документы\Попкова-2\df882d6d4a270e1f17c52ebf85038ec4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5" y="5214938"/>
            <a:ext cx="2079625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Documents and Settings\Администратор\Мои документы\Попкова-2\thumb_medium_nature062_p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313" y="5072063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2786063" y="1785938"/>
            <a:ext cx="3786187" cy="29289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39999">
                <a:srgbClr val="85C2FF"/>
              </a:gs>
              <a:gs pos="78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>
          <a:xfrm>
            <a:off x="3214688" y="2214563"/>
            <a:ext cx="2000250" cy="1176337"/>
          </a:xfr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429000" y="2786063"/>
            <a:ext cx="1714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/>
          <p:cNvPicPr>
            <a:picLocks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000625" y="2214563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6072188" y="1785938"/>
            <a:ext cx="571500" cy="42862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2" idx="3"/>
          </p:cNvCxnSpPr>
          <p:nvPr/>
        </p:nvCxnSpPr>
        <p:spPr>
          <a:xfrm rot="5400000">
            <a:off x="2705894" y="4223544"/>
            <a:ext cx="571500" cy="69691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>
            <a:off x="2643188" y="1785938"/>
            <a:ext cx="571500" cy="50006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2" idx="5"/>
          </p:cNvCxnSpPr>
          <p:nvPr/>
        </p:nvCxnSpPr>
        <p:spPr>
          <a:xfrm rot="16200000" flipH="1">
            <a:off x="6045200" y="4259263"/>
            <a:ext cx="500063" cy="55403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C:\Documents and Settings\Администратор\Мои документы\КАРТ\t_025i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625" y="4643438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Администратор\Мои документы\КАРТ\s_571i.bmp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072313" y="285750"/>
            <a:ext cx="14763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C:\Documents and Settings\Администратор\Мои документы\КАРТ\a_115i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43688" y="2333625"/>
            <a:ext cx="19859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Documents and Settings\Администратор\Мои документы\КАРТ\p_510i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5813" y="214313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Администратор\Мои документы\КАРТ\o_900i.b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5813" y="2357438"/>
            <a:ext cx="150018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Documents and Settings\Администратор\Мои документы\КАРТ\k00052i.bm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29188" y="142875"/>
            <a:ext cx="20669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EBE4DA"/>
              </a:clrFrom>
              <a:clrTo>
                <a:srgbClr val="EBE4DA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786563" y="2714625"/>
            <a:ext cx="20002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214813" y="357188"/>
            <a:ext cx="4000500" cy="2000250"/>
          </a:xfrm>
          <a:prstGeom prst="wedgeRoundRectCallout">
            <a:avLst>
              <a:gd name="adj1" fmla="val 32500"/>
              <a:gd name="adj2" fmla="val 65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Теперь я знаю как быстрее вырасти!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буду есть лишь одну морковку, в ней много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витамина 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Содержимое 3"/>
          <p:cNvPicPr>
            <a:picLocks/>
          </p:cNvPicPr>
          <p:nvPr/>
        </p:nvPicPr>
        <p:blipFill>
          <a:blip r:embed="rId4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 flipH="1">
            <a:off x="0" y="3929066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071688" y="3500438"/>
            <a:ext cx="3214687" cy="642937"/>
          </a:xfrm>
          <a:prstGeom prst="wedgeRoundRectCallout">
            <a:avLst>
              <a:gd name="adj1" fmla="val -48831"/>
              <a:gd name="adj2" fmla="val 1067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Разве это правильно?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928938" y="4500563"/>
            <a:ext cx="3929062" cy="1500187"/>
          </a:xfrm>
          <a:prstGeom prst="wedgeRoundRectCallout">
            <a:avLst>
              <a:gd name="adj1" fmla="val -69846"/>
              <a:gd name="adj2" fmla="val -2722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Надо есть все овощи и фрукты, потому что в них разные витамины.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8919" name="Рисунок 8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EBE1E9"/>
              </a:clrFrom>
              <a:clrTo>
                <a:srgbClr val="EBE1E9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785813" y="357188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2E8F0"/>
              </a:clrFrom>
              <a:clrTo>
                <a:srgbClr val="F2E8F0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2500313" y="1643063"/>
            <a:ext cx="19288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Блок-схема: узел 9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7938" y="817563"/>
            <a:ext cx="933450" cy="1144587"/>
          </a:xfrm>
          <a:prstGeom prst="rect">
            <a:avLst/>
          </a:prstGeom>
          <a:noFill/>
        </p:spPr>
      </p:pic>
      <p:pic>
        <p:nvPicPr>
          <p:cNvPr id="13" name="Блок-схема: узел 12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5150" y="1457325"/>
            <a:ext cx="931863" cy="1146175"/>
          </a:xfrm>
          <a:prstGeom prst="rect">
            <a:avLst/>
          </a:prstGeom>
          <a:noFill/>
        </p:spPr>
      </p:pic>
      <p:pic>
        <p:nvPicPr>
          <p:cNvPr id="14" name="Блок-схема: узел 1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4100" y="2024063"/>
            <a:ext cx="993775" cy="1152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2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2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2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8925" y="3140075"/>
            <a:ext cx="2511425" cy="3084513"/>
          </a:xfrm>
          <a:prstGeom prst="rect">
            <a:avLst/>
          </a:prstGeom>
          <a:noFill/>
        </p:spPr>
      </p:pic>
      <p:grpSp>
        <p:nvGrpSpPr>
          <p:cNvPr id="5" name="Скругленная прямоугольная выноска 4"/>
          <p:cNvGrpSpPr>
            <a:grpSpLocks/>
          </p:cNvGrpSpPr>
          <p:nvPr/>
        </p:nvGrpSpPr>
        <p:grpSpPr bwMode="auto">
          <a:xfrm>
            <a:off x="4352925" y="304800"/>
            <a:ext cx="4157663" cy="2468563"/>
            <a:chOff x="2742" y="192"/>
            <a:chExt cx="2619" cy="1555"/>
          </a:xfrm>
        </p:grpSpPr>
        <p:pic>
          <p:nvPicPr>
            <p:cNvPr id="39939" name="Скругленная прямоугольная выноска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42" y="192"/>
              <a:ext cx="2619" cy="1555"/>
            </a:xfrm>
            <a:prstGeom prst="rect">
              <a:avLst/>
            </a:prstGeom>
            <a:noFill/>
          </p:spPr>
        </p:pic>
        <p:sp>
          <p:nvSpPr>
            <p:cNvPr id="39940" name="Text Box 4"/>
            <p:cNvSpPr txBox="1">
              <a:spLocks noChangeArrowheads="1"/>
            </p:cNvSpPr>
            <p:nvPr/>
          </p:nvSpPr>
          <p:spPr bwMode="auto">
            <a:xfrm>
              <a:off x="2852" y="286"/>
              <a:ext cx="2397" cy="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6C1B0E"/>
                  </a:solidFill>
                  <a:latin typeface="Century Schoolbook" pitchFamily="18" charset="0"/>
                </a:rPr>
                <a:t>Ребята! </a:t>
              </a:r>
            </a:p>
            <a:p>
              <a:pPr algn="ctr"/>
              <a:r>
                <a:rPr lang="ru-RU" sz="2400" b="1">
                  <a:solidFill>
                    <a:srgbClr val="BF0000"/>
                  </a:solidFill>
                  <a:latin typeface="Century Schoolbook" pitchFamily="18" charset="0"/>
                </a:rPr>
                <a:t>Не забывайте перед едой хорошо мыть овощи и фрукты.</a:t>
              </a:r>
            </a:p>
          </p:txBody>
        </p:sp>
      </p:grpSp>
      <p:pic>
        <p:nvPicPr>
          <p:cNvPr id="6" name="Содержимое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2992438"/>
            <a:ext cx="3182938" cy="6072187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786063" y="4143375"/>
            <a:ext cx="3643312" cy="1928813"/>
          </a:xfrm>
          <a:prstGeom prst="wedgeRoundRectCallout">
            <a:avLst>
              <a:gd name="adj1" fmla="val -43559"/>
              <a:gd name="adj2" fmla="val -63651"/>
              <a:gd name="adj3" fmla="val 16667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Смотрите,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Злючка - </a:t>
            </a:r>
            <a:r>
              <a:rPr lang="ru-RU" sz="2400" b="1" dirty="0" err="1">
                <a:solidFill>
                  <a:srgbClr val="002060"/>
                </a:solidFill>
              </a:rPr>
              <a:t>Грязючка</a:t>
            </a:r>
            <a:r>
              <a:rPr lang="ru-RU" sz="2400" b="1" dirty="0">
                <a:solidFill>
                  <a:srgbClr val="002060"/>
                </a:solidFill>
              </a:rPr>
              <a:t> пожаловала. Чему это она радуется?  Как её прогнать?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9944" name="Рисунок 8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785938" y="-214313"/>
            <a:ext cx="2362200" cy="318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5900" y="2706688"/>
            <a:ext cx="2724150" cy="38655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EBE1E9"/>
              </a:clrFrom>
              <a:clrTo>
                <a:srgbClr val="EBE1E9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000125" y="285750"/>
            <a:ext cx="37099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8" descr="J0095690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6713" y="723900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4929188" y="4500563"/>
            <a:ext cx="15621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214563" y="4500563"/>
            <a:ext cx="22860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/>
          <p:cNvPicPr>
            <a:picLocks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858000" y="3143250"/>
            <a:ext cx="1428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>
          <a:xfrm>
            <a:off x="214313" y="3786188"/>
            <a:ext cx="2428875" cy="1428750"/>
          </a:xfr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2E8F0"/>
              </a:clrFrom>
              <a:clrTo>
                <a:srgbClr val="F2E8F0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4500563" y="0"/>
            <a:ext cx="4143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500313" y="2643188"/>
            <a:ext cx="3643312" cy="1857375"/>
          </a:xfrm>
          <a:prstGeom prst="wedgeRoundRectCallout">
            <a:avLst>
              <a:gd name="adj1" fmla="val 25726"/>
              <a:gd name="adj2" fmla="val 6480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Ну, что, ребята, теперь вы узнали почему нужно есть много овощей и фруктов? 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8" descr="J0095690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50" y="71437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Администратор\Мои документы\Полезные материалы\ябло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5100" y="207963"/>
            <a:ext cx="4559300" cy="5754687"/>
          </a:xfrm>
          <a:prstGeom prst="rect">
            <a:avLst/>
          </a:prstGeom>
          <a:noFill/>
        </p:spPr>
      </p:pic>
      <p:pic>
        <p:nvPicPr>
          <p:cNvPr id="9218" name="Picture 2" descr="C:\Documents and Settings\Администратор\Мои документы\Полезные материалы\фруктыFit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950" y="3206750"/>
            <a:ext cx="3840163" cy="5718175"/>
          </a:xfrm>
          <a:prstGeom prst="rect">
            <a:avLst/>
          </a:prstGeom>
          <a:noFill/>
        </p:spPr>
      </p:pic>
      <p:grpSp>
        <p:nvGrpSpPr>
          <p:cNvPr id="21" name="Блок-схема: альтернативный процесс 20"/>
          <p:cNvGrpSpPr>
            <a:grpSpLocks/>
          </p:cNvGrpSpPr>
          <p:nvPr/>
        </p:nvGrpSpPr>
        <p:grpSpPr bwMode="auto">
          <a:xfrm>
            <a:off x="719138" y="590550"/>
            <a:ext cx="3328987" cy="2281238"/>
            <a:chOff x="453" y="372"/>
            <a:chExt cx="2097" cy="1437"/>
          </a:xfrm>
        </p:grpSpPr>
        <p:pic>
          <p:nvPicPr>
            <p:cNvPr id="41989" name="Блок-схема: альтернативный процесс 20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3" y="372"/>
              <a:ext cx="2097" cy="1437"/>
            </a:xfrm>
            <a:prstGeom prst="rect">
              <a:avLst/>
            </a:prstGeom>
            <a:noFill/>
          </p:spPr>
        </p:pic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561" y="471"/>
              <a:ext cx="1848" cy="1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Кушайте, ребята огурцы и дыни -</a:t>
              </a:r>
            </a:p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В овощах и фруктах много витаминов.</a:t>
              </a:r>
            </a:p>
          </p:txBody>
        </p:sp>
      </p:grpSp>
      <p:grpSp>
        <p:nvGrpSpPr>
          <p:cNvPr id="22" name="Блок-схема: альтернативный процесс 21"/>
          <p:cNvGrpSpPr>
            <a:grpSpLocks/>
          </p:cNvGrpSpPr>
          <p:nvPr/>
        </p:nvGrpSpPr>
        <p:grpSpPr bwMode="auto">
          <a:xfrm>
            <a:off x="4432300" y="3524250"/>
            <a:ext cx="4138613" cy="2717800"/>
            <a:chOff x="2792" y="2220"/>
            <a:chExt cx="2607" cy="1712"/>
          </a:xfrm>
        </p:grpSpPr>
        <p:pic>
          <p:nvPicPr>
            <p:cNvPr id="41992" name="Блок-схема: альтернативный процесс 21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92" y="2220"/>
              <a:ext cx="2607" cy="1712"/>
            </a:xfrm>
            <a:prstGeom prst="rect">
              <a:avLst/>
            </a:prstGeom>
            <a:noFill/>
          </p:spPr>
        </p:pic>
        <p:sp>
          <p:nvSpPr>
            <p:cNvPr id="41993" name="Text Box 9"/>
            <p:cNvSpPr txBox="1">
              <a:spLocks noChangeArrowheads="1"/>
            </p:cNvSpPr>
            <p:nvPr/>
          </p:nvSpPr>
          <p:spPr bwMode="auto">
            <a:xfrm>
              <a:off x="2899" y="2314"/>
              <a:ext cx="2392" cy="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И растите сильными,</a:t>
              </a:r>
            </a:p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Умными,  весёлыми.</a:t>
              </a:r>
            </a:p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Ешьте   витамины -</a:t>
              </a:r>
            </a:p>
            <a:p>
              <a:pPr algn="ctr"/>
              <a:r>
                <a:rPr lang="ru-RU" sz="2400" b="1">
                  <a:solidFill>
                    <a:srgbClr val="FFFFFF"/>
                  </a:solidFill>
                  <a:latin typeface="Century Schoolbook" pitchFamily="18" charset="0"/>
                </a:rPr>
                <a:t>Будете  здоровыми!</a:t>
              </a:r>
            </a:p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  <a:p>
              <a:pPr algn="ctr"/>
              <a:endParaRPr lang="ru-RU">
                <a:solidFill>
                  <a:srgbClr val="FFFFFF"/>
                </a:solidFill>
                <a:latin typeface="Century Schoolbook" pitchFamily="18" charset="0"/>
              </a:endParaRPr>
            </a:p>
            <a:p>
              <a:pPr algn="ctr"/>
              <a:r>
                <a:rPr lang="ru-RU">
                  <a:solidFill>
                    <a:srgbClr val="FFFFFF"/>
                  </a:solidFill>
                  <a:latin typeface="Century Schoolbook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-0.09462 -0.1081 -0.42587 -0.12037 -0.5158 -0.02453 C -0.6059 0.0713 -0.63472 0.46736 -0.54028 0.57547 C -0.44583 0.68334 -0.03854 0.71991 0.05122 0.62408 C 0.14097 0.52848 0.09445 0.10787 8.33333E-7 -3.7037E-7 Z " pathEditMode="relative" ptsTypes="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556E-6 C -0.09358 -0.11851 -0.08576 -0.44467 -3.33333E-6 -0.53494 C 0.08576 -0.62522 0.42118 -0.65994 0.51476 -0.54143 C 0.60833 -0.42291 0.64705 0.08566 0.56111 0.1757 C 0.47517 0.26575 0.09358 0.11853 -3.33333E-6 5.55556E-6 Z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5" descr="C:\Documents and Settings\Администратор\Мои документы\КАРТ\a_115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4714875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C:\Documents and Settings\Администратор\Мои документы\КАРТ\V3283i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14313"/>
            <a:ext cx="17970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C:\Documents and Settings\Администратор\Мои документы\КАРТ\B6059i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14313"/>
            <a:ext cx="18573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C:\Documents and Settings\Администратор\Мои документы\КАРТ\p_119i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688" y="214313"/>
            <a:ext cx="19256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 descr="C:\Documents and Settings\Администратор\Мои документы\КАРТ\k_134i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714875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 descr="C:\Documents and Settings\Администратор\Мои документы\КАРТ\a01137i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0" y="4714875"/>
            <a:ext cx="24034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7" descr="C:\Documents and Settings\Администратор\Мои документы\КАРТ\p_512i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63" y="2476500"/>
            <a:ext cx="18573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8" descr="C:\Documents and Settings\Администратор\Мои документы\КАРТ\Ch3274i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2500313"/>
            <a:ext cx="17145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9" descr="C:\Documents and Settings\Администратор\Мои документы\КАРТ\SB3282i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9125" y="4714875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0" descr="C:\Documents and Settings\Администратор\Мои документы\КАРТ\a00059i.bmp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3" y="214313"/>
            <a:ext cx="1771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2" descr="C:\Documents and Settings\Администратор\Мои документы\КАРТ\t_025i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6000" y="2428875"/>
            <a:ext cx="19256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3" descr="C:\Documents and Settings\Администратор\Мои документы\КАРТ\t_058i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0563" y="2286000"/>
            <a:ext cx="21177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C:\Documents and Settings\Администратор\Мои документы\КАРТ\k_522.b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8188" y="1431925"/>
            <a:ext cx="7534275" cy="5041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0719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214313"/>
            <a:ext cx="6786563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4313" y="7143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/>
          <p:cNvPicPr>
            <a:picLocks/>
          </p:cNvPicPr>
          <p:nvPr/>
        </p:nvPicPr>
        <p:blipFill>
          <a:blip r:embed="rId5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0" y="1785938"/>
            <a:ext cx="1357313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57375" y="1857375"/>
            <a:ext cx="6929438" cy="1530350"/>
          </a:xfrm>
          <a:prstGeom prst="flowChartPunchedTap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solidFill>
              <a:srgbClr val="E0128D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До новых встреч!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2.59259E-6 L -0.00312 -0.25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25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50"/>
                            </p:stCondLst>
                            <p:childTnLst>
                              <p:par>
                                <p:cTn id="4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5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85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506413"/>
            <a:ext cx="9588500" cy="77295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6500858" cy="1285884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Мудрая  Черепаха  и  Муравей Вопросик  долго  гуляли  по лесу   и   проголодались.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EE8DC"/>
              </a:clrFrom>
              <a:clrTo>
                <a:srgbClr val="EEE8DC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000875" y="3143250"/>
            <a:ext cx="235743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pic>
      <p:pic>
        <p:nvPicPr>
          <p:cNvPr id="11269" name="Рисунок 6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625" y="21431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/>
          <p:cNvPicPr>
            <a:picLocks noGrp="1"/>
          </p:cNvPicPr>
          <p:nvPr>
            <p:ph sz="quarter" idx="1"/>
          </p:nvPr>
        </p:nvPicPr>
        <p:blipFill>
          <a:blip r:embed="rId6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1214438" y="5357813"/>
            <a:ext cx="1868487" cy="1847850"/>
          </a:xfrm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2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7395 0.189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20"/>
                            </p:stCondLst>
                            <p:childTnLst>
                              <p:par>
                                <p:cTn id="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208 -0.01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40000">
              <a:schemeClr val="bg2">
                <a:tint val="90000"/>
                <a:shade val="90000"/>
                <a:satMod val="120000"/>
              </a:schemeClr>
            </a:gs>
            <a:gs pos="100000">
              <a:schemeClr val="bg2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14290"/>
            <a:ext cx="6143668" cy="774720"/>
          </a:xfrm>
          <a:prstGeom prst="wedgeRoundRectCallout">
            <a:avLst>
              <a:gd name="adj1" fmla="val -41129"/>
              <a:gd name="adj2" fmla="val 933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вы любите есть?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8625" y="1071563"/>
            <a:ext cx="1868488" cy="1847850"/>
          </a:xfrm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EE8DC"/>
              </a:clrFrom>
              <a:clrTo>
                <a:srgbClr val="EEE8DC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857875" y="4643438"/>
            <a:ext cx="235743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pic>
      <p:pic>
        <p:nvPicPr>
          <p:cNvPr id="7" name="Рисунок 6" descr="CHICKEN1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5" y="121443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-5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63" y="3071813"/>
            <a:ext cx="23780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60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3429000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1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342900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pizza.gi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5429250"/>
            <a:ext cx="1752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22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0438" y="1428750"/>
            <a:ext cx="1595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17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14688" y="4786313"/>
            <a:ext cx="1862137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JOCUKE.gif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857375" y="2714625"/>
            <a:ext cx="17240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Рисунок 14" descr="J0095690.GIF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14290"/>
            <a:ext cx="6143668" cy="1785950"/>
          </a:xfrm>
          <a:prstGeom prst="wedgeRoundRectCallout">
            <a:avLst>
              <a:gd name="adj1" fmla="val -42610"/>
              <a:gd name="adj2" fmla="val 65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рада, что многие из вас любят овощи и фрукты!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Их нужно есть 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как можно больше.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142875" y="2500313"/>
            <a:ext cx="1868488" cy="1847850"/>
          </a:xfrm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6913" y="4852988"/>
            <a:ext cx="1408112" cy="2528887"/>
          </a:xfrm>
          <a:prstGeom prst="rect">
            <a:avLst/>
          </a:prstGeom>
          <a:noFill/>
        </p:spPr>
      </p:pic>
      <p:pic>
        <p:nvPicPr>
          <p:cNvPr id="15" name="Рисунок 14" descr="фруктыFit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1525" y="2060575"/>
            <a:ext cx="5127625" cy="7315200"/>
          </a:xfrm>
          <a:prstGeom prst="rect">
            <a:avLst/>
          </a:prstGeom>
          <a:noFill/>
        </p:spPr>
      </p:pic>
      <p:pic>
        <p:nvPicPr>
          <p:cNvPr id="16" name="Рисунок 15" descr="APPLE2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500062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6" descr="J0095690.GIF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5399 -0.428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2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8073 -0.438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14290"/>
            <a:ext cx="6143668" cy="928694"/>
          </a:xfrm>
          <a:prstGeom prst="wedgeRoundRectCallout">
            <a:avLst>
              <a:gd name="adj1" fmla="val -45696"/>
              <a:gd name="adj2" fmla="val 920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почему нужно есть много овощей и фруктов?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6215063" y="4572000"/>
            <a:ext cx="1868487" cy="1847850"/>
          </a:xfrm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438" y="1420813"/>
            <a:ext cx="1585912" cy="1584325"/>
          </a:xfrm>
          <a:prstGeom prst="rect">
            <a:avLst/>
          </a:prstGeom>
          <a:noFill/>
        </p:spPr>
      </p:pic>
      <p:pic>
        <p:nvPicPr>
          <p:cNvPr id="14341" name="Рисунок 8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EBE1E9"/>
              </a:clrFrom>
              <a:clrTo>
                <a:srgbClr val="EBE1E9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28625" y="2928938"/>
            <a:ext cx="4357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2E8F0"/>
              </a:clrFrom>
              <a:clrTo>
                <a:srgbClr val="F2E8F0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4357688" y="1285875"/>
            <a:ext cx="42322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08050" y="176213"/>
            <a:ext cx="7754938" cy="3871912"/>
          </a:xfrm>
        </p:spPr>
      </p:pic>
      <p:pic>
        <p:nvPicPr>
          <p:cNvPr id="15363" name="Содержимое 3"/>
          <p:cNvPicPr>
            <a:picLocks noGrp="1"/>
          </p:cNvPicPr>
          <p:nvPr>
            <p:ph sz="quarter" idx="1"/>
          </p:nvPr>
        </p:nvPicPr>
        <p:blipFill>
          <a:blip r:embed="rId4" cstate="email">
            <a:clrChange>
              <a:clrFrom>
                <a:srgbClr val="E9E6DF"/>
              </a:clrFrom>
              <a:clrTo>
                <a:srgbClr val="E9E6D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>
          <a:xfrm>
            <a:off x="6429375" y="4714875"/>
            <a:ext cx="2011363" cy="1990725"/>
          </a:xfrm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3992563"/>
            <a:ext cx="1724025" cy="1798637"/>
          </a:xfrm>
          <a:prstGeom prst="rect">
            <a:avLst/>
          </a:prstGeom>
          <a:noFill/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000250" y="4214813"/>
            <a:ext cx="4143375" cy="1857375"/>
          </a:xfrm>
          <a:prstGeom prst="wedgeRoundRectCallout">
            <a:avLst>
              <a:gd name="adj1" fmla="val 54132"/>
              <a:gd name="adj2" fmla="val -876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Сегодня на этот вопрос мы и постараемся ответить. А для этого позовем гостей.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366" name="Рисунок 5" descr="J0095690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/>
              <a:t>ЧТО ЭТО?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2063" y="1643063"/>
            <a:ext cx="3643312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Летом -  в огороде,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Свежие, зелёные.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А зимою – в бочке,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Крепкие солёные.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4" descr="ябло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3425825"/>
            <a:ext cx="3773488" cy="4743450"/>
          </a:xfrm>
          <a:prstGeom prst="rect">
            <a:avLst/>
          </a:prstGeom>
          <a:noFill/>
        </p:spPr>
      </p:pic>
      <p:pic>
        <p:nvPicPr>
          <p:cNvPr id="6" name="Рисунок 5" descr="огуре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0975" y="3425825"/>
            <a:ext cx="3090863" cy="4645025"/>
          </a:xfrm>
          <a:prstGeom prst="rect">
            <a:avLst/>
          </a:prstGeom>
          <a:noFill/>
        </p:spPr>
      </p:pic>
      <p:pic>
        <p:nvPicPr>
          <p:cNvPr id="16390" name="Рисунок 7" descr="J009569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" y="428625"/>
            <a:ext cx="390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938" y="1571625"/>
            <a:ext cx="4714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entury Schoolbook" pitchFamily="18" charset="0"/>
              </a:rPr>
              <a:t>Само с кулачок,</a:t>
            </a:r>
          </a:p>
          <a:p>
            <a:r>
              <a:rPr lang="ru-RU" sz="2400" b="1">
                <a:solidFill>
                  <a:srgbClr val="C00000"/>
                </a:solidFill>
                <a:latin typeface="Century Schoolbook" pitchFamily="18" charset="0"/>
              </a:rPr>
              <a:t>Красный, жёлтый бочок.</a:t>
            </a:r>
          </a:p>
          <a:p>
            <a:r>
              <a:rPr lang="ru-RU" sz="2400" b="1">
                <a:solidFill>
                  <a:srgbClr val="C00000"/>
                </a:solidFill>
                <a:latin typeface="Century Schoolbook" pitchFamily="18" charset="0"/>
              </a:rPr>
              <a:t>Тронешь пальцем – гладко,</a:t>
            </a:r>
          </a:p>
          <a:p>
            <a:r>
              <a:rPr lang="ru-RU" sz="2400" b="1">
                <a:solidFill>
                  <a:srgbClr val="C00000"/>
                </a:solidFill>
                <a:latin typeface="Century Schoolbook" pitchFamily="18" charset="0"/>
              </a:rPr>
              <a:t>А откусишь – сладко.</a:t>
            </a:r>
          </a:p>
        </p:txBody>
      </p:sp>
    </p:spTree>
  </p:cSld>
  <p:clrMapOvr>
    <a:masterClrMapping/>
  </p:clrMapOvr>
  <p:transition spd="med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4">
      <a:dk1>
        <a:srgbClr val="ACC1E8"/>
      </a:dk1>
      <a:lt1>
        <a:sysClr val="window" lastClr="FFFFFF"/>
      </a:lt1>
      <a:dk2>
        <a:srgbClr val="FFFF00"/>
      </a:dk2>
      <a:lt2>
        <a:srgbClr val="3667C4"/>
      </a:lt2>
      <a:accent1>
        <a:srgbClr val="EA6E59"/>
      </a:accent1>
      <a:accent2>
        <a:srgbClr val="7598D9"/>
      </a:accent2>
      <a:accent3>
        <a:srgbClr val="FF0000"/>
      </a:accent3>
      <a:accent4>
        <a:srgbClr val="D7361B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580</Words>
  <Application>Microsoft Office PowerPoint</Application>
  <PresentationFormat>Экран (4:3)</PresentationFormat>
  <Paragraphs>104</Paragraphs>
  <Slides>36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Century Schoolbook</vt:lpstr>
      <vt:lpstr>Arial</vt:lpstr>
      <vt:lpstr>Wingdings</vt:lpstr>
      <vt:lpstr>Wingdings 2</vt:lpstr>
      <vt:lpstr>Calibri</vt:lpstr>
      <vt:lpstr>Эркер</vt:lpstr>
      <vt:lpstr>Окружающий мир 1 класс</vt:lpstr>
      <vt:lpstr>Слайд 2</vt:lpstr>
      <vt:lpstr>Слайд 3</vt:lpstr>
      <vt:lpstr> Мудрая  Черепаха  и  Муравей Вопросик  долго  гуляли  по лесу   и   проголодались.</vt:lpstr>
      <vt:lpstr>Что вы любите есть?</vt:lpstr>
      <vt:lpstr>Я рада, что многие из вас любят овощи и фрукты! Их нужно есть  как можно больше.</vt:lpstr>
      <vt:lpstr>А почему нужно есть много овощей и фруктов?</vt:lpstr>
      <vt:lpstr>Слайд 8</vt:lpstr>
      <vt:lpstr>ЧТО ЭТО?</vt:lpstr>
      <vt:lpstr>Слайд 10</vt:lpstr>
      <vt:lpstr>Слайд 11</vt:lpstr>
      <vt:lpstr>Слайд 12</vt:lpstr>
      <vt:lpstr>Слайд 13</vt:lpstr>
      <vt:lpstr>Слайд 14</vt:lpstr>
      <vt:lpstr>Физкультминутка  «Овощ или фрукт»</vt:lpstr>
      <vt:lpstr>Слайд 16</vt:lpstr>
      <vt:lpstr>Слайд 17</vt:lpstr>
      <vt:lpstr>Слайд 18</vt:lpstr>
      <vt:lpstr>Слайд 19</vt:lpstr>
      <vt:lpstr>Слайд 20</vt:lpstr>
      <vt:lpstr>Овощей и фруктов нужно есть как можно больше, потому что в них много витаминов и других полезных веществ.  Без витаминов человек болеет! Давайте познакомимся  с  братьями-витаминами.</vt:lpstr>
      <vt:lpstr>Вот как их зовут.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Tata</cp:lastModifiedBy>
  <cp:revision>164</cp:revision>
  <dcterms:created xsi:type="dcterms:W3CDTF">2009-11-22T12:52:20Z</dcterms:created>
  <dcterms:modified xsi:type="dcterms:W3CDTF">2011-03-09T22:15:36Z</dcterms:modified>
</cp:coreProperties>
</file>