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0" r:id="rId9"/>
    <p:sldId id="268" r:id="rId10"/>
    <p:sldId id="261" r:id="rId11"/>
    <p:sldId id="262" r:id="rId12"/>
    <p:sldId id="263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824-5902-4860-B241-FD3EED6F2C9E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4C6D-2F68-4388-A0CD-51D462B17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A094-612A-490B-ADB9-68139E2B051C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D70E-B276-4BD5-B64B-070DD7B56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8978-681E-4CF7-A550-A6B7B3309EB6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ED20-A607-4944-B0DA-B1E1C2F37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8C93-6C95-468C-9004-6E9BCDE96288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D3BA-128C-4AF8-AA0C-48B41968D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13DD-D732-49FD-A06E-21093469DA54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2036-C5C9-465A-9D9A-6398CE46C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9FB-E44E-45B8-9F81-3FC2F38773FD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ECF0-6B7D-43F9-AD89-BDF118302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B4AA-C2C2-44AD-937F-A89D5A69B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6F83-3F0D-46A0-B2DD-204E89505148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EB85-DF2C-43B6-8636-3B60B16455AD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BE9A-4442-43D5-85F4-A7B6837B9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C38F-2432-44E1-879F-4FB25F8687CC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D1E4-EB2B-4D6A-8864-21F84D0DC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F2D4-A676-4A92-A432-80D60443FD47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5430-6BAC-4706-BB1E-4DB85F353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0EA8-C09E-482D-A938-63A815BA7640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6790-CE02-4521-A0D0-5A236EE2B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62B7E92-8485-4089-9439-AF0E0CB17317}" type="datetimeFigureOut">
              <a:rPr lang="ru-RU"/>
              <a:pPr>
                <a:defRPr/>
              </a:pPr>
              <a:t>13.03.2011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F8F0E4-C372-48A3-B375-F97EB1C95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slide" Target="slide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hyperlink" Target="http://philatelia.ru/pict/cat5/stamp/19692s.jpg" TargetMode="Externa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slide" Target="slide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711/bergerjohanna.8/0_1eb4d_a3dc019b_XL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2.xml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5005388"/>
            <a:ext cx="8815388" cy="1060450"/>
          </a:xfrm>
        </p:spPr>
      </p:pic>
      <p:pic>
        <p:nvPicPr>
          <p:cNvPr id="5" name="Рисунок 4" descr="push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171450"/>
            <a:ext cx="4168775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6050"/>
            <a:ext cx="3717925" cy="1231900"/>
          </a:xfrm>
        </p:spPr>
      </p:pic>
      <p:pic>
        <p:nvPicPr>
          <p:cNvPr id="18434" name="Picture 2" descr="http://im7-tub.yandex.net/i?id=66732188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1262063"/>
            <a:ext cx="2462213" cy="1743075"/>
          </a:xfrm>
          <a:prstGeom prst="rect">
            <a:avLst/>
          </a:prstGeom>
          <a:noFill/>
        </p:spPr>
      </p:pic>
      <p:pic>
        <p:nvPicPr>
          <p:cNvPr id="4" name="Рисунок 3" descr="Болди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1588" y="238125"/>
            <a:ext cx="2633662" cy="2114550"/>
          </a:xfrm>
          <a:prstGeom prst="rect">
            <a:avLst/>
          </a:prstGeom>
          <a:noFill/>
        </p:spPr>
      </p:pic>
      <p:pic>
        <p:nvPicPr>
          <p:cNvPr id="18436" name="Picture 4" descr="http://im0-tub.yandex.net/i?id=79114899-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8613"/>
            <a:ext cx="1603375" cy="1976437"/>
          </a:xfrm>
          <a:prstGeom prst="rect">
            <a:avLst/>
          </a:prstGeom>
          <a:noFill/>
        </p:spPr>
      </p:pic>
      <p:pic>
        <p:nvPicPr>
          <p:cNvPr id="18440" name="Picture 8" descr="http://im0-tub.yandex.net/i?id=170097252-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525" y="3279775"/>
            <a:ext cx="2713038" cy="1809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8313" y="2997200"/>
            <a:ext cx="2430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Дом-музей А.С. Пушкина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538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Рабочий кабинет Пушкина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76600" y="2565400"/>
            <a:ext cx="539908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В Болдино Пушкин приезжал три раза.  Впервые – осенью 1830 года. Здесь был закончен роман «Евгений Онегин», написано много стихотворений, «Повести Белкина», «Сказка о попе и о работнике его Балде»</a:t>
            </a:r>
          </a:p>
          <a:p>
            <a:pPr algn="just"/>
            <a:r>
              <a:rPr lang="ru-RU" sz="2000">
                <a:latin typeface="Constantia" pitchFamily="18" charset="0"/>
              </a:rPr>
              <a:t>Во время второго приезда осенью 1833 года он создал поэму «Медный всадник», повесть «Пиковая дама» и исторический труд «История Пугачёва»</a:t>
            </a:r>
          </a:p>
          <a:p>
            <a:pPr algn="just"/>
            <a:r>
              <a:rPr lang="ru-RU" sz="2000">
                <a:latin typeface="Constantia" pitchFamily="18" charset="0"/>
              </a:rPr>
              <a:t>Посетил Пушкин Болдино и третий раз, осенью 1834 года, тогда им была написана «Сказка о золотом петушке»</a:t>
            </a:r>
          </a:p>
        </p:txBody>
      </p:sp>
      <p:sp>
        <p:nvSpPr>
          <p:cNvPr id="12" name="Равнобедренный треугольник 11">
            <a:hlinkClick r:id="rId7" action="ppaction://hlinksldjump"/>
          </p:cNvPr>
          <p:cNvSpPr/>
          <p:nvPr/>
        </p:nvSpPr>
        <p:spPr>
          <a:xfrm>
            <a:off x="323850" y="5949950"/>
            <a:ext cx="503238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6050"/>
            <a:ext cx="4376737" cy="1231900"/>
          </a:xfrm>
        </p:spPr>
      </p:pic>
      <p:pic>
        <p:nvPicPr>
          <p:cNvPr id="19458" name="Picture 2" descr="http://im6-tub.yandex.net/i?id=4680459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481138"/>
            <a:ext cx="2578100" cy="1811337"/>
          </a:xfrm>
          <a:prstGeom prst="rect">
            <a:avLst/>
          </a:prstGeom>
          <a:noFill/>
        </p:spPr>
      </p:pic>
      <p:pic>
        <p:nvPicPr>
          <p:cNvPr id="19460" name="Picture 4" descr="http://im7-tub.yandex.net/i?id=23826456-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7675" y="396875"/>
            <a:ext cx="1955800" cy="2327275"/>
          </a:xfrm>
          <a:prstGeom prst="rect">
            <a:avLst/>
          </a:prstGeom>
          <a:noFill/>
        </p:spPr>
      </p:pic>
      <p:pic>
        <p:nvPicPr>
          <p:cNvPr id="19462" name="Picture 6" descr="http://im8-tub.yandex.net/i?id=16907027-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9038" y="1189038"/>
            <a:ext cx="2011362" cy="2528887"/>
          </a:xfrm>
          <a:prstGeom prst="rect">
            <a:avLst/>
          </a:prstGeom>
          <a:noFill/>
        </p:spPr>
      </p:pic>
      <p:pic>
        <p:nvPicPr>
          <p:cNvPr id="19464" name="Picture 8" descr="http://im5-tub.yandex.net/i?id=19751579-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00" y="3852863"/>
            <a:ext cx="2974975" cy="2249487"/>
          </a:xfrm>
          <a:prstGeom prst="rect">
            <a:avLst/>
          </a:prstGeom>
          <a:noFill/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1775" y="3357563"/>
            <a:ext cx="2901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Дом А.С. Пушкина в Кишинёве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43438" y="3716338"/>
            <a:ext cx="2962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Страница из первой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кишиневской тетради Пушкина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79838" y="4303713"/>
            <a:ext cx="46085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nstantia" pitchFamily="18" charset="0"/>
              </a:rPr>
              <a:t>В Кишиневе Пушкин прожил три года – с 1820-го по 1823-й. Здесь им были написаны поэмы «Кавказский пленник», «Бахчисарайский фонтан», «Братья разбойники». В Кишиневе был начат роман «Евгений Онегин»</a:t>
            </a:r>
          </a:p>
        </p:txBody>
      </p:sp>
      <p:sp>
        <p:nvSpPr>
          <p:cNvPr id="12" name="Равнобедренный треугольник 11">
            <a:hlinkClick r:id="rId7" action="ppaction://hlinksldjump"/>
          </p:cNvPr>
          <p:cNvSpPr/>
          <p:nvPr/>
        </p:nvSpPr>
        <p:spPr>
          <a:xfrm>
            <a:off x="8243888" y="5732463"/>
            <a:ext cx="504825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82563"/>
            <a:ext cx="5700712" cy="981075"/>
          </a:xfrm>
        </p:spPr>
      </p:pic>
      <p:pic>
        <p:nvPicPr>
          <p:cNvPr id="20482" name="Picture 2" descr="http://im0-tub.yandex.net/i?id=2098567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695450"/>
            <a:ext cx="2232025" cy="1809750"/>
          </a:xfrm>
          <a:prstGeom prst="rect">
            <a:avLst/>
          </a:prstGeom>
          <a:noFill/>
        </p:spPr>
      </p:pic>
      <p:pic>
        <p:nvPicPr>
          <p:cNvPr id="20484" name="Picture 4" descr="http://im5-tub.yandex.net/i?id=78586682-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" y="3998913"/>
            <a:ext cx="2262188" cy="1597025"/>
          </a:xfrm>
          <a:prstGeom prst="rect">
            <a:avLst/>
          </a:prstGeom>
          <a:noFill/>
        </p:spPr>
      </p:pic>
      <p:pic>
        <p:nvPicPr>
          <p:cNvPr id="20488" name="Picture 8" descr="Картинка 52 из 244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7075" y="1047750"/>
            <a:ext cx="5091113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2138" y="4437063"/>
            <a:ext cx="54721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В Михайловское Пушкин прибыл в августе 1824 года  из южной ссылки и, по распоряжению царя, прожил здесь два года. Здесь были написаны многие главы «Евгения Онегина», поэмы «Цыганы», «Граф Нулин», драма «Борис Годунов» и много лирических стихотворений.</a:t>
            </a:r>
          </a:p>
        </p:txBody>
      </p:sp>
      <p:sp>
        <p:nvSpPr>
          <p:cNvPr id="8" name="Равнобедренный треугольник 7">
            <a:hlinkClick r:id="rId7" action="ppaction://hlinksldjump"/>
          </p:cNvPr>
          <p:cNvSpPr/>
          <p:nvPr/>
        </p:nvSpPr>
        <p:spPr>
          <a:xfrm>
            <a:off x="395288" y="5949950"/>
            <a:ext cx="504825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09538"/>
            <a:ext cx="4260850" cy="981075"/>
          </a:xfrm>
        </p:spPr>
      </p:pic>
      <p:pic>
        <p:nvPicPr>
          <p:cNvPr id="21506" name="Picture 2" descr="http://im5-tub.yandex.net/i?id=12844794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28613"/>
            <a:ext cx="2176462" cy="1524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72225" y="1773238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Почтовая станция</a:t>
            </a:r>
          </a:p>
        </p:txBody>
      </p:sp>
      <p:pic>
        <p:nvPicPr>
          <p:cNvPr id="5" name="Рисунок 4" descr="правил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3675" y="4413250"/>
            <a:ext cx="3357563" cy="2170113"/>
          </a:xfrm>
          <a:prstGeom prst="rect">
            <a:avLst/>
          </a:prstGeom>
          <a:noFill/>
        </p:spPr>
      </p:pic>
      <p:pic>
        <p:nvPicPr>
          <p:cNvPr id="21508" name="Picture 4" descr="http://im4-tub.yandex.net/i?id=18296045-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" y="974725"/>
            <a:ext cx="3889375" cy="2244725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3213100"/>
            <a:ext cx="460851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Во времена Пушкина не было ещё железной дороги. Ездил поэт на перекладных – на почтовых станциях путешественнику меняли лошадей для экипажа. Новгород Пушкин проезжал всякий раз, когда отправлялся по маршруту Петербург-Москва. Как титулярный советник (невысокий чин) Пушкин имел право только на 3 лошади.</a:t>
            </a:r>
          </a:p>
        </p:txBody>
      </p:sp>
      <p:pic>
        <p:nvPicPr>
          <p:cNvPr id="21510" name="Picture 6" descr="http://im6-tub.yandex.net/i?id=93993888-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6013" y="2127250"/>
            <a:ext cx="2809875" cy="1811338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9700" y="3860800"/>
            <a:ext cx="259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Почтовая тройка</a:t>
            </a:r>
          </a:p>
        </p:txBody>
      </p:sp>
      <p:sp>
        <p:nvSpPr>
          <p:cNvPr id="10" name="Равнобедренный треугольник 9">
            <a:hlinkClick r:id="rId7" action="ppaction://hlinksldjump"/>
          </p:cNvPr>
          <p:cNvSpPr/>
          <p:nvPr/>
        </p:nvSpPr>
        <p:spPr>
          <a:xfrm>
            <a:off x="4211638" y="6021388"/>
            <a:ext cx="504825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6050"/>
            <a:ext cx="4376737" cy="1231900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5084763"/>
            <a:ext cx="72723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nstantia" pitchFamily="18" charset="0"/>
              </a:rPr>
              <a:t>Памятник А.С. Пушкину был открыт в Эфиопии, в городе Адис-Абебе  в июне 2006 года</a:t>
            </a:r>
            <a:r>
              <a:rPr lang="ru-RU" sz="2800">
                <a:latin typeface="Constantia" pitchFamily="18" charset="0"/>
              </a:rPr>
              <a:t>.</a:t>
            </a:r>
          </a:p>
        </p:txBody>
      </p:sp>
      <p:pic>
        <p:nvPicPr>
          <p:cNvPr id="26628" name="Picture 4" descr="Картинка 1 из 2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1408113"/>
            <a:ext cx="5091113" cy="3402012"/>
          </a:xfrm>
          <a:prstGeom prst="rect">
            <a:avLst/>
          </a:prstGeom>
          <a:noFill/>
        </p:spPr>
      </p:pic>
      <p:sp>
        <p:nvSpPr>
          <p:cNvPr id="6" name="Равнобедренный треугольник 5">
            <a:hlinkClick r:id="rId5" action="ppaction://hlinksldjump"/>
          </p:cNvPr>
          <p:cNvSpPr/>
          <p:nvPr/>
        </p:nvSpPr>
        <p:spPr>
          <a:xfrm>
            <a:off x="8172450" y="5876925"/>
            <a:ext cx="503238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323850" y="620713"/>
            <a:ext cx="8820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Данная презентация создана </a:t>
            </a:r>
          </a:p>
          <a:p>
            <a:r>
              <a:rPr lang="ru-RU" sz="2800" b="1">
                <a:latin typeface="Constantia" pitchFamily="18" charset="0"/>
              </a:rPr>
              <a:t>Галановой Еленой Валерьевной, </a:t>
            </a:r>
          </a:p>
          <a:p>
            <a:r>
              <a:rPr lang="ru-RU" sz="2800" b="1">
                <a:latin typeface="Constantia" pitchFamily="18" charset="0"/>
              </a:rPr>
              <a:t>учителем начальных классов ГОУ школы №328 Невского района г. Санкт-Петербурга</a:t>
            </a:r>
          </a:p>
        </p:txBody>
      </p:sp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323850" y="4365625"/>
            <a:ext cx="85328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Презентация создана на основе материалов познавательного журнала для девочек и мальчиков «Детская энциклопедия. По пушкинским маршрутам» (АО «Аргументы и факты», №8, 1997 год), автор-составитель – Игорь Смольников, художник – Вячеслав Черников.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 путешеств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-49213"/>
            <a:ext cx="9264650" cy="6999288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3779838" y="2205038"/>
            <a:ext cx="215900" cy="2159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  <a:endParaRPr lang="ru-RU" dirty="0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2484438" y="3789363"/>
            <a:ext cx="215900" cy="2159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  <a:endParaRPr lang="ru-RU" dirty="0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2916238" y="2060575"/>
            <a:ext cx="215900" cy="2159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  <a:endParaRPr lang="ru-RU" dirty="0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2987675" y="1484313"/>
            <a:ext cx="215900" cy="2159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  <a:endParaRPr lang="ru-RU" dirty="0"/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3276600" y="1700213"/>
            <a:ext cx="215900" cy="2159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  <a:endParaRPr lang="ru-RU" dirty="0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4427538" y="2349500"/>
            <a:ext cx="215900" cy="2159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  <a:endParaRPr lang="ru-RU" dirty="0"/>
          </a:p>
        </p:txBody>
      </p:sp>
      <p:sp>
        <p:nvSpPr>
          <p:cNvPr id="11" name="Овал 10">
            <a:hlinkClick r:id="rId9" action="ppaction://hlinksldjump"/>
          </p:cNvPr>
          <p:cNvSpPr/>
          <p:nvPr/>
        </p:nvSpPr>
        <p:spPr>
          <a:xfrm>
            <a:off x="2700338" y="1557338"/>
            <a:ext cx="215900" cy="2159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  <a:endParaRPr lang="ru-RU" dirty="0"/>
          </a:p>
        </p:txBody>
      </p:sp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7812088" y="6092825"/>
            <a:ext cx="215900" cy="2159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6050"/>
            <a:ext cx="3309937" cy="1231900"/>
          </a:xfrm>
        </p:spPr>
      </p:pic>
      <p:pic>
        <p:nvPicPr>
          <p:cNvPr id="1028" name="Picture 4" descr="http://im2-tub.yandex.net/i?id=114801532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4788" y="469900"/>
            <a:ext cx="3481387" cy="2535238"/>
          </a:xfrm>
          <a:prstGeom prst="rect">
            <a:avLst/>
          </a:prstGeom>
          <a:noFill/>
        </p:spPr>
      </p:pic>
      <p:pic>
        <p:nvPicPr>
          <p:cNvPr id="7" name="Рисунок 6" descr="ребён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013" y="4297363"/>
            <a:ext cx="1592262" cy="1938337"/>
          </a:xfrm>
          <a:prstGeom prst="rect">
            <a:avLst/>
          </a:prstGeom>
          <a:noFill/>
        </p:spPr>
      </p:pic>
      <p:pic>
        <p:nvPicPr>
          <p:cNvPr id="8" name="Содержимое 3" descr="Лев_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401763" y="3786188"/>
            <a:ext cx="1590675" cy="1590675"/>
          </a:xfrm>
        </p:spPr>
      </p:pic>
      <p:pic>
        <p:nvPicPr>
          <p:cNvPr id="9" name="Рисунок 8" descr="Оль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63" y="3432175"/>
            <a:ext cx="1590675" cy="1736725"/>
          </a:xfrm>
          <a:prstGeom prst="rect">
            <a:avLst/>
          </a:prstGeom>
          <a:noFill/>
        </p:spPr>
      </p:pic>
      <p:pic>
        <p:nvPicPr>
          <p:cNvPr id="10" name="Содержимое 6" descr="мат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538" y="1127125"/>
            <a:ext cx="1762125" cy="1939925"/>
          </a:xfrm>
          <a:prstGeom prst="rect">
            <a:avLst/>
          </a:prstGeom>
          <a:noFill/>
        </p:spPr>
      </p:pic>
      <p:pic>
        <p:nvPicPr>
          <p:cNvPr id="11" name="Рисунок 10" descr="оте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1133475"/>
            <a:ext cx="1731963" cy="2073275"/>
          </a:xfrm>
          <a:prstGeom prst="rect">
            <a:avLst/>
          </a:prstGeom>
          <a:noFill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" y="508476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Ольга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835150" y="5300663"/>
            <a:ext cx="58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Лев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32138" y="60928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Саша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825" y="2852738"/>
            <a:ext cx="1512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Надежда Осиповна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39975" y="3213100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Сергей Львович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00563" y="3500438"/>
            <a:ext cx="43195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26 мая ( 6 июня по н.с.) 1799 года в доме Скворцова на Молчановке родился Александр Сергеевич Пушкин.</a:t>
            </a:r>
          </a:p>
          <a:p>
            <a:pPr algn="just"/>
            <a:r>
              <a:rPr lang="ru-RU" sz="2000">
                <a:latin typeface="Constantia" pitchFamily="18" charset="0"/>
              </a:rPr>
              <a:t>В детстве Саша много гулял по Москве. Он хорошо знал историю Москвы и всего русского государства.</a:t>
            </a:r>
          </a:p>
          <a:p>
            <a:pPr algn="just"/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6050"/>
            <a:ext cx="8564562" cy="1231900"/>
          </a:xfrm>
        </p:spPr>
      </p:pic>
      <p:pic>
        <p:nvPicPr>
          <p:cNvPr id="5" name="Picture 6" descr="http://im4-tub.yandex.net/i?id=85808102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4071938"/>
            <a:ext cx="3614738" cy="2316162"/>
          </a:xfrm>
          <a:prstGeom prst="rect">
            <a:avLst/>
          </a:prstGeom>
          <a:noFill/>
        </p:spPr>
      </p:pic>
      <p:pic>
        <p:nvPicPr>
          <p:cNvPr id="6" name="Picture 2" descr="http://im6-tub.yandex.net/i?id=25665507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1763" y="469900"/>
            <a:ext cx="3267075" cy="2359025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1268413"/>
            <a:ext cx="42481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В Москве жили многие друзья  Пушкина. В один из приездов на балу Пушкин впервые встретил шестнадцатилетнюю красавицу Наташу Гончарову. Они обвенчались в московской церкви Святого Вознесения. В Москве на Арбате прошли первые счастливые месяцы их супружеской жизни.</a:t>
            </a:r>
          </a:p>
        </p:txBody>
      </p:sp>
      <p:pic>
        <p:nvPicPr>
          <p:cNvPr id="22530" name="Picture 2" descr="http://im8-tub.yandex.net/i?id=3083489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3279775"/>
            <a:ext cx="2395538" cy="2828925"/>
          </a:xfrm>
          <a:prstGeom prst="rect">
            <a:avLst/>
          </a:prstGeom>
          <a:noFill/>
        </p:spPr>
      </p:pic>
      <p:sp>
        <p:nvSpPr>
          <p:cNvPr id="10" name="Равнобедренный треугольник 9">
            <a:hlinkClick r:id="rId6" action="ppaction://hlinksldjump"/>
          </p:cNvPr>
          <p:cNvSpPr/>
          <p:nvPr/>
        </p:nvSpPr>
        <p:spPr>
          <a:xfrm>
            <a:off x="8243888" y="5732463"/>
            <a:ext cx="504825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6050"/>
            <a:ext cx="5168900" cy="1231900"/>
          </a:xfrm>
        </p:spPr>
      </p:pic>
      <p:pic>
        <p:nvPicPr>
          <p:cNvPr id="5" name="Рисунок 4" descr="лице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615950"/>
            <a:ext cx="2865438" cy="1882775"/>
          </a:xfrm>
          <a:prstGeom prst="rect">
            <a:avLst/>
          </a:prstGeom>
          <a:noFill/>
        </p:spPr>
      </p:pic>
      <p:pic>
        <p:nvPicPr>
          <p:cNvPr id="6" name="Рисунок 5" descr="пушкин ма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3" y="1139825"/>
            <a:ext cx="2212975" cy="2633663"/>
          </a:xfrm>
          <a:prstGeom prst="rect">
            <a:avLst/>
          </a:prstGeom>
          <a:noFill/>
        </p:spPr>
      </p:pic>
      <p:pic>
        <p:nvPicPr>
          <p:cNvPr id="7" name="Рисунок 6" descr="расписани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2513" y="2828925"/>
            <a:ext cx="2493962" cy="2998788"/>
          </a:xfrm>
          <a:prstGeom prst="rect">
            <a:avLst/>
          </a:prstGeom>
          <a:noFill/>
        </p:spPr>
      </p:pic>
      <p:pic>
        <p:nvPicPr>
          <p:cNvPr id="8" name="Содержимое 3" descr="кюхельбеке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1133475"/>
            <a:ext cx="1736725" cy="2073275"/>
          </a:xfrm>
          <a:prstGeom prst="rect">
            <a:avLst/>
          </a:prstGeom>
          <a:noFill/>
        </p:spPr>
      </p:pic>
      <p:pic>
        <p:nvPicPr>
          <p:cNvPr id="9" name="Рисунок 8" descr="дельвиг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7250" y="1060450"/>
            <a:ext cx="1676400" cy="2073275"/>
          </a:xfrm>
          <a:prstGeom prst="rect">
            <a:avLst/>
          </a:prstGeom>
          <a:noFill/>
        </p:spPr>
      </p:pic>
      <p:pic>
        <p:nvPicPr>
          <p:cNvPr id="10" name="Рисунок 9" descr="пущи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838" y="3717925"/>
            <a:ext cx="1755775" cy="20129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63938" y="3213100"/>
            <a:ext cx="227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Вильгельм Кюхельбекер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24075" y="2997200"/>
            <a:ext cx="1525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Антон Дельвиг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23850" y="5805488"/>
            <a:ext cx="1289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Иван Пущин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3713" y="3500438"/>
            <a:ext cx="43211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Лицей был открыт 19 октября 1811 года. В него было принято 30 мальчиков из дворянских семей.  Учиться им предстояло 6 лет, без отъездов на каникулы к родителям. Учебная программа была насыщенной. Пушкин отличался в фехтовании, во французском языке и в словесности.</a:t>
            </a:r>
          </a:p>
          <a:p>
            <a:r>
              <a:rPr lang="ru-RU" sz="2000">
                <a:latin typeface="Constantia" pitchFamily="18" charset="0"/>
              </a:rPr>
              <a:t>В Лицее Пушкин родился как поэт.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564563" cy="12319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916113"/>
            <a:ext cx="48974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nstantia" pitchFamily="18" charset="0"/>
              </a:rPr>
              <a:t>В Царское село Пушкин вернулся после женитьбы и провёл там целое лето. Появление четы Пушкины не осталось незамеченным: его красавицу жену приветили императрица и император, их дом навещали поэт В. А. Жуковский и писатель Н.В. Гоголь.</a:t>
            </a:r>
          </a:p>
          <a:p>
            <a:pPr algn="just"/>
            <a:r>
              <a:rPr lang="ru-RU">
                <a:latin typeface="Constantia" pitchFamily="18" charset="0"/>
              </a:rPr>
              <a:t>В то лето Пушкин много работал, читал свои произведения жене и друзьям. Они с Жуковским устроили что-то вроде творческого соревнования. Жуковский написал «Сказку о царе Берендее», а Пушкин свою «Сказку о царе Салтане, о сыне его славном и могучем богатыре князе Гвидоне Салтановиче и о прекрасной царевне Лебеди»</a:t>
            </a:r>
          </a:p>
        </p:txBody>
      </p:sp>
      <p:pic>
        <p:nvPicPr>
          <p:cNvPr id="23554" name="Picture 2" descr="http://im5-tub.yandex.net/i?id=101522108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328613"/>
            <a:ext cx="2139950" cy="1592262"/>
          </a:xfrm>
          <a:prstGeom prst="rect">
            <a:avLst/>
          </a:prstGeom>
          <a:noFill/>
        </p:spPr>
      </p:pic>
      <p:pic>
        <p:nvPicPr>
          <p:cNvPr id="23556" name="Picture 4" descr="http://im2-tub.yandex.net/i?id=130565107-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488" y="1279525"/>
            <a:ext cx="1719262" cy="2146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292725" y="3429000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Василий Андреевич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Жуковский</a:t>
            </a:r>
          </a:p>
        </p:txBody>
      </p:sp>
      <p:pic>
        <p:nvPicPr>
          <p:cNvPr id="23558" name="Picture 6" descr="http://im8-tub.yandex.net/i?id=87929018-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6913" y="4773613"/>
            <a:ext cx="1274762" cy="1608137"/>
          </a:xfrm>
          <a:prstGeom prst="rect">
            <a:avLst/>
          </a:prstGeom>
          <a:noFill/>
        </p:spPr>
      </p:pic>
      <p:pic>
        <p:nvPicPr>
          <p:cNvPr id="23560" name="Picture 8" descr="http://im8-tub.yandex.net/i?id=101576451-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1663" y="4121150"/>
            <a:ext cx="1341437" cy="1676400"/>
          </a:xfrm>
          <a:prstGeom prst="rect">
            <a:avLst/>
          </a:prstGeom>
          <a:noFill/>
        </p:spPr>
      </p:pic>
      <p:pic>
        <p:nvPicPr>
          <p:cNvPr id="23562" name="Picture 10" descr="http://im6-tub.yandex.net/i?id=112245638-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9475" y="2073275"/>
            <a:ext cx="1590675" cy="20415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019925" y="4005263"/>
            <a:ext cx="194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Николай Васильевич Гоголь</a:t>
            </a:r>
          </a:p>
        </p:txBody>
      </p:sp>
      <p:sp>
        <p:nvSpPr>
          <p:cNvPr id="11" name="Равнобедренный треугольник 10">
            <a:hlinkClick r:id="rId8" action="ppaction://hlinksldjump"/>
          </p:cNvPr>
          <p:cNvSpPr/>
          <p:nvPr/>
        </p:nvSpPr>
        <p:spPr>
          <a:xfrm>
            <a:off x="8243888" y="6021388"/>
            <a:ext cx="504825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pic>
        <p:nvPicPr>
          <p:cNvPr id="24578" name="Picture 2" descr="http://im4-tub.yandex.net/i?id=108232261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8" y="1341438"/>
            <a:ext cx="1566862" cy="183515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5875" y="1341438"/>
            <a:ext cx="43195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Маленького Сашу родители привезли ненадолго в Петербург. И, видимо не случайно, произошла тогда его встреча с царем – сумасбродным Павлом </a:t>
            </a:r>
            <a:r>
              <a:rPr lang="en-US">
                <a:latin typeface="Constantia" pitchFamily="18" charset="0"/>
              </a:rPr>
              <a:t>I</a:t>
            </a:r>
            <a:r>
              <a:rPr lang="ru-RU">
                <a:latin typeface="Constantia" pitchFamily="18" charset="0"/>
              </a:rPr>
              <a:t>. Он пожурил Сашину няньку за то, что она не сняла с малыша картуз, когда они повстречались с царём.</a:t>
            </a:r>
          </a:p>
        </p:txBody>
      </p:sp>
      <p:pic>
        <p:nvPicPr>
          <p:cNvPr id="24580" name="Picture 4" descr="http://im8-tub.yandex.net/i?id=18373576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25" y="261938"/>
            <a:ext cx="1579563" cy="1865312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80288" y="1989138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Павел </a:t>
            </a:r>
            <a:r>
              <a:rPr lang="en-US" b="1" i="1">
                <a:solidFill>
                  <a:schemeClr val="bg1"/>
                </a:solidFill>
                <a:latin typeface="Constantia" pitchFamily="18" charset="0"/>
              </a:rPr>
              <a:t>I</a:t>
            </a:r>
            <a:endParaRPr lang="ru-RU" b="1" i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4438" y="3500438"/>
            <a:ext cx="44640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nstantia" pitchFamily="18" charset="0"/>
              </a:rPr>
              <a:t>После окончания Лицея и зачисления на службу в Коллегию иностранных дел Пушкину пришлось жить в столице уже при другом царе, Александре </a:t>
            </a:r>
            <a:r>
              <a:rPr lang="en-US">
                <a:latin typeface="Constantia" pitchFamily="18" charset="0"/>
              </a:rPr>
              <a:t>I</a:t>
            </a:r>
            <a:r>
              <a:rPr lang="ru-RU">
                <a:latin typeface="Constantia" pitchFamily="18" charset="0"/>
              </a:rPr>
              <a:t>. Этот царь за «возмутительные стихи» сослал поэта на юг.</a:t>
            </a:r>
          </a:p>
        </p:txBody>
      </p:sp>
      <p:pic>
        <p:nvPicPr>
          <p:cNvPr id="24582" name="Picture 6" descr="http://im3-tub.yandex.net/i?id=50853146-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00" y="2206625"/>
            <a:ext cx="1512888" cy="1889125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35825" y="4005263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Александр </a:t>
            </a:r>
            <a:r>
              <a:rPr lang="en-US" b="1" i="1">
                <a:solidFill>
                  <a:schemeClr val="bg1"/>
                </a:solidFill>
                <a:latin typeface="Constantia" pitchFamily="18" charset="0"/>
              </a:rPr>
              <a:t>I</a:t>
            </a:r>
            <a:endParaRPr lang="ru-RU" b="1" i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5875" y="5373688"/>
            <a:ext cx="44640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Третий царь, Николай </a:t>
            </a:r>
            <a:r>
              <a:rPr lang="en-US">
                <a:latin typeface="Constantia" pitchFamily="18" charset="0"/>
              </a:rPr>
              <a:t>I</a:t>
            </a:r>
            <a:r>
              <a:rPr lang="ru-RU">
                <a:latin typeface="Constantia" pitchFamily="18" charset="0"/>
              </a:rPr>
              <a:t>, хотя и вызволил Пушкина из ссылки и разрешил жить в столице, но также не любил поэта.</a:t>
            </a:r>
          </a:p>
        </p:txBody>
      </p:sp>
      <p:pic>
        <p:nvPicPr>
          <p:cNvPr id="24584" name="Picture 8" descr="http://im3-tub.yandex.net/i?id=58008978-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2500" y="4151313"/>
            <a:ext cx="1549400" cy="1925637"/>
          </a:xfrm>
          <a:prstGeom prst="rect">
            <a:avLst/>
          </a:prstGeom>
          <a:noFill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80288" y="6021388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Николай </a:t>
            </a:r>
            <a:r>
              <a:rPr lang="en-US" b="1" i="1">
                <a:solidFill>
                  <a:schemeClr val="bg1"/>
                </a:solidFill>
                <a:latin typeface="Constantia" pitchFamily="18" charset="0"/>
              </a:rPr>
              <a:t>I</a:t>
            </a:r>
            <a:endParaRPr lang="ru-RU" b="1" i="1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4586" name="Picture 10" descr="http://im0-tub.yandex.net/i?id=43504464-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325" y="3071813"/>
            <a:ext cx="1463675" cy="1865312"/>
          </a:xfrm>
          <a:prstGeom prst="rect">
            <a:avLst/>
          </a:prstGeom>
          <a:noFill/>
        </p:spPr>
      </p:pic>
      <p:pic>
        <p:nvPicPr>
          <p:cNvPr id="24588" name="Picture 12" descr="http://im5-tub.yandex.net/i?id=23545011-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9300" y="4870450"/>
            <a:ext cx="1622425" cy="1865313"/>
          </a:xfrm>
          <a:prstGeom prst="rect">
            <a:avLst/>
          </a:prstGeom>
          <a:noFill/>
        </p:spPr>
      </p:pic>
      <p:pic>
        <p:nvPicPr>
          <p:cNvPr id="15" name="Picture 4" descr="http://im0-tub.yandex.net/i?id=124213507-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0525" y="255588"/>
            <a:ext cx="1736725" cy="127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smtClean="0">
                <a:solidFill>
                  <a:schemeClr val="accent6">
                    <a:lumMod val="50000"/>
                  </a:schemeClr>
                </a:solidFill>
              </a:rPr>
              <a:t>Петербург</a:t>
            </a:r>
          </a:p>
        </p:txBody>
      </p:sp>
      <p:pic>
        <p:nvPicPr>
          <p:cNvPr id="16390" name="Picture 6" descr="http://im8-tub.yandex.net/i?id=108365374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2414588"/>
            <a:ext cx="3146425" cy="2243137"/>
          </a:xfrm>
          <a:prstGeom prst="rect">
            <a:avLst/>
          </a:prstGeom>
          <a:noFill/>
        </p:spPr>
      </p:pic>
      <p:pic>
        <p:nvPicPr>
          <p:cNvPr id="16394" name="Picture 10" descr="http://im3-tub.yandex.net/i?id=52849927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363" y="347663"/>
            <a:ext cx="2406650" cy="2779712"/>
          </a:xfrm>
          <a:prstGeom prst="rect">
            <a:avLst/>
          </a:prstGeo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87450" y="4797425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Аничков дворец</a:t>
            </a:r>
          </a:p>
        </p:txBody>
      </p:sp>
      <p:pic>
        <p:nvPicPr>
          <p:cNvPr id="16396" name="Picture 12" descr="http://im5-tub.yandex.net/i?id=23545011-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8288" y="347663"/>
            <a:ext cx="2286000" cy="268763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659563" y="2997200"/>
            <a:ext cx="2049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Наталья Николаевна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11638" y="2924175"/>
            <a:ext cx="1957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Александр Сергеевич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4300" y="3429000"/>
            <a:ext cx="4895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При Николае </a:t>
            </a:r>
            <a:r>
              <a:rPr lang="en-US" sz="2000">
                <a:latin typeface="Constantia" pitchFamily="18" charset="0"/>
              </a:rPr>
              <a:t>I</a:t>
            </a:r>
            <a:r>
              <a:rPr lang="ru-RU" sz="2000">
                <a:latin typeface="Constantia" pitchFamily="18" charset="0"/>
              </a:rPr>
              <a:t> в Аничковом дворце устраивали придворные балы, на которые приглашались лишь избранные. Чтобы видеть на этих балах красавицу жену Пушкина, царь «пожаловал» поэта  придворным чином.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smtClean="0">
                <a:solidFill>
                  <a:schemeClr val="accent6">
                    <a:lumMod val="50000"/>
                  </a:schemeClr>
                </a:solidFill>
              </a:rPr>
              <a:t>Петербург</a:t>
            </a:r>
            <a:endParaRPr lang="ru-RU" sz="540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3284538"/>
            <a:ext cx="255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Monotype Corsiva" pitchFamily="66" charset="0"/>
              </a:rPr>
              <a:t>Набережная р. Мойки, д.12</a:t>
            </a:r>
          </a:p>
        </p:txBody>
      </p:sp>
      <p:pic>
        <p:nvPicPr>
          <p:cNvPr id="4" name="Picture 8" descr="http://im7-tub.yandex.net/i?id=6127194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335088"/>
            <a:ext cx="2670175" cy="167005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4663" y="1125538"/>
            <a:ext cx="43910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Набережная Мойки, 12 – адрес последней квартиры Пушкина в Петербурге, в доме, который принадлежал княгине Волконской. Пушкин поселился на втором этаже в октябре 1836 года. В эту квартиру  внёс раненого поэта его верный «дядька» Никита Козлов после роковой дуэли на Чёрной речке в январе 1837 года. Квартира была снята на два года, Пушкин прожил в ней чуть больше трёх месяцев…</a:t>
            </a:r>
          </a:p>
        </p:txBody>
      </p:sp>
      <p:pic>
        <p:nvPicPr>
          <p:cNvPr id="25602" name="Picture 2" descr="http://im5-tub.yandex.net/i?id=99251953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663" y="3852863"/>
            <a:ext cx="1743075" cy="2316162"/>
          </a:xfrm>
          <a:prstGeom prst="rect">
            <a:avLst/>
          </a:prstGeom>
          <a:noFill/>
        </p:spPr>
      </p:pic>
      <p:pic>
        <p:nvPicPr>
          <p:cNvPr id="25606" name="Picture 6" descr="http://im5-tub.yandex.net/i?id=99270214-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937125"/>
            <a:ext cx="2206625" cy="1665288"/>
          </a:xfrm>
          <a:prstGeom prst="rect">
            <a:avLst/>
          </a:prstGeom>
          <a:noFill/>
        </p:spPr>
      </p:pic>
      <p:sp>
        <p:nvSpPr>
          <p:cNvPr id="9" name="Равнобедренный треугольник 8">
            <a:hlinkClick r:id="rId5" action="ppaction://hlinksldjump"/>
          </p:cNvPr>
          <p:cNvSpPr/>
          <p:nvPr/>
        </p:nvSpPr>
        <p:spPr>
          <a:xfrm>
            <a:off x="8243888" y="5732463"/>
            <a:ext cx="504825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371</TotalTime>
  <Words>672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Constantia</vt:lpstr>
      <vt:lpstr>Arial</vt:lpstr>
      <vt:lpstr>Wingdings 2</vt:lpstr>
      <vt:lpstr>Calibri</vt:lpstr>
      <vt:lpstr>Monotype Corsiva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Пушкинские места России</dc:title>
  <dc:creator>Galanovi</dc:creator>
  <cp:lastModifiedBy>User</cp:lastModifiedBy>
  <cp:revision>39</cp:revision>
  <dcterms:created xsi:type="dcterms:W3CDTF">2010-10-19T15:18:30Z</dcterms:created>
  <dcterms:modified xsi:type="dcterms:W3CDTF">2011-03-13T14:46:25Z</dcterms:modified>
</cp:coreProperties>
</file>