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78" r:id="rId2"/>
    <p:sldId id="263" r:id="rId3"/>
    <p:sldId id="261" r:id="rId4"/>
    <p:sldId id="267" r:id="rId5"/>
    <p:sldId id="260" r:id="rId6"/>
    <p:sldId id="259" r:id="rId7"/>
    <p:sldId id="269" r:id="rId8"/>
    <p:sldId id="270" r:id="rId9"/>
    <p:sldId id="271" r:id="rId10"/>
    <p:sldId id="279" r:id="rId11"/>
    <p:sldId id="273" r:id="rId12"/>
    <p:sldId id="277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5" autoAdjust="0"/>
    <p:restoredTop sz="94660"/>
  </p:normalViewPr>
  <p:slideViewPr>
    <p:cSldViewPr>
      <p:cViewPr varScale="1">
        <p:scale>
          <a:sx n="102" d="100"/>
          <a:sy n="102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143846-3BFA-487F-B0E6-4927B423A43B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E9ED80-791C-4EC8-9EA4-220EAB67C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9BF019-B27F-48D2-93DC-E55555782BB0}" type="datetimeFigureOut">
              <a:rPr lang="ru-RU"/>
              <a:pPr>
                <a:defRPr/>
              </a:pPr>
              <a:t>22.02.2011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7683FA-C4C8-40B9-9F0B-3169C8D38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15E03-02DF-4AF0-823A-97638DE19F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1946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4A42E4-53F9-4CC9-804C-E21C31C82E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3AA078-6F6D-494F-B70C-749FD63960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2355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2880D-D809-48E4-81C6-3799FCCD1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  <p:sp>
        <p:nvSpPr>
          <p:cNvPr id="2560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0A3CA4-687B-4830-884A-B8F5726FE7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765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AAC3F-88C4-40B4-9A4F-A598C83377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2970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6B4E7-CF09-49D0-B4FD-DB8FECCED4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C6E00-BBD0-4F80-B1A5-E61780BB65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3379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2690-D3C8-4747-901B-5748D73D9339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53D-D4D4-49B9-BC62-C6FD8C97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A7FF-173B-4800-982C-07BDDB98BB82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A88C-35FD-447D-A340-285588610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319F-88FA-4B79-9EDD-85A23AA2F0E7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9DD1-AE42-474E-BBBD-AC561017A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7D6F-E14E-481D-9DF1-AE006D1D9119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BB7F-5370-447F-9977-986F9710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3271-2962-4836-8A68-2108D8337753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40C-7A4A-4BA2-BD4B-636A078D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AAF3-AE95-4DDE-A798-34E4A589AF74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251E-302E-4E42-8F6D-76DA18B2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5128-110C-445D-A288-0EA273376643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9767-53BA-4E1A-AA2D-E3D22464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7D9A-C053-40CF-94CC-5D47957198F1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7237-9DFF-4930-B3BD-74977175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DF99-E0D0-42A8-9933-BF568F030885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FB31D-E2AA-422C-854F-995E2B60F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658-4465-4AEC-81B5-A8B034110850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6BF9-37B2-4289-84D1-99CD73F5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5955-684C-448D-8758-482AEE9D50E7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06FF-7D56-4793-A08D-E8688072E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5828C8-A791-400B-B645-8C3BAB9FB8DE}" type="datetime1">
              <a:rPr lang="ru-RU"/>
              <a:pPr>
                <a:defRPr/>
              </a:pPr>
              <a:t>22.02.2011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Григорьева Юлия Владимировна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1ED6E6-5947-43AD-AB42-3C811DE5D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077200" cy="46482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Бедному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совсем неудобно в своей квартире: сверху его грозится сжечь </a:t>
            </a:r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/>
              <a:t>, справа – отравить ядовитый </a:t>
            </a:r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/>
              <a:t>, а живущий слева тихий 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иногда начинает буянить и уж совсем не ясно чего от него ждать – либо отравит, либо подожжёт квартиру (он ведь входит в состав спичек). Но когда 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успокаивается, то начинает светиться бледно-зеленым светом и всех этим радует.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Кто такой 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 и кто его соседи?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>
          <a:xfrm>
            <a:off x="152400" y="6416675"/>
            <a:ext cx="2438400" cy="365125"/>
          </a:xfrm>
        </p:spPr>
        <p:txBody>
          <a:bodyPr/>
          <a:lstStyle/>
          <a:p>
            <a:pPr>
              <a:defRPr/>
            </a:pPr>
            <a:fld id="{1BC2A66A-D5BD-4B7E-8BB1-E0C4339F3597}" type="datetime1">
              <a:rPr lang="ru-RU" sz="1600" b="1"/>
              <a:pPr>
                <a:defRPr/>
              </a:pPr>
              <a:t>22.02.2011</a:t>
            </a:fld>
            <a:endParaRPr lang="en-US" sz="16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48200" y="6416675"/>
            <a:ext cx="4343400" cy="365125"/>
          </a:xfrm>
        </p:spPr>
        <p:txBody>
          <a:bodyPr/>
          <a:lstStyle/>
          <a:p>
            <a:pPr algn="r">
              <a:defRPr/>
            </a:pPr>
            <a:r>
              <a:rPr lang="ru-RU" sz="1600" b="1" dirty="0"/>
              <a:t>Григорьева Юлия Владимировна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381000" y="304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5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en-US" sz="3600" b="1" baseline="5000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= S</a:t>
            </a:r>
            <a:r>
              <a:rPr lang="en-US" sz="3600" b="1" baseline="5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+ 4 N</a:t>
            </a:r>
            <a:r>
              <a:rPr lang="en-US" sz="3600" b="1" baseline="5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+ 2 H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1143000" y="1066800"/>
            <a:ext cx="6629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- 4e = S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восстановитель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+5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+ 1e = N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окислитель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115594" y="13708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04800" y="2286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S</a:t>
            </a:r>
            <a:r>
              <a:rPr lang="ru-RU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+ 2 KCl</a:t>
            </a:r>
            <a:r>
              <a:rPr lang="ru-RU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+5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KCl</a:t>
            </a:r>
            <a:r>
              <a:rPr lang="ru-RU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S</a:t>
            </a:r>
            <a:r>
              <a:rPr lang="ru-RU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5" name="Прямоугольник 14"/>
          <p:cNvSpPr>
            <a:spLocks noChangeArrowheads="1"/>
          </p:cNvSpPr>
          <p:nvPr/>
        </p:nvSpPr>
        <p:spPr bwMode="auto">
          <a:xfrm>
            <a:off x="990600" y="3124200"/>
            <a:ext cx="6705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- 4e = S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восстановитель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Cl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+5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+ 6e = Cl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окислитель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191794" y="3428206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9200" y="1981200"/>
            <a:ext cx="6553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43000" y="4114800"/>
            <a:ext cx="6553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Rectangle 1"/>
          <p:cNvSpPr>
            <a:spLocks noChangeArrowheads="1"/>
          </p:cNvSpPr>
          <p:nvPr/>
        </p:nvSpPr>
        <p:spPr bwMode="auto">
          <a:xfrm>
            <a:off x="152400" y="44196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2KN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+5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</a:t>
            </a:r>
            <a:r>
              <a:rPr lang="en-US" sz="36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36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3600" b="1" baseline="5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+4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30" name="Прямоугольник 20"/>
          <p:cNvSpPr>
            <a:spLocks noChangeArrowheads="1"/>
          </p:cNvSpPr>
          <p:nvPr/>
        </p:nvSpPr>
        <p:spPr bwMode="auto">
          <a:xfrm>
            <a:off x="2057400" y="5257800"/>
            <a:ext cx="6096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e = C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восстановитель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e = S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+5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+ 1e = N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+4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окислитель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4039394" y="5790406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Применение  серы</a:t>
            </a:r>
            <a:endParaRPr lang="ru-RU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2667000"/>
            <a:ext cx="8429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800600" y="2362200"/>
            <a:ext cx="1295400" cy="7620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19800" y="990600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спичек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822325"/>
            <a:ext cx="2244725" cy="1701800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4800600" y="3505200"/>
            <a:ext cx="1371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248400" y="3200400"/>
            <a:ext cx="266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лекарств  и косметических препаратов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5525" y="2724150"/>
            <a:ext cx="1560513" cy="2817813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2150" y="4705350"/>
            <a:ext cx="2249488" cy="1774825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5400000">
            <a:off x="3884613" y="4532313"/>
            <a:ext cx="841375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667000" y="3810000"/>
            <a:ext cx="1066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52400" y="4648200"/>
            <a:ext cx="266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для борьбы с вредителями растений</a:t>
            </a:r>
          </a:p>
          <a:p>
            <a:pPr algn="ctr"/>
            <a:endParaRPr lang="ru-RU" sz="2800">
              <a:latin typeface="Times New Roman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327525"/>
            <a:ext cx="2212975" cy="2165350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 rot="10800000">
            <a:off x="2514600" y="2590800"/>
            <a:ext cx="1143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52400" y="22098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производство резины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" y="1352550"/>
            <a:ext cx="1854200" cy="2560638"/>
          </a:xfrm>
          <a:prstGeom prst="rect">
            <a:avLst/>
          </a:prstGeom>
          <a:noFill/>
        </p:spPr>
      </p:pic>
      <p:sp>
        <p:nvSpPr>
          <p:cNvPr id="36" name="Скругленный прямоугольник 35"/>
          <p:cNvSpPr/>
          <p:nvPr/>
        </p:nvSpPr>
        <p:spPr>
          <a:xfrm>
            <a:off x="2667000" y="5029200"/>
            <a:ext cx="2971800" cy="160020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производство черного пороха, красителей, бенгальских огней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V="1">
            <a:off x="4038600" y="26670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2743200" y="838200"/>
            <a:ext cx="3048000" cy="12954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производство серной кислоты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4" grpId="0"/>
      <p:bldP spid="14" grpId="1"/>
      <p:bldP spid="28" grpId="1"/>
      <p:bldP spid="28" grpId="2"/>
      <p:bldP spid="33" grpId="0"/>
      <p:bldP spid="33" grpId="1"/>
      <p:bldP spid="36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238125"/>
            <a:ext cx="8704262" cy="987425"/>
          </a:xfr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600200" y="1219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52400" y="1828800"/>
            <a:ext cx="205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входит в состав аминокислот (метионин, цистеин)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876301" y="34671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52400" y="3810000"/>
            <a:ext cx="1981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Синтез белков, витаминов (биотин, тиамин)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3657600" y="1219200"/>
            <a:ext cx="4587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362200" y="1828800"/>
            <a:ext cx="2514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синтезе коллагена,  кератина, входит в состав меланина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316288" y="3467100"/>
            <a:ext cx="531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362200" y="3810000"/>
            <a:ext cx="2590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Поддержание  эластичности, упругости кожи, активация роста волос и ногтей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5639594" y="1219994"/>
            <a:ext cx="457200" cy="455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029200" y="1828800"/>
            <a:ext cx="205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синтезе гормона - инсулина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5753894" y="3466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105400" y="3810000"/>
            <a:ext cx="2057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Нормализация углеводного обмена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391400" y="1219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7239000" y="1752600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ОВР организма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933450"/>
          </a:xfrm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pPr>
              <a:defRPr/>
            </a:pPr>
            <a:fld id="{29CB57DA-8D6D-483E-8D35-2B0A5367E57B}" type="datetime1">
              <a:rPr lang="ru-RU" sz="1600" b="1"/>
              <a:pPr>
                <a:defRPr/>
              </a:pPr>
              <a:t>22.02.2011</a:t>
            </a:fld>
            <a:endParaRPr lang="en-US" sz="1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62600" y="64008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ru-RU" sz="1600" b="1" dirty="0"/>
              <a:t>Григорьева Юлия Владимировна</a:t>
            </a:r>
            <a:endParaRPr lang="en-US" sz="1600" b="1" dirty="0"/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304800" y="10668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Lucida Sans" pitchFamily="34" charset="0"/>
              <a:buAutoNum type="arabicPeriod"/>
            </a:pPr>
            <a:r>
              <a:rPr lang="ru-RU" sz="2000">
                <a:latin typeface="Times New Roman" pitchFamily="18" charset="0"/>
              </a:rPr>
              <a:t>Габриелян О.С. Химия. 9 класс. - М.: Дрофа, 2008. С 45-49.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Занимательные задачи по химии / Под ред. Н.Е.Дерябиной. – М.: ИПО «У Никитских ворот», 2010. С 36.</a:t>
            </a: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Хомченко И.Г. Общая химия: Учебник. –М.: РИА «Новая волна»: Издатель Умеренков, 2010. С 123-125. 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Киноварь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Галенит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http://ru.wikipedia.org/wiki/Sulphur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Гипс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Спички</a:t>
            </a: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http://www.librarhy.ru/Elements/sulfur.html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http://www.floriculture.ru/rast/yhod/care/sera_kolloidnaya.shtml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http://www.foxsaver.com/public/picture/270145281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http://hnb.com.ua/articles/s-zdorovie-sera_s-344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http://n-t.ru/ri/ps/pb016.htm</a:t>
            </a:r>
          </a:p>
          <a:p>
            <a:pPr marL="342900" indent="-342900"/>
            <a:endParaRPr lang="ru-RU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Без имени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0688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9600" y="1714500"/>
            <a:ext cx="824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1. Положение серы в ПСХЭ (порядковый номер, период, группа, подгруппа,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2438400" y="2643188"/>
            <a:ext cx="64198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порядковый номер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период,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группа главная подгруппа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относительная атомная масса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600" y="4267200"/>
            <a:ext cx="724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2. Строение атома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14600" y="4800600"/>
            <a:ext cx="63436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Заряд ядра + 1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 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6p 16n 16ē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+ 1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2800" b="1" baseline="-5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50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="1" baseline="-5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  химического элемента -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124200" y="5943600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>
                <a:latin typeface="Times New Roman" pitchFamily="18" charset="0"/>
                <a:cs typeface="Times New Roman" pitchFamily="18" charset="0"/>
              </a:rPr>
              <a:t>степень окисления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-2,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0, 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2, +4, +6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Нахождение  серы  в природе</a:t>
            </a:r>
            <a:endParaRPr lang="ru-RU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1000" y="13716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Самородная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сера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00400" y="13716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Сульфидная сера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324600" y="13716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Сульфатная сера</a:t>
            </a:r>
            <a:endParaRPr lang="ru-RU" sz="2400" b="1"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2438400" cy="1981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2479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200400" y="2286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Киноварь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8200" y="3733800"/>
            <a:ext cx="106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HgS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95800"/>
            <a:ext cx="2514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24400" y="60960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PbS</a:t>
            </a:r>
            <a:endParaRPr lang="ru-RU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200400" y="449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Галенит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209800"/>
            <a:ext cx="2514600" cy="22050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114800" y="3810000"/>
            <a:ext cx="1752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CuFeS</a:t>
            </a:r>
            <a:r>
              <a:rPr lang="en-US" sz="36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00400" y="2209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Халькопирит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495800"/>
            <a:ext cx="2514600" cy="2182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200400" y="4495800"/>
            <a:ext cx="1600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Сфалерит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4400" y="6172200"/>
            <a:ext cx="1143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ZnS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3733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2286000"/>
            <a:ext cx="1700213" cy="1600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8077200" y="36576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Гипс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77000" y="4800600"/>
            <a:ext cx="2514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•2H</a:t>
            </a:r>
            <a:r>
              <a:rPr lang="en-US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  <p:bldP spid="18" grpId="0"/>
      <p:bldP spid="19" grpId="0"/>
      <p:bldP spid="20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85725" y="-165100"/>
            <a:ext cx="9547225" cy="1030288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839200" cy="53054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22163"/>
                <a:gridCol w="2771614"/>
                <a:gridCol w="3745424"/>
              </a:tblGrid>
              <a:tr h="6286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кристаллическая</a:t>
                      </a:r>
                      <a:endParaRPr lang="ru-RU" sz="3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ysClr val="windowText" lastClr="000000"/>
                          </a:solidFill>
                        </a:rPr>
                        <a:t>пластическая</a:t>
                      </a:r>
                      <a:endParaRPr lang="ru-RU" sz="3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4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ромбическая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моноклинная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453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Лимонно-желтый кристаллы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Темно-желтые кристаллы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Резиноподобная масса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емно-коричневого цвета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22">
                <a:tc>
                  <a:txBody>
                    <a:bodyPr/>
                    <a:lstStyle/>
                    <a:p>
                      <a:pPr algn="just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плавлен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= 2,06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ru-RU" sz="2400" baseline="-25000" dirty="0" smtClean="0">
                          <a:solidFill>
                            <a:schemeClr val="tx1"/>
                          </a:solidFill>
                        </a:rPr>
                        <a:t>плавления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119,3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  <a:p>
                      <a:pPr algn="l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=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1,957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Образуется при резком охлаждении расплава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плотность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= 2,046 г/см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362200"/>
            <a:ext cx="1371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362200"/>
            <a:ext cx="2362200" cy="122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362200"/>
            <a:ext cx="3592513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49213"/>
            <a:ext cx="8242300" cy="1049338"/>
          </a:xfrm>
        </p:spPr>
      </p:pic>
      <p:sp>
        <p:nvSpPr>
          <p:cNvPr id="10" name="Прямоугольник 9"/>
          <p:cNvSpPr/>
          <p:nvPr/>
        </p:nvSpPr>
        <p:spPr>
          <a:xfrm>
            <a:off x="381000" y="2971800"/>
            <a:ext cx="4984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dirty="0">
              <a:latin typeface="+mn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90600" y="20574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90600" y="35814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819400" y="1143000"/>
            <a:ext cx="2286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+  простые вещества </a:t>
            </a:r>
            <a:r>
              <a:rPr lang="ru-RU" sz="2400" dirty="0"/>
              <a:t>(металлы, неметаллы)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9400" y="4038600"/>
            <a:ext cx="22860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+ сложные вещества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5410200" y="1219200"/>
            <a:ext cx="381000" cy="1676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6" name="Прямоугольник 17"/>
          <p:cNvSpPr>
            <a:spLocks noChangeArrowheads="1"/>
          </p:cNvSpPr>
          <p:nvPr/>
        </p:nvSpPr>
        <p:spPr bwMode="auto">
          <a:xfrm>
            <a:off x="6019800" y="1219200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натрий</a:t>
            </a:r>
          </a:p>
        </p:txBody>
      </p:sp>
      <p:sp>
        <p:nvSpPr>
          <p:cNvPr id="22537" name="Прямоугольник 18"/>
          <p:cNvSpPr>
            <a:spLocks noChangeArrowheads="1"/>
          </p:cNvSpPr>
          <p:nvPr/>
        </p:nvSpPr>
        <p:spPr bwMode="auto">
          <a:xfrm>
            <a:off x="6019800" y="1524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железо</a:t>
            </a:r>
          </a:p>
        </p:txBody>
      </p:sp>
      <p:sp>
        <p:nvSpPr>
          <p:cNvPr id="22538" name="Прямоугольник 19"/>
          <p:cNvSpPr>
            <a:spLocks noChangeArrowheads="1"/>
          </p:cNvSpPr>
          <p:nvPr/>
        </p:nvSpPr>
        <p:spPr bwMode="auto">
          <a:xfrm>
            <a:off x="6019800" y="1828800"/>
            <a:ext cx="1697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водород</a:t>
            </a:r>
          </a:p>
        </p:txBody>
      </p:sp>
      <p:sp>
        <p:nvSpPr>
          <p:cNvPr id="22539" name="Прямоугольник 20"/>
          <p:cNvSpPr>
            <a:spLocks noChangeArrowheads="1"/>
          </p:cNvSpPr>
          <p:nvPr/>
        </p:nvSpPr>
        <p:spPr bwMode="auto">
          <a:xfrm>
            <a:off x="6019800" y="2133600"/>
            <a:ext cx="177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кислород</a:t>
            </a:r>
          </a:p>
        </p:txBody>
      </p:sp>
      <p:sp>
        <p:nvSpPr>
          <p:cNvPr id="22540" name="Прямоугольник 21"/>
          <p:cNvSpPr>
            <a:spLocks noChangeArrowheads="1"/>
          </p:cNvSpPr>
          <p:nvPr/>
        </p:nvSpPr>
        <p:spPr bwMode="auto">
          <a:xfrm>
            <a:off x="6019800" y="2438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галогены</a:t>
            </a: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5334000" y="4038600"/>
            <a:ext cx="381000" cy="1752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2" name="Прямоугольник 23"/>
          <p:cNvSpPr>
            <a:spLocks noChangeArrowheads="1"/>
          </p:cNvSpPr>
          <p:nvPr/>
        </p:nvSpPr>
        <p:spPr bwMode="auto">
          <a:xfrm>
            <a:off x="5715000" y="41910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HNO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концентрированные</a:t>
            </a:r>
          </a:p>
        </p:txBody>
      </p:sp>
      <p:sp>
        <p:nvSpPr>
          <p:cNvPr id="22543" name="Прямоугольник 24"/>
          <p:cNvSpPr>
            <a:spLocks noChangeArrowheads="1"/>
          </p:cNvSpPr>
          <p:nvPr/>
        </p:nvSpPr>
        <p:spPr bwMode="auto">
          <a:xfrm>
            <a:off x="5486400" y="5029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раствор щелочи </a:t>
            </a:r>
            <a:r>
              <a:rPr lang="en-US" sz="2400" b="1">
                <a:latin typeface="Book Antiqua" pitchFamily="18" charset="0"/>
              </a:rPr>
              <a:t>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Прямоугольник 25"/>
          <p:cNvSpPr>
            <a:spLocks noChangeArrowheads="1"/>
          </p:cNvSpPr>
          <p:nvPr/>
        </p:nvSpPr>
        <p:spPr bwMode="auto">
          <a:xfrm>
            <a:off x="6019800" y="54864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соли –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KClO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Химические свойства  серы</a:t>
            </a:r>
            <a:endParaRPr lang="ru-RU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1000" y="9906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Взаимодействие с металлами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5800" y="1600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6800" y="1600200"/>
            <a:ext cx="358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76400" y="16002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14600" y="1600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95600" y="1600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14400" y="1600200"/>
            <a:ext cx="228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09800" y="1600200"/>
            <a:ext cx="228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352800" y="1600200"/>
            <a:ext cx="53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62400" y="1600200"/>
            <a:ext cx="68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371600" y="2362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76400" y="2362200"/>
            <a:ext cx="152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905000" y="23622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19400" y="2362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429000" y="2362200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200400" y="2362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295400" y="30480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52600" y="3048000"/>
            <a:ext cx="30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81200" y="30480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90800" y="3124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048000" y="3048000"/>
            <a:ext cx="749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429000" y="3048000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038600" y="2514600"/>
            <a:ext cx="1588" cy="100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267200" y="23622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267200" y="3048000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1371600" y="16002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953000" y="24384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окислитель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953000" y="31242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восстановитель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743200" y="4953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FeS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685800" y="41910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  +  Hg =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27432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HgS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685800" y="5791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  +  Au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286000" y="57912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2324100" y="5981700"/>
            <a:ext cx="3810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2286000" y="47244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685800" y="4953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  +  Fe =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6280"/>
          <a:stretch>
            <a:fillRect/>
          </a:stretch>
        </p:blipFill>
        <p:spPr bwMode="auto">
          <a:xfrm>
            <a:off x="5562600" y="3810000"/>
            <a:ext cx="3124200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8"/>
          <p:cNvSpPr txBox="1">
            <a:spLocks/>
          </p:cNvSpPr>
          <p:nvPr/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Химические свойства  серы</a:t>
            </a:r>
            <a:endParaRPr lang="ru-RU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1000" y="9906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Взаимодействие  с  неметаллами</a:t>
            </a:r>
            <a:r>
              <a:rPr lang="en-US" sz="2800" i="1">
                <a:latin typeface="Book Antiqua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при нагревании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5800" y="1600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14400" y="1600200"/>
            <a:ext cx="228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43000" y="1600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0" y="16002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05000" y="1600200"/>
            <a:ext cx="45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90800" y="1600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09800" y="16002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29000" y="1600200"/>
            <a:ext cx="53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95600" y="1600200"/>
            <a:ext cx="53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371600" y="2362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905000" y="23622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2ē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76400" y="2362200"/>
            <a:ext cx="152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819400" y="2362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200400" y="2362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429000" y="2362200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-2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295400" y="30480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905000" y="3048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667000" y="3124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048000" y="30480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2H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581400" y="3048000"/>
            <a:ext cx="53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038600" y="2514600"/>
            <a:ext cx="1588" cy="100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267200" y="23622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267200" y="3048000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4953000" y="5715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окислитель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105400" y="31242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восстановитель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752600" y="3048000"/>
            <a:ext cx="30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33400" y="41910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 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990600" y="41910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133600" y="4191000"/>
            <a:ext cx="447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2667000" y="41910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1447800" y="41910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2971800" y="41910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886200" y="17526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сероводород)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62000" y="4114800"/>
            <a:ext cx="30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1752600" y="4114800"/>
            <a:ext cx="381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2819400" y="4114800"/>
            <a:ext cx="53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+4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276600" y="4114800"/>
            <a:ext cx="45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447800" y="5029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1447800" y="56388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1676400" y="5029200"/>
            <a:ext cx="381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3124200" y="50292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>
            <a:spLocks noChangeArrowheads="1"/>
          </p:cNvSpPr>
          <p:nvPr/>
        </p:nvSpPr>
        <p:spPr bwMode="auto">
          <a:xfrm>
            <a:off x="3352800" y="5029200"/>
            <a:ext cx="609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+4</a:t>
            </a: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1828800" y="50292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2743200" y="50292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895600" y="56388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828800" y="5638800"/>
            <a:ext cx="381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505200" y="56388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3810000" y="5638800"/>
            <a:ext cx="457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276600" y="5638800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>
              <a:latin typeface="Times New Roman" pitchFamily="18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2057400" y="56388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267200" y="5181600"/>
            <a:ext cx="1588" cy="100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4419600" y="50292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4419600" y="5638800"/>
            <a:ext cx="44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4953000" y="51054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восстановитель</a:t>
            </a: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5105400" y="25908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окислитель</a:t>
            </a: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3810000" y="42672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сернистый газ)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28600" y="990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Взаимодействие с концентр. азотной кислотой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8"/>
          <p:cNvSpPr txBox="1">
            <a:spLocks/>
          </p:cNvSpPr>
          <p:nvPr/>
        </p:nvSpPr>
        <p:spPr>
          <a:xfrm>
            <a:off x="381000" y="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j-ea"/>
                <a:cs typeface="+mj-cs"/>
              </a:rPr>
              <a:t>Химические свойства  серы</a:t>
            </a:r>
            <a:endParaRPr lang="ru-RU" sz="4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685800" y="1676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066800" y="1676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943600"/>
            <a:ext cx="815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  составьте схему окислительно-восстановительных реакций, указав  окислитель и  восстановитель.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Прямоугольник 8"/>
          <p:cNvSpPr>
            <a:spLocks noChangeArrowheads="1"/>
          </p:cNvSpPr>
          <p:nvPr/>
        </p:nvSpPr>
        <p:spPr bwMode="auto">
          <a:xfrm>
            <a:off x="1524000" y="16764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Прямоугольник 9"/>
          <p:cNvSpPr>
            <a:spLocks noChangeArrowheads="1"/>
          </p:cNvSpPr>
          <p:nvPr/>
        </p:nvSpPr>
        <p:spPr bwMode="auto">
          <a:xfrm>
            <a:off x="2895600" y="1676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→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Прямоугольник 10"/>
          <p:cNvSpPr>
            <a:spLocks noChangeArrowheads="1"/>
          </p:cNvSpPr>
          <p:nvPr/>
        </p:nvSpPr>
        <p:spPr bwMode="auto">
          <a:xfrm>
            <a:off x="3429000" y="1676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Прямоугольник 11"/>
          <p:cNvSpPr>
            <a:spLocks noChangeArrowheads="1"/>
          </p:cNvSpPr>
          <p:nvPr/>
        </p:nvSpPr>
        <p:spPr bwMode="auto">
          <a:xfrm>
            <a:off x="4343400" y="1676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Прямоугольник 12"/>
          <p:cNvSpPr>
            <a:spLocks noChangeArrowheads="1"/>
          </p:cNvSpPr>
          <p:nvPr/>
        </p:nvSpPr>
        <p:spPr bwMode="auto">
          <a:xfrm>
            <a:off x="4724400" y="16764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Прямоугольник 13"/>
          <p:cNvSpPr>
            <a:spLocks noChangeArrowheads="1"/>
          </p:cNvSpPr>
          <p:nvPr/>
        </p:nvSpPr>
        <p:spPr bwMode="auto">
          <a:xfrm>
            <a:off x="5715000" y="16764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Прямоугольник 14"/>
          <p:cNvSpPr>
            <a:spLocks noChangeArrowheads="1"/>
          </p:cNvSpPr>
          <p:nvPr/>
        </p:nvSpPr>
        <p:spPr bwMode="auto">
          <a:xfrm>
            <a:off x="6172200" y="1676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Прямоугольник 16"/>
          <p:cNvSpPr>
            <a:spLocks noChangeArrowheads="1"/>
          </p:cNvSpPr>
          <p:nvPr/>
        </p:nvSpPr>
        <p:spPr bwMode="auto">
          <a:xfrm>
            <a:off x="381000" y="4114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Взаимодействие  с углем и нитратом калия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Прямоугольник 19"/>
          <p:cNvSpPr>
            <a:spLocks noChangeArrowheads="1"/>
          </p:cNvSpPr>
          <p:nvPr/>
        </p:nvSpPr>
        <p:spPr bwMode="auto">
          <a:xfrm>
            <a:off x="381000" y="2590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</a:rPr>
              <a:t>Взаимодействие с бертолетовой солью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Rectangle 1"/>
          <p:cNvSpPr>
            <a:spLocks noChangeArrowheads="1"/>
          </p:cNvSpPr>
          <p:nvPr/>
        </p:nvSpPr>
        <p:spPr bwMode="auto">
          <a:xfrm>
            <a:off x="762000" y="45720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→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88" name="Rectangle 1"/>
          <p:cNvSpPr>
            <a:spLocks noChangeArrowheads="1"/>
          </p:cNvSpPr>
          <p:nvPr/>
        </p:nvSpPr>
        <p:spPr bwMode="auto">
          <a:xfrm>
            <a:off x="685800" y="31242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KClO</a:t>
            </a:r>
            <a:r>
              <a:rPr lang="en-US" sz="3600" b="1" baseline="-25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KCl +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en-US" sz="3600" b="1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36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00B050"/>
      </a:accent6>
      <a:hlink>
        <a:srgbClr val="4B376B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1377</TotalTime>
  <Words>545</Words>
  <PresentationFormat>Экран (4:3)</PresentationFormat>
  <Paragraphs>213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Times New Roman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nadezhda.pronskaya</cp:lastModifiedBy>
  <cp:revision>145</cp:revision>
  <dcterms:modified xsi:type="dcterms:W3CDTF">2011-02-22T15:01:02Z</dcterms:modified>
</cp:coreProperties>
</file>