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7" r:id="rId3"/>
    <p:sldId id="257" r:id="rId4"/>
    <p:sldId id="258" r:id="rId5"/>
    <p:sldId id="261" r:id="rId6"/>
    <p:sldId id="262" r:id="rId7"/>
    <p:sldId id="264" r:id="rId8"/>
    <p:sldId id="263" r:id="rId9"/>
    <p:sldId id="259" r:id="rId10"/>
    <p:sldId id="279" r:id="rId11"/>
    <p:sldId id="265" r:id="rId12"/>
    <p:sldId id="266" r:id="rId13"/>
    <p:sldId id="269" r:id="rId14"/>
    <p:sldId id="280" r:id="rId15"/>
    <p:sldId id="267" r:id="rId16"/>
    <p:sldId id="281" r:id="rId17"/>
    <p:sldId id="268" r:id="rId18"/>
    <p:sldId id="282" r:id="rId19"/>
    <p:sldId id="270" r:id="rId20"/>
    <p:sldId id="283" r:id="rId21"/>
    <p:sldId id="271" r:id="rId22"/>
    <p:sldId id="272" r:id="rId23"/>
    <p:sldId id="273" r:id="rId24"/>
    <p:sldId id="274" r:id="rId25"/>
    <p:sldId id="284" r:id="rId26"/>
    <p:sldId id="275" r:id="rId27"/>
    <p:sldId id="286" r:id="rId28"/>
    <p:sldId id="285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39" d="100"/>
          <a:sy n="39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u="sng" dirty="0" smtClean="0">
                <a:solidFill>
                  <a:schemeClr val="tx2">
                    <a:lumMod val="75000"/>
                  </a:schemeClr>
                </a:solidFill>
              </a:rPr>
              <a:t>Преступление Раскольникова. Трагедия отчужденности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8" descr="Боклевский Раскольников"/>
          <p:cNvPicPr>
            <a:picLocks noChangeAspect="1" noChangeArrowheads="1"/>
          </p:cNvPicPr>
          <p:nvPr/>
        </p:nvPicPr>
        <p:blipFill>
          <a:blip r:embed="rId2"/>
          <a:srcRect l="25984" r="26929" b="11339"/>
          <a:stretch>
            <a:fillRect/>
          </a:stretch>
        </p:blipFill>
        <p:spPr bwMode="auto">
          <a:xfrm>
            <a:off x="571472" y="1714488"/>
            <a:ext cx="33115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Гений и злодейство – две вещи несовместные…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 С. Пушкин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3714752"/>
            <a:ext cx="49292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 …да как вы, вы, </a:t>
            </a:r>
            <a:r>
              <a:rPr lang="ru-RU" sz="2400" i="1" dirty="0" smtClean="0">
                <a:solidFill>
                  <a:srgbClr val="FFFF00"/>
                </a:solidFill>
              </a:rPr>
              <a:t>такой… </a:t>
            </a:r>
            <a:r>
              <a:rPr lang="ru-RU" sz="2400" dirty="0" smtClean="0">
                <a:solidFill>
                  <a:srgbClr val="FFFF00"/>
                </a:solidFill>
              </a:rPr>
              <a:t>могли на это решиться?.. Да что же это!</a:t>
            </a:r>
          </a:p>
          <a:p>
            <a:pPr algn="r"/>
            <a:r>
              <a:rPr lang="ru-RU" sz="2400" dirty="0" smtClean="0">
                <a:solidFill>
                  <a:srgbClr val="FFFF00"/>
                </a:solidFill>
              </a:rPr>
              <a:t>Ф. М. Достоевский «Преступление и наказание», ч. 5. </a:t>
            </a:r>
            <a:endParaRPr lang="ru-RU" sz="2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ru-RU" dirty="0" smtClean="0">
                <a:solidFill>
                  <a:srgbClr val="FFFF00"/>
                </a:solidFill>
              </a:rPr>
              <a:t>Цитаты из романа: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  «Мне приятно отрицать, мой мозг так устроен – и баста!», «Решился все косить – валяй и себе по ногам!..», «Но лицо его друга показалось ему таким зловещим, такая нешуточная угроза почудилась ему и в кривой усмешке его губ, в загоревшихся глазах, что он почувствовал невольную робость…», «Мы прощаемся навсегда, и ты сам это чувствуешь», «</a:t>
            </a:r>
            <a:r>
              <a:rPr lang="ru-RU" dirty="0" err="1" smtClean="0">
                <a:solidFill>
                  <a:srgbClr val="FFFF00"/>
                </a:solidFill>
              </a:rPr>
              <a:t>Ситниковы</a:t>
            </a:r>
            <a:r>
              <a:rPr lang="ru-RU" dirty="0" smtClean="0">
                <a:solidFill>
                  <a:srgbClr val="FFFF00"/>
                </a:solidFill>
              </a:rPr>
              <a:t> нам необходимы…мне нужны подобные олухи. Не богам же в самом деле горшки обжигать!.. «</a:t>
            </a:r>
            <a:r>
              <a:rPr lang="ru-RU" dirty="0" err="1" smtClean="0">
                <a:solidFill>
                  <a:srgbClr val="FFFF00"/>
                </a:solidFill>
              </a:rPr>
              <a:t>Эге,ге</a:t>
            </a:r>
            <a:r>
              <a:rPr lang="ru-RU" dirty="0" smtClean="0">
                <a:solidFill>
                  <a:srgbClr val="FFFF00"/>
                </a:solidFill>
              </a:rPr>
              <a:t>!.. – подумал Аркадий про себя , и тут только  открылась ему вся бездонная пропасть </a:t>
            </a:r>
            <a:r>
              <a:rPr lang="ru-RU" dirty="0" err="1" smtClean="0">
                <a:solidFill>
                  <a:srgbClr val="FFFF00"/>
                </a:solidFill>
              </a:rPr>
              <a:t>базаровского</a:t>
            </a:r>
            <a:r>
              <a:rPr lang="ru-RU" dirty="0" smtClean="0">
                <a:solidFill>
                  <a:srgbClr val="FFFF00"/>
                </a:solidFill>
              </a:rPr>
              <a:t> самолюбия. – Мы, стало быть, с тобой боги? то есть – ты бог, а олух уж не я ли?»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6000" u="sng" dirty="0" smtClean="0">
                <a:solidFill>
                  <a:srgbClr val="FFFF00"/>
                </a:solidFill>
              </a:rPr>
              <a:t>Работа по таблице.</a:t>
            </a:r>
          </a:p>
          <a:p>
            <a:pPr>
              <a:lnSpc>
                <a:spcPct val="90000"/>
              </a:lnSpc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1. Черты характера и душевное состояние героя.</a:t>
            </a:r>
            <a:endParaRPr lang="ru-RU" sz="60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098" name="Picture 2" descr="D:\старое Белоус Г. А\уроки\Достоевский...иллюстрации)\Раскольников. Художник Д. Шмаринов. 195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000372"/>
            <a:ext cx="2565290" cy="3394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6000" u="sng" dirty="0" smtClean="0">
                <a:solidFill>
                  <a:srgbClr val="FFFF00"/>
                </a:solidFill>
              </a:rPr>
              <a:t>Вывод.</a:t>
            </a:r>
            <a:endParaRPr lang="ru-RU" sz="6000" b="1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Болезненно горд, самолюбив, необщителен, считает себя исключительной личностью, поглощен идеей самостоятельно найти выход из социальных и духовных тупиков общества. Вместе с этим обостренно воспринимает страдания других людей, что тоже является причиной того, что он не желает встреч с людьми.</a:t>
            </a:r>
            <a:endParaRPr lang="ru-RU" sz="60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ru-RU" sz="6000" dirty="0" smtClean="0">
                <a:solidFill>
                  <a:srgbClr val="FFFF00"/>
                </a:solidFill>
              </a:rPr>
              <a:t>2. Рассказ Мармеладова о Соне.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D:\старое Белоус Г. А\уроки\Достоевский...иллюстрации)\«Преступление и наказание». Часть 1, глава 2. Раскольников и Мармеладов в распивочной. Художник О. Евсеев. 1955–195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428868"/>
            <a:ext cx="3033908" cy="396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        </a:t>
            </a:r>
            <a:r>
              <a:rPr lang="ru-RU" sz="3600" u="sng" dirty="0" smtClean="0">
                <a:solidFill>
                  <a:srgbClr val="FFFF00"/>
                </a:solidFill>
              </a:rPr>
              <a:t>Вывод. </a:t>
            </a:r>
          </a:p>
          <a:p>
            <a:pPr lvl="0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       Федор Михайлович Достоевский вглядывался в душу так называемого "маленького человека" и открыл в нем  залежи  огромного духовного богатства,  душевной щедрости и красоты,  не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сломленных тяжелейшими условиями жизни. </a:t>
            </a:r>
            <a:r>
              <a:rPr lang="ru-RU" sz="3200" b="1" dirty="0" smtClean="0">
                <a:solidFill>
                  <a:srgbClr val="FFFF00"/>
                </a:solidFill>
              </a:rPr>
              <a:t>Должно быть на земле место, куда можно пойти несчастному Мармеладову, должен быть и тот, кто поймет, пожалеет всех "пьяненьких, слабеньких, </a:t>
            </a:r>
            <a:r>
              <a:rPr lang="ru-RU" sz="3200" b="1" dirty="0" err="1" smtClean="0">
                <a:solidFill>
                  <a:srgbClr val="FFFF00"/>
                </a:solidFill>
              </a:rPr>
              <a:t>соромников</a:t>
            </a:r>
            <a:r>
              <a:rPr lang="ru-RU" sz="3200" b="1" dirty="0" smtClean="0">
                <a:solidFill>
                  <a:srgbClr val="FFFF00"/>
                </a:solidFill>
              </a:rPr>
              <a:t>".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3. Письмо матери.</a:t>
            </a:r>
            <a:endParaRPr lang="ru-RU" sz="60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6146" name="Picture 2" descr="D:\старое Белоус Г. А\уроки\Достоевский...иллюстрации)\Дуня Раскольникова. Художник Д. Шмарино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85860"/>
            <a:ext cx="4714908" cy="5522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8817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u="sng" dirty="0" smtClean="0">
                <a:solidFill>
                  <a:srgbClr val="FFFF00"/>
                </a:solidFill>
              </a:rPr>
              <a:t>Вывод</a:t>
            </a:r>
            <a:r>
              <a:rPr lang="ru-RU" sz="4000" b="1" dirty="0" smtClean="0">
                <a:solidFill>
                  <a:srgbClr val="FFFF00"/>
                </a:solidFill>
              </a:rPr>
              <a:t>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Раскольников понимает,  что  жестокая сила,  создающая в жизни тупики для бедняков и бездонное море страданий,  - это деньги. И чтобы их  раздобыть,  он идет на преступление под влиянием надуманной идеи о "необыкновенных личностях".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ru-RU" sz="6000" dirty="0" smtClean="0">
                <a:solidFill>
                  <a:srgbClr val="FFFF00"/>
                </a:solidFill>
              </a:rPr>
              <a:t>4. Встреча с пьяной девочкой.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7172" name="Picture 4" descr="D:\старое Белоус Г. А\уроки\Достоевский...иллюстрации)\1239901713_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857364"/>
            <a:ext cx="4762500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u="sng" dirty="0" smtClean="0">
                <a:solidFill>
                  <a:srgbClr val="FFFF00"/>
                </a:solidFill>
              </a:rPr>
              <a:t>  </a:t>
            </a:r>
            <a:r>
              <a:rPr lang="ru-RU" sz="4000" u="sng" dirty="0" smtClean="0">
                <a:solidFill>
                  <a:srgbClr val="FFFF00"/>
                </a:solidFill>
              </a:rPr>
              <a:t>Вывод.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Истоки преступления кроются в безобразном состоянии мира.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D:\старое Белоус Г. А\уроки\Достоевский...иллюстрации)\«Преступление и наказание». Петербург Раскольникова. Художник Д. Шмарино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357430"/>
            <a:ext cx="4237702" cy="4161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старое Белоус Г. А\уроки\Достоевский...иллюстрации)\«Преступление и наказание». Доходный дом. Художник Д. Шмаринов. 193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14808"/>
            <a:ext cx="4323489" cy="625746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5. Разговор </a:t>
            </a:r>
          </a:p>
          <a:p>
            <a:pPr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студента и </a:t>
            </a:r>
          </a:p>
          <a:p>
            <a:pPr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офицера в </a:t>
            </a:r>
          </a:p>
          <a:p>
            <a:pPr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трактире.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6438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Цель урока: проанализировав и сопоставив эпизоды романа Ф. М. Достоевского «Преступление и наказание», показать, что отчужденность от людей и одиночество приводят человека к трагедии.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u="sng" dirty="0" smtClean="0">
                <a:solidFill>
                  <a:srgbClr val="FFFF00"/>
                </a:solidFill>
              </a:rPr>
              <a:t>  </a:t>
            </a:r>
            <a:r>
              <a:rPr lang="ru-RU" sz="4000" u="sng" dirty="0" smtClean="0">
                <a:solidFill>
                  <a:srgbClr val="FFFF00"/>
                </a:solidFill>
              </a:rPr>
              <a:t>Вывод.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Теория эта стара,  как мир. Взаимосвязь между целью и средствами, которые могут быть употреблены для достижения этой цели,  исследовались давно. Иезуиты придумали для себя лозунг:  "Цель оправдывает средства".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 fontScale="32500" lnSpcReduction="20000"/>
          </a:bodyPr>
          <a:lstStyle/>
          <a:p>
            <a:pPr lvl="0">
              <a:buNone/>
            </a:pP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6. Сон Раскольникова (сопоставить со стихотворением): </a:t>
            </a:r>
          </a:p>
          <a:p>
            <a:pPr>
              <a:buNone/>
            </a:pPr>
            <a:r>
              <a:rPr lang="en-US" sz="6000" dirty="0" smtClean="0"/>
              <a:t>                             </a:t>
            </a:r>
            <a:r>
              <a:rPr lang="ru-RU" sz="6000" dirty="0" smtClean="0"/>
              <a:t>"Ну!" - погонщик полено схватил</a:t>
            </a:r>
          </a:p>
          <a:p>
            <a:pPr>
              <a:buNone/>
            </a:pPr>
            <a:r>
              <a:rPr lang="en-US" sz="6000" dirty="0" smtClean="0"/>
              <a:t>                              </a:t>
            </a:r>
            <a:r>
              <a:rPr lang="ru-RU" sz="6000" dirty="0" smtClean="0"/>
              <a:t>(Показалось кнута ему мало) -</a:t>
            </a:r>
          </a:p>
          <a:p>
            <a:pPr>
              <a:buNone/>
            </a:pPr>
            <a:r>
              <a:rPr lang="en-US" sz="6000" dirty="0" smtClean="0"/>
              <a:t>                              </a:t>
            </a:r>
            <a:r>
              <a:rPr lang="ru-RU" sz="6000" dirty="0" smtClean="0"/>
              <a:t>И уж бил ее, бил ее, бил!</a:t>
            </a:r>
          </a:p>
          <a:p>
            <a:pPr>
              <a:buNone/>
            </a:pPr>
            <a:r>
              <a:rPr lang="en-US" sz="6000" dirty="0" smtClean="0"/>
              <a:t>                              </a:t>
            </a:r>
            <a:r>
              <a:rPr lang="ru-RU" sz="6000" dirty="0" smtClean="0"/>
              <a:t>Ноги как-то расставив широко,</a:t>
            </a:r>
          </a:p>
          <a:p>
            <a:pPr>
              <a:buNone/>
            </a:pPr>
            <a:r>
              <a:rPr lang="en-US" sz="6000" dirty="0" smtClean="0"/>
              <a:t>                              </a:t>
            </a:r>
            <a:r>
              <a:rPr lang="ru-RU" sz="6000" dirty="0" smtClean="0"/>
              <a:t>Вся дымясь, оседая назад,</a:t>
            </a:r>
          </a:p>
          <a:p>
            <a:pPr>
              <a:buNone/>
            </a:pPr>
            <a:r>
              <a:rPr lang="en-US" sz="6000" dirty="0" smtClean="0"/>
              <a:t>                              </a:t>
            </a:r>
            <a:r>
              <a:rPr lang="ru-RU" sz="6000" dirty="0" smtClean="0"/>
              <a:t>Лошадь только вздыхала глубоко</a:t>
            </a:r>
          </a:p>
          <a:p>
            <a:pPr>
              <a:buNone/>
            </a:pPr>
            <a:r>
              <a:rPr lang="en-US" sz="6000" dirty="0" smtClean="0"/>
              <a:t>                              </a:t>
            </a:r>
            <a:r>
              <a:rPr lang="ru-RU" sz="6000" dirty="0" smtClean="0"/>
              <a:t>И глядела...(так люди глядят,</a:t>
            </a:r>
          </a:p>
          <a:p>
            <a:pPr>
              <a:buNone/>
            </a:pPr>
            <a:r>
              <a:rPr lang="en-US" sz="6000" dirty="0" smtClean="0"/>
              <a:t>                              </a:t>
            </a:r>
            <a:r>
              <a:rPr lang="ru-RU" sz="6000" dirty="0" smtClean="0"/>
              <a:t>Покоряясь неправым нападкам).</a:t>
            </a:r>
          </a:p>
          <a:p>
            <a:pPr>
              <a:buNone/>
            </a:pPr>
            <a:r>
              <a:rPr lang="en-US" sz="6000" dirty="0" smtClean="0"/>
              <a:t>                              </a:t>
            </a:r>
            <a:r>
              <a:rPr lang="ru-RU" sz="6000" dirty="0" smtClean="0"/>
              <a:t>Он опять: по спине, по бокам,</a:t>
            </a:r>
          </a:p>
          <a:p>
            <a:pPr>
              <a:buNone/>
            </a:pPr>
            <a:r>
              <a:rPr lang="en-US" sz="6000" dirty="0" smtClean="0"/>
              <a:t>                              </a:t>
            </a:r>
            <a:r>
              <a:rPr lang="ru-RU" sz="6000" dirty="0" smtClean="0"/>
              <a:t>И, вперед забежав, по лопаткам</a:t>
            </a:r>
          </a:p>
          <a:p>
            <a:pPr>
              <a:buNone/>
            </a:pPr>
            <a:r>
              <a:rPr lang="en-US" sz="6000" dirty="0" smtClean="0"/>
              <a:t>                              </a:t>
            </a:r>
            <a:r>
              <a:rPr lang="ru-RU" sz="6000" dirty="0" smtClean="0"/>
              <a:t>И по плачущим кротким глазам...</a:t>
            </a:r>
          </a:p>
          <a:p>
            <a:pPr>
              <a:buNone/>
            </a:pPr>
            <a:r>
              <a:rPr lang="ru-RU" sz="6000" dirty="0" smtClean="0"/>
              <a:t>      </a:t>
            </a:r>
            <a:r>
              <a:rPr lang="en-US" sz="6000" dirty="0" smtClean="0"/>
              <a:t>                                            </a:t>
            </a:r>
            <a:r>
              <a:rPr lang="ru-RU" sz="6000" dirty="0" smtClean="0"/>
              <a:t>      * * *</a:t>
            </a:r>
          </a:p>
          <a:p>
            <a:pPr>
              <a:buNone/>
            </a:pPr>
            <a:r>
              <a:rPr lang="en-US" sz="6000" dirty="0" smtClean="0"/>
              <a:t>                              </a:t>
            </a:r>
            <a:r>
              <a:rPr lang="ru-RU" sz="6000" dirty="0" smtClean="0"/>
              <a:t>Это праздных прохожих смешило,</a:t>
            </a:r>
          </a:p>
          <a:p>
            <a:pPr>
              <a:buNone/>
            </a:pPr>
            <a:r>
              <a:rPr lang="en-US" sz="6000" dirty="0" smtClean="0"/>
              <a:t>                              </a:t>
            </a:r>
            <a:r>
              <a:rPr lang="ru-RU" sz="6000" dirty="0" smtClean="0"/>
              <a:t>Каждый вставил словечко свое...</a:t>
            </a:r>
          </a:p>
          <a:p>
            <a:pPr algn="r">
              <a:buNone/>
            </a:pPr>
            <a:r>
              <a:rPr lang="ru-RU" sz="6000" dirty="0" smtClean="0"/>
              <a:t>Н. А. Некрасов</a:t>
            </a:r>
          </a:p>
          <a:p>
            <a:pPr algn="ctr">
              <a:buNone/>
            </a:pP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ru-RU" sz="3600" b="1" u="sng" dirty="0" smtClean="0">
                <a:solidFill>
                  <a:srgbClr val="FFFF00"/>
                </a:solidFill>
              </a:rPr>
              <a:t>Вывод.</a:t>
            </a:r>
          </a:p>
          <a:p>
            <a:pPr lvl="0"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По мнению К. Мочульского, "сон о детстве воскрешает детскую веру и возвращает к Богу". В последней надежде Раскольников молится: "Господи! Покажи мне путь мой, а я отрекаюсь от этой проклятой мечты моей".</a:t>
            </a:r>
            <a:endParaRPr lang="ru-RU" sz="3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7. Голос </a:t>
            </a:r>
          </a:p>
          <a:p>
            <a:pPr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совести.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21506" name="Picture 2" descr="D:\старое Белоус Г. А\уроки\Достоевский...иллюстрации)\Раскольников на лестнице. Художник И. Глазуно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4181475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  </a:t>
            </a:r>
            <a:r>
              <a:rPr lang="ru-RU" sz="3600" u="sng" dirty="0" smtClean="0">
                <a:solidFill>
                  <a:srgbClr val="FFFF00"/>
                </a:solidFill>
              </a:rPr>
              <a:t>Вывод.</a:t>
            </a:r>
          </a:p>
          <a:p>
            <a:pPr lvl="0"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Неожиданно для него заговорила совесть: он не возвысится над муравейником, не сумеет помочь близким. Раскольников двойственен: с одной стороны, убийство противно ему, но с другой - он разрешает себе пролить "кровь по совести". А совесть успокоить нечем. 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Причины преступления Раскольникова: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1. </a:t>
            </a:r>
            <a:r>
              <a:rPr lang="ru-RU" b="1" u="sng" dirty="0" smtClean="0">
                <a:solidFill>
                  <a:srgbClr val="FFFF00"/>
                </a:solidFill>
              </a:rPr>
              <a:t>Индивидуальная.</a:t>
            </a:r>
            <a:r>
              <a:rPr lang="ru-RU" b="1" dirty="0" smtClean="0">
                <a:solidFill>
                  <a:srgbClr val="FFFF00"/>
                </a:solidFill>
              </a:rPr>
              <a:t> Проявление в герое доброго начала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b="1" dirty="0" smtClean="0">
                <a:solidFill>
                  <a:srgbClr val="FFFF00"/>
                </a:solidFill>
              </a:rPr>
              <a:t>Но от природы в Раскольникове много и гордыни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b="1" dirty="0" smtClean="0">
                <a:solidFill>
                  <a:srgbClr val="FFFF00"/>
                </a:solidFill>
              </a:rPr>
              <a:t>Совесть и гордыня в столкновении порождают конфликт между природой человека и его умом.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2. </a:t>
            </a:r>
            <a:r>
              <a:rPr lang="ru-RU" b="1" u="sng" dirty="0" smtClean="0">
                <a:solidFill>
                  <a:srgbClr val="FFFF00"/>
                </a:solidFill>
              </a:rPr>
              <a:t>Психологическая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"Он до того углубился в себя и уединился от всех, что боялся даже всякой встречи, не только встречи с хозяйкой".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3</a:t>
            </a:r>
            <a:r>
              <a:rPr lang="ru-RU" b="1" u="sng" dirty="0" smtClean="0">
                <a:solidFill>
                  <a:srgbClr val="FFFF00"/>
                </a:solidFill>
              </a:rPr>
              <a:t>. Социальная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r>
              <a:rPr lang="ru-RU" dirty="0" smtClean="0">
                <a:solidFill>
                  <a:srgbClr val="FFFF00"/>
                </a:solidFill>
              </a:rPr>
              <a:t> "Он был задавлен бедностью".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4. </a:t>
            </a:r>
            <a:r>
              <a:rPr lang="ru-RU" b="1" u="sng" dirty="0" smtClean="0">
                <a:solidFill>
                  <a:srgbClr val="FFFF00"/>
                </a:solidFill>
              </a:rPr>
              <a:t>Философская.</a:t>
            </a:r>
            <a:r>
              <a:rPr lang="ru-RU" dirty="0" smtClean="0">
                <a:solidFill>
                  <a:srgbClr val="FFFF00"/>
                </a:solidFill>
              </a:rPr>
              <a:t> "Любопытно, чего люди больше всего боятся? Нового шага, нового собственного слова они всего больше боятся".</a:t>
            </a: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u="sng" dirty="0" smtClean="0">
                <a:solidFill>
                  <a:srgbClr val="FFFF00"/>
                </a:solidFill>
              </a:rPr>
              <a:t>Выводы по уроку.</a:t>
            </a: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ru-RU" sz="3200" b="1" dirty="0" smtClean="0">
                <a:solidFill>
                  <a:srgbClr val="FFFF00"/>
                </a:solidFill>
              </a:rPr>
              <a:t>1. 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Противоположные чувства - жалость к страдающим и презрение к слабым - толкают Раскольникова на преступление.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  </a:t>
            </a:r>
            <a:r>
              <a:rPr lang="ru-RU" sz="3200" b="1" dirty="0" smtClean="0">
                <a:solidFill>
                  <a:srgbClr val="FFFF00"/>
                </a:solidFill>
              </a:rPr>
              <a:t>2. </a:t>
            </a:r>
            <a:r>
              <a:rPr lang="ru-RU" sz="3500" b="1" dirty="0" smtClean="0">
                <a:solidFill>
                  <a:srgbClr val="FFFF00"/>
                </a:solidFill>
              </a:rPr>
              <a:t>Отчужденность, одиночество приводят Родиона Раскольникова к тому, что он всюду видит подтверждение своей теории</a:t>
            </a:r>
            <a:endParaRPr lang="ru-RU" sz="35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21923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FFFF00"/>
                </a:solidFill>
              </a:rPr>
              <a:t>Рефлексия.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Какие вывод для себя вы сделали по уроку?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Что нужно и чего нельзя делать,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 чтобы не оказаться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 в положении героя романа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Ф. М. Достоевского 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«Преступление и наказание»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 Родиона Раскольникова.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6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6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6600" dirty="0" smtClean="0">
                <a:solidFill>
                  <a:srgbClr val="FFFF00"/>
                </a:solidFill>
              </a:rPr>
              <a:t>Домашнее задание.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1 группа.</a:t>
            </a:r>
            <a:endParaRPr lang="en-US" sz="6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6000" dirty="0" err="1" smtClean="0">
                <a:solidFill>
                  <a:srgbClr val="FFFF00"/>
                </a:solidFill>
              </a:rPr>
              <a:t>Тв</a:t>
            </a:r>
            <a:r>
              <a:rPr lang="ru-RU" sz="6000" dirty="0" smtClean="0">
                <a:solidFill>
                  <a:srgbClr val="FFFF00"/>
                </a:solidFill>
              </a:rPr>
              <a:t>. работа: 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«Мое открытие Достоевского». 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Проблема: 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«Как состояние одиночества, отчужденности приводит Родиона Раскольникова к преступлению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?»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D:\старое Белоус Г. А\уроки\Достоевский...иллюстрации)\«Преступление и наказание». Часть 1, глава 7. Раскольников — Г. Тараторкин. Кадр из фильма 196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786058"/>
            <a:ext cx="3448259" cy="3752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2 группа.</a:t>
            </a:r>
            <a:endParaRPr lang="en-US" sz="6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6000" dirty="0" err="1" smtClean="0">
                <a:solidFill>
                  <a:srgbClr val="FFFF00"/>
                </a:solidFill>
              </a:rPr>
              <a:t>Тв</a:t>
            </a:r>
            <a:r>
              <a:rPr lang="ru-RU" sz="6000" dirty="0" smtClean="0">
                <a:solidFill>
                  <a:srgbClr val="FFFF00"/>
                </a:solidFill>
              </a:rPr>
              <a:t>. работа: «Самообман Раскольникова».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3</a:t>
            </a:r>
            <a:r>
              <a:rPr lang="ru-RU" sz="6000" dirty="0" smtClean="0">
                <a:solidFill>
                  <a:srgbClr val="FFFF00"/>
                </a:solidFill>
              </a:rPr>
              <a:t> группа.</a:t>
            </a:r>
            <a:endParaRPr lang="en-US" sz="6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6000" dirty="0" err="1" smtClean="0">
                <a:solidFill>
                  <a:srgbClr val="FFFF00"/>
                </a:solidFill>
              </a:rPr>
              <a:t>Тв</a:t>
            </a:r>
            <a:r>
              <a:rPr lang="ru-RU" sz="6000" dirty="0" smtClean="0">
                <a:solidFill>
                  <a:srgbClr val="FFFF00"/>
                </a:solidFill>
              </a:rPr>
              <a:t>. работа: «Преступление Р.Раскольникова. Вина или трагедия?» 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К какому жанру относится роман. Докажите свою точку зрения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 (1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группа):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а) роман-трагедия;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б) любовно-психологический;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в) социально – бытовой;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г) ваш вариант.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Н. В. Гоголь «Шинель», тема «маленького человека»</a:t>
            </a:r>
            <a:r>
              <a:rPr lang="en-US" sz="4400" dirty="0" smtClean="0"/>
              <a:t> </a:t>
            </a:r>
            <a:r>
              <a:rPr lang="ru-RU" sz="4400" dirty="0" smtClean="0"/>
              <a:t>          </a:t>
            </a:r>
            <a:r>
              <a:rPr lang="en-US" sz="4400" dirty="0" smtClean="0"/>
              <a:t>(1 </a:t>
            </a:r>
            <a:r>
              <a:rPr lang="ru-RU" sz="4400" dirty="0" smtClean="0"/>
              <a:t>группа)</a:t>
            </a:r>
            <a:endParaRPr lang="ru-RU" sz="4400" dirty="0"/>
          </a:p>
        </p:txBody>
      </p:sp>
      <p:pic>
        <p:nvPicPr>
          <p:cNvPr id="3" name="Picture 5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928802"/>
            <a:ext cx="4286248" cy="451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5400" b="1" dirty="0" smtClean="0">
                <a:solidFill>
                  <a:schemeClr val="accent2"/>
                </a:solidFill>
                <a:latin typeface="Times New Roman" pitchFamily="18" charset="0"/>
              </a:rPr>
              <a:t>Гениальная находка Гоголя.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4400" b="1" dirty="0" smtClean="0">
                <a:latin typeface="Times New Roman" pitchFamily="18" charset="0"/>
              </a:rPr>
              <a:t>«Оставьте меня! Зачем вы меня обижаете?» И что-то странное заключалось в словах и в голосе, с каким они были произнесены.  В нём слышалось что-то такое, преклоняющее на жалость, что один молодой человек, недавно определившийся, который, по примеру других, позволил себе посмеяться над ним, вдруг остановился как будто пронзённый, и с тех пор как будто всё переменилось перед ним и показалось в другом виде… И долго потом, среди самых весёлых минут, представлялся ему низенький чиновник с </a:t>
            </a:r>
            <a:r>
              <a:rPr lang="ru-RU" sz="4400" b="1" dirty="0" err="1" smtClean="0">
                <a:latin typeface="Times New Roman" pitchFamily="18" charset="0"/>
              </a:rPr>
              <a:t>лысинкой</a:t>
            </a:r>
            <a:r>
              <a:rPr lang="ru-RU" sz="4400" b="1" dirty="0" smtClean="0">
                <a:latin typeface="Times New Roman" pitchFamily="18" charset="0"/>
              </a:rPr>
              <a:t> на лбу, с своими проникающими словами: «Оставьте меня, зачем вы меня обижаете?» - и в этих словах звенели другие слова: «Я брат твой».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D:\старое Белоус Г. А\уроки\2871668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85629"/>
            <a:ext cx="2980542" cy="35802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785794"/>
            <a:ext cx="6072214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400" dirty="0" smtClean="0">
                <a:solidFill>
                  <a:srgbClr val="FFFF00"/>
                </a:solidFill>
              </a:rPr>
              <a:t>Роман И. С. Тургенева «Отцы и дети</a:t>
            </a:r>
            <a:r>
              <a:rPr lang="ru-RU" sz="4400" dirty="0" smtClean="0">
                <a:solidFill>
                  <a:srgbClr val="FFFF00"/>
                </a:solidFill>
              </a:rPr>
              <a:t>» </a:t>
            </a:r>
            <a:endParaRPr lang="ru-RU" sz="4400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(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</a:rPr>
              <a:t>2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группа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</a:rPr>
              <a:t>)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Ф. М. Достоевский «Бедные люди», тема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ru-RU" sz="6000" dirty="0" smtClean="0">
                <a:solidFill>
                  <a:srgbClr val="FFFF00"/>
                </a:solidFill>
              </a:rPr>
              <a:t>«маленького человека». </a:t>
            </a:r>
          </a:p>
          <a:p>
            <a:pPr>
              <a:lnSpc>
                <a:spcPct val="90000"/>
              </a:lnSpc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(2 группа</a:t>
            </a:r>
            <a:r>
              <a:rPr lang="ru-RU" sz="3600" dirty="0" smtClean="0">
                <a:solidFill>
                  <a:srgbClr val="FFFF00"/>
                </a:solidFill>
              </a:rPr>
              <a:t>)</a:t>
            </a:r>
            <a:endParaRPr lang="en-US" sz="36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ru-RU" sz="36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D:\старое Белоус Г. А\уроки\inde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75620"/>
            <a:ext cx="2905126" cy="4277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Какова суть 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теории 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Раскольникова?</a:t>
            </a:r>
          </a:p>
          <a:p>
            <a:pPr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(2 группа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4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Был ли Раскольников</a:t>
            </a:r>
          </a:p>
          <a:p>
            <a:pPr lvl="0"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безбожником?</a:t>
            </a:r>
          </a:p>
          <a:p>
            <a:pPr lvl="0"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Сравните нигилизм Базарова</a:t>
            </a:r>
          </a:p>
          <a:p>
            <a:pPr lvl="0"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и Раскольникова.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745" name="Picture 1" descr="D:\старое Белоус Г. А\уроки\Достоевский...иллюстрации)\Раскольников. Художник И. Глазунов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85728"/>
            <a:ext cx="2614733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385</TotalTime>
  <Words>1148</Words>
  <PresentationFormat>Экран (4:3)</PresentationFormat>
  <Paragraphs>108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54</cp:revision>
  <dcterms:created xsi:type="dcterms:W3CDTF">2008-12-11T14:44:48Z</dcterms:created>
  <dcterms:modified xsi:type="dcterms:W3CDTF">2010-11-02T03:01:33Z</dcterms:modified>
</cp:coreProperties>
</file>