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00"/>
    <a:srgbClr val="C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39FF5-00C8-4F89-93CB-C0328AA1212C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66BEF-B3BF-4F2A-8186-538EFECE3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A0BB-B057-45B9-B022-4C1DB494EE23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6F83-A8FD-4B3A-BE47-681D2B507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2D9A-B8D6-4E66-8CD7-92585F19490C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9A245-6765-4ECB-9B66-FEFC0132C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1C0C9-AB28-4379-846A-42336F44CC20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F9B2-20F2-4C6A-95EE-D23781968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2D5D-959A-435A-BC6C-D2AE01F0BCE7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21B3-4775-4CBC-B3D6-132E995F3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1E4E-54C2-433A-81E2-0FE6881CE5F1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19A6-B85D-40E8-995E-8C4D6A85F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089A9-0504-4C1B-9B08-EF8A1F1A1FA9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88D2-61C6-472E-80CA-20276918F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12406-6671-4E67-98C4-07862325F540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858B8-D3FC-452C-9D08-826A91694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313DE-73AE-497B-AD7B-398B83D2C2BF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C05D3-24BB-41BF-983E-CDB356AA7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DB0D2-CDAF-438D-ABDD-4A1CEBF4B68B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A5ABF-6F26-4616-9E9E-4D99016AB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FB527-FFAC-4B84-9EF4-EAE42DA62F08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6C08F-837F-4B68-AF54-AEA76777A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FCB93D-1E1F-476E-A376-9500C767D6D0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40812A-0BFF-4C98-B1D0-52B688E83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433836">
            <a:off x="3086100" y="1657350"/>
            <a:ext cx="40005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Русский     язык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 4  классе.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 rot="-176546">
            <a:off x="2798763" y="1736725"/>
            <a:ext cx="4714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     Автор     презентации:</a:t>
            </a:r>
          </a:p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                                Гельванова</a:t>
            </a:r>
          </a:p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       Валентина  Николаевна,</a:t>
            </a:r>
          </a:p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         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учитель начальных классов</a:t>
            </a:r>
          </a:p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                       МОУ СОШ №1 </a:t>
            </a:r>
          </a:p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                         г. Бодайбо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2A3CD-FF75-45AD-8473-6EBF8597F052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4338" name="Rectangle 10"/>
          <p:cNvSpPr>
            <a:spLocks noChangeArrowheads="1"/>
          </p:cNvSpPr>
          <p:nvPr/>
        </p:nvSpPr>
        <p:spPr bwMode="auto">
          <a:xfrm>
            <a:off x="500063" y="2857500"/>
            <a:ext cx="85010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i="1">
                <a:latin typeface="Calibri" pitchFamily="34" charset="0"/>
              </a:rPr>
              <a:t> </a:t>
            </a:r>
            <a:r>
              <a:rPr lang="ru-RU" sz="3600" b="1" i="1">
                <a:solidFill>
                  <a:srgbClr val="002060"/>
                </a:solidFill>
                <a:latin typeface="Calibri" pitchFamily="34" charset="0"/>
              </a:rPr>
              <a:t>Выуч</a:t>
            </a:r>
            <a:r>
              <a:rPr lang="ru-RU" sz="3600" b="1" i="1">
                <a:solidFill>
                  <a:srgbClr val="B80000"/>
                </a:solidFill>
                <a:latin typeface="Calibri" pitchFamily="34" charset="0"/>
              </a:rPr>
              <a:t>и</a:t>
            </a:r>
            <a:r>
              <a:rPr lang="ru-RU" sz="3600" b="1" i="1">
                <a:solidFill>
                  <a:srgbClr val="002060"/>
                </a:solidFill>
                <a:latin typeface="Calibri" pitchFamily="34" charset="0"/>
              </a:rPr>
              <a:t>шь прав</a:t>
            </a:r>
            <a:r>
              <a:rPr lang="ru-RU" sz="3600" b="1" i="1">
                <a:solidFill>
                  <a:srgbClr val="B80000"/>
                </a:solidFill>
                <a:latin typeface="Calibri" pitchFamily="34" charset="0"/>
              </a:rPr>
              <a:t>и</a:t>
            </a:r>
            <a:r>
              <a:rPr lang="ru-RU" sz="3600" b="1" i="1">
                <a:solidFill>
                  <a:srgbClr val="002060"/>
                </a:solidFill>
                <a:latin typeface="Calibri" pitchFamily="34" charset="0"/>
              </a:rPr>
              <a:t>л</a:t>
            </a:r>
            <a:r>
              <a:rPr lang="ru-RU" sz="3600" b="1" i="1">
                <a:solidFill>
                  <a:srgbClr val="B80000"/>
                </a:solidFill>
                <a:latin typeface="Calibri" pitchFamily="34" charset="0"/>
              </a:rPr>
              <a:t>о</a:t>
            </a:r>
            <a:r>
              <a:rPr lang="ru-RU" sz="3600" b="1" i="1">
                <a:solidFill>
                  <a:srgbClr val="002060"/>
                </a:solidFill>
                <a:latin typeface="Calibri" pitchFamily="34" charset="0"/>
              </a:rPr>
              <a:t> — вып</a:t>
            </a:r>
            <a:r>
              <a:rPr lang="ru-RU" sz="3600" b="1" i="1">
                <a:solidFill>
                  <a:srgbClr val="B80000"/>
                </a:solidFill>
                <a:latin typeface="Calibri" pitchFamily="34" charset="0"/>
              </a:rPr>
              <a:t>о</a:t>
            </a:r>
            <a:r>
              <a:rPr lang="ru-RU" sz="3600" b="1" i="1">
                <a:solidFill>
                  <a:srgbClr val="002060"/>
                </a:solidFill>
                <a:latin typeface="Calibri" pitchFamily="34" charset="0"/>
              </a:rPr>
              <a:t>лн</a:t>
            </a:r>
            <a:r>
              <a:rPr lang="ru-RU" sz="3600" b="1" i="1">
                <a:solidFill>
                  <a:srgbClr val="B80000"/>
                </a:solidFill>
                <a:latin typeface="Calibri" pitchFamily="34" charset="0"/>
              </a:rPr>
              <a:t>и</a:t>
            </a:r>
            <a:r>
              <a:rPr lang="ru-RU" sz="3600" b="1" i="1">
                <a:solidFill>
                  <a:srgbClr val="002060"/>
                </a:solidFill>
                <a:latin typeface="Calibri" pitchFamily="34" charset="0"/>
              </a:rPr>
              <a:t>шь верн</a:t>
            </a:r>
            <a:r>
              <a:rPr lang="ru-RU" sz="3600" b="1" i="1">
                <a:solidFill>
                  <a:srgbClr val="B80000"/>
                </a:solidFill>
                <a:latin typeface="Calibri" pitchFamily="34" charset="0"/>
              </a:rPr>
              <a:t>о</a:t>
            </a:r>
          </a:p>
          <a:p>
            <a:r>
              <a:rPr lang="ru-RU" sz="3600" b="1" i="1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r>
              <a:rPr lang="ru-RU" sz="3600" b="1" i="1">
                <a:solidFill>
                  <a:srgbClr val="002060"/>
                </a:solidFill>
                <a:latin typeface="Calibri" pitchFamily="34" charset="0"/>
              </a:rPr>
              <a:t>з</a:t>
            </a:r>
            <a:r>
              <a:rPr lang="ru-RU" sz="3600" b="1" i="1">
                <a:solidFill>
                  <a:srgbClr val="B80000"/>
                </a:solidFill>
                <a:latin typeface="Calibri" pitchFamily="34" charset="0"/>
              </a:rPr>
              <a:t>а</a:t>
            </a:r>
            <a:r>
              <a:rPr lang="ru-RU" sz="3600" b="1" i="1">
                <a:solidFill>
                  <a:srgbClr val="002060"/>
                </a:solidFill>
                <a:latin typeface="Calibri" pitchFamily="34" charset="0"/>
              </a:rPr>
              <a:t>дан</a:t>
            </a:r>
            <a:r>
              <a:rPr lang="ru-RU" sz="3600" b="1" i="1">
                <a:solidFill>
                  <a:srgbClr val="B80000"/>
                </a:solidFill>
                <a:latin typeface="Calibri" pitchFamily="34" charset="0"/>
              </a:rPr>
              <a:t>ие</a:t>
            </a:r>
            <a:r>
              <a:rPr lang="ru-RU" sz="3600" b="1" i="1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1428750" y="1285875"/>
            <a:ext cx="4972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solidFill>
                  <a:srgbClr val="0070C0"/>
                </a:solidFill>
                <a:latin typeface="Calibri" pitchFamily="34" charset="0"/>
              </a:rPr>
              <a:t>Чистописание:</a:t>
            </a:r>
          </a:p>
        </p:txBody>
      </p:sp>
      <p:pic>
        <p:nvPicPr>
          <p:cNvPr id="14340" name="Picture 12" descr="ру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5000625"/>
            <a:ext cx="11811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85875" y="2071688"/>
            <a:ext cx="6429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Calibri" pitchFamily="34" charset="0"/>
              </a:rPr>
              <a:t>    </a:t>
            </a:r>
            <a:r>
              <a:rPr lang="ru-RU" sz="2800" b="1" i="1">
                <a:solidFill>
                  <a:srgbClr val="B80000"/>
                </a:solidFill>
                <a:latin typeface="Calibri" pitchFamily="34" charset="0"/>
              </a:rPr>
              <a:t>гл.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28938" y="2500313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B80000"/>
                </a:solidFill>
                <a:latin typeface="Calibri" pitchFamily="34" charset="0"/>
              </a:rPr>
              <a:t>сущ.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72125" y="2500313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B80000"/>
                </a:solidFill>
                <a:latin typeface="Calibri" pitchFamily="34" charset="0"/>
              </a:rPr>
              <a:t>гл.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5813" y="3571875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B80000"/>
                </a:solidFill>
                <a:latin typeface="Calibri" pitchFamily="34" charset="0"/>
              </a:rPr>
              <a:t>сущ.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648AB-A49A-495D-87F2-F36DBCD03DB9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5362" name="WordArt 10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7" name="WordArt 12"/>
          <p:cNvSpPr>
            <a:spLocks noChangeArrowheads="1" noChangeShapeType="1" noTextEdit="1"/>
          </p:cNvSpPr>
          <p:nvPr/>
        </p:nvSpPr>
        <p:spPr bwMode="auto">
          <a:xfrm>
            <a:off x="1676400" y="1143000"/>
            <a:ext cx="6553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10" dirty="0">
                <a:ln w="10541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Наречие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95400" y="29718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1. На  какие  вопросы  отвечает?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85875" y="3500438"/>
            <a:ext cx="54864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2. Что  обозначает?</a:t>
            </a:r>
          </a:p>
          <a:p>
            <a:endParaRPr lang="ru-RU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95400" y="4038600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3. С  какой  частью  речи  связано?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95400" y="46482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4.  Как  изменяется?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85875" y="5143500"/>
            <a:ext cx="6072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5. Каким  членом  предложения  является?</a:t>
            </a:r>
          </a:p>
        </p:txBody>
      </p:sp>
      <p:pic>
        <p:nvPicPr>
          <p:cNvPr id="15369" name="Picture 2" descr="C:\Documents and Settings\Admin\Мои документы\Мои рисунки\сова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2714625"/>
            <a:ext cx="16430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9D3FE-A61A-4157-9211-274B21D03C1D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6149" name="Text Box 19"/>
          <p:cNvSpPr txBox="1">
            <a:spLocks noChangeArrowheads="1"/>
          </p:cNvSpPr>
          <p:nvPr/>
        </p:nvSpPr>
        <p:spPr bwMode="auto">
          <a:xfrm>
            <a:off x="571500" y="2071688"/>
            <a:ext cx="65913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Весело, интересно, дружно, неожиданно.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Вчера, сегодня, завтра, потом, сейчас, давно.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Слева, внизу, справа, вверху, вдали.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Налево, направо, вниз, вверх, вперёд.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Сверху, снизу, справа, оттуда, издали.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1071563" y="1357313"/>
            <a:ext cx="7286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70C0"/>
                </a:solidFill>
                <a:latin typeface="Calibri" pitchFamily="34" charset="0"/>
              </a:rPr>
              <a:t>Наречия  отвечают  на  вопросы: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62800" y="2428875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70C0"/>
                </a:solidFill>
                <a:latin typeface="Calibri" pitchFamily="34" charset="0"/>
              </a:rPr>
              <a:t>Как?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86600" y="3000375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70C0"/>
                </a:solidFill>
                <a:latin typeface="Calibri" pitchFamily="34" charset="0"/>
              </a:rPr>
              <a:t>Когда?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86600" y="3571875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70C0"/>
                </a:solidFill>
                <a:latin typeface="Calibri" pitchFamily="34" charset="0"/>
              </a:rPr>
              <a:t>Где?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086600" y="4143375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70C0"/>
                </a:solidFill>
                <a:latin typeface="Calibri" pitchFamily="34" charset="0"/>
              </a:rPr>
              <a:t>Куда?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010400" y="471487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70C0"/>
                </a:solidFill>
                <a:latin typeface="Calibri" pitchFamily="34" charset="0"/>
              </a:rPr>
              <a:t>Откуда?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1597C-5770-4147-90DD-26D71BB6FD6A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7410" name="WordArt 10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7" name="WordArt 12"/>
          <p:cNvSpPr>
            <a:spLocks noChangeArrowheads="1" noChangeShapeType="1" noTextEdit="1"/>
          </p:cNvSpPr>
          <p:nvPr/>
        </p:nvSpPr>
        <p:spPr bwMode="auto">
          <a:xfrm>
            <a:off x="1676400" y="1143000"/>
            <a:ext cx="6553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Наречие</a:t>
            </a: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1295400" y="29718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1. На  какие  вопросы  отвечает?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85875" y="3500438"/>
            <a:ext cx="54864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2. Что  обозначает?</a:t>
            </a:r>
          </a:p>
          <a:p>
            <a:endParaRPr lang="ru-RU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95400" y="4038600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3. С  какой  частью  речи  связано?</a:t>
            </a:r>
          </a:p>
        </p:txBody>
      </p: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1295400" y="46482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4.  Как  изменяется?</a:t>
            </a: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1285875" y="5143500"/>
            <a:ext cx="6072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5. Каким  членом  предложения  является?</a:t>
            </a:r>
          </a:p>
        </p:txBody>
      </p:sp>
      <p:pic>
        <p:nvPicPr>
          <p:cNvPr id="17417" name="Picture 2" descr="C:\Documents and Settings\Admin\Мои документы\Мои рисунки\сова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2714625"/>
            <a:ext cx="16430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81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81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650EA-93AC-4D35-9088-959DE276CD78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9220" name="Rectangle 13"/>
          <p:cNvSpPr>
            <a:spLocks noChangeArrowheads="1"/>
          </p:cNvSpPr>
          <p:nvPr/>
        </p:nvSpPr>
        <p:spPr bwMode="auto">
          <a:xfrm>
            <a:off x="142875" y="1428750"/>
            <a:ext cx="8858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 i="1">
                <a:solidFill>
                  <a:srgbClr val="0070C0"/>
                </a:solidFill>
                <a:latin typeface="Calibri" pitchFamily="34" charset="0"/>
              </a:rPr>
              <a:t>В предложении наречия обычно </a:t>
            </a:r>
          </a:p>
          <a:p>
            <a:pPr algn="ctr"/>
            <a:r>
              <a:rPr lang="ru-RU" sz="4000" b="1" i="1">
                <a:solidFill>
                  <a:srgbClr val="0070C0"/>
                </a:solidFill>
                <a:latin typeface="Calibri" pitchFamily="34" charset="0"/>
              </a:rPr>
              <a:t>зависят от глаголов. 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8125" y="3705225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участвует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857500" y="3714750"/>
            <a:ext cx="1198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alibri" pitchFamily="34" charset="0"/>
              </a:rPr>
              <a:t>сегодня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214813" y="3714750"/>
            <a:ext cx="287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alibri" pitchFamily="34" charset="0"/>
              </a:rPr>
              <a:t>начали готовиться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7643813" y="371475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давно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523875" y="45720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была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2809875" y="4562475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вчера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1638300" y="3714750"/>
            <a:ext cx="1057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66"/>
                </a:solidFill>
                <a:latin typeface="Calibri" pitchFamily="34" charset="0"/>
              </a:rPr>
              <a:t>когда?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596063" y="37147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66"/>
                </a:solidFill>
                <a:latin typeface="Calibri" pitchFamily="34" charset="0"/>
              </a:rPr>
              <a:t>когда?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1666875" y="45720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66"/>
                </a:solidFill>
                <a:latin typeface="Calibri" pitchFamily="34" charset="0"/>
              </a:rPr>
              <a:t>когда?</a:t>
            </a:r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 rot="10800000" flipH="1">
            <a:off x="952500" y="3562350"/>
            <a:ext cx="28575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824518584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1928011703 h 21600"/>
              <a:gd name="T10" fmla="*/ 2147483647 w 21600"/>
              <a:gd name="T11" fmla="*/ 82451858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606 h 21600"/>
              <a:gd name="T20" fmla="*/ 18022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08" y="0"/>
                </a:moveTo>
                <a:lnTo>
                  <a:pt x="13615" y="6210"/>
                </a:lnTo>
                <a:lnTo>
                  <a:pt x="17193" y="6210"/>
                </a:lnTo>
                <a:lnTo>
                  <a:pt x="17193" y="20606"/>
                </a:lnTo>
                <a:lnTo>
                  <a:pt x="0" y="20606"/>
                </a:lnTo>
                <a:lnTo>
                  <a:pt x="0" y="21600"/>
                </a:lnTo>
                <a:lnTo>
                  <a:pt x="18022" y="21600"/>
                </a:lnTo>
                <a:lnTo>
                  <a:pt x="18022" y="6210"/>
                </a:lnTo>
                <a:lnTo>
                  <a:pt x="21600" y="62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952500" y="3562350"/>
            <a:ext cx="0" cy="228600"/>
          </a:xfrm>
          <a:prstGeom prst="line">
            <a:avLst/>
          </a:prstGeom>
          <a:noFill/>
          <a:ln w="50800">
            <a:solidFill>
              <a:srgbClr val="808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15" name="AutoShape 27"/>
          <p:cNvSpPr>
            <a:spLocks noChangeArrowheads="1"/>
          </p:cNvSpPr>
          <p:nvPr/>
        </p:nvSpPr>
        <p:spPr bwMode="auto">
          <a:xfrm rot="10800000" flipH="1">
            <a:off x="5738813" y="3562350"/>
            <a:ext cx="2857500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77299158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1807523622 h 21600"/>
              <a:gd name="T10" fmla="*/ 2147483647 w 21600"/>
              <a:gd name="T11" fmla="*/ 77299158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606 h 21600"/>
              <a:gd name="T20" fmla="*/ 18022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08" y="0"/>
                </a:moveTo>
                <a:lnTo>
                  <a:pt x="13615" y="6210"/>
                </a:lnTo>
                <a:lnTo>
                  <a:pt x="17193" y="6210"/>
                </a:lnTo>
                <a:lnTo>
                  <a:pt x="17193" y="20606"/>
                </a:lnTo>
                <a:lnTo>
                  <a:pt x="0" y="20606"/>
                </a:lnTo>
                <a:lnTo>
                  <a:pt x="0" y="21600"/>
                </a:lnTo>
                <a:lnTo>
                  <a:pt x="18022" y="21600"/>
                </a:lnTo>
                <a:lnTo>
                  <a:pt x="18022" y="6210"/>
                </a:lnTo>
                <a:lnTo>
                  <a:pt x="21600" y="62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5738813" y="3562350"/>
            <a:ext cx="0" cy="228600"/>
          </a:xfrm>
          <a:prstGeom prst="line">
            <a:avLst/>
          </a:prstGeom>
          <a:noFill/>
          <a:ln w="50800">
            <a:solidFill>
              <a:srgbClr val="808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 rot="10800000" flipH="1">
            <a:off x="1095375" y="4419600"/>
            <a:ext cx="2643188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77299158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1807523622 h 21600"/>
              <a:gd name="T10" fmla="*/ 2147483647 w 21600"/>
              <a:gd name="T11" fmla="*/ 77299158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606 h 21600"/>
              <a:gd name="T20" fmla="*/ 18022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08" y="0"/>
                </a:moveTo>
                <a:lnTo>
                  <a:pt x="13615" y="6210"/>
                </a:lnTo>
                <a:lnTo>
                  <a:pt x="17193" y="6210"/>
                </a:lnTo>
                <a:lnTo>
                  <a:pt x="17193" y="20606"/>
                </a:lnTo>
                <a:lnTo>
                  <a:pt x="0" y="20606"/>
                </a:lnTo>
                <a:lnTo>
                  <a:pt x="0" y="21600"/>
                </a:lnTo>
                <a:lnTo>
                  <a:pt x="18022" y="21600"/>
                </a:lnTo>
                <a:lnTo>
                  <a:pt x="18022" y="6210"/>
                </a:lnTo>
                <a:lnTo>
                  <a:pt x="21600" y="62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1095375" y="4419600"/>
            <a:ext cx="0" cy="228600"/>
          </a:xfrm>
          <a:prstGeom prst="line">
            <a:avLst/>
          </a:prstGeom>
          <a:noFill/>
          <a:ln w="50800">
            <a:solidFill>
              <a:srgbClr val="808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595313" y="3633788"/>
            <a:ext cx="152400" cy="15240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H="1">
            <a:off x="595313" y="3633788"/>
            <a:ext cx="152400" cy="15240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4824413" y="3638550"/>
            <a:ext cx="152400" cy="15240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H="1">
            <a:off x="4824413" y="3638550"/>
            <a:ext cx="152400" cy="15240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738188" y="4491038"/>
            <a:ext cx="142875" cy="142875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 flipH="1">
            <a:off x="738188" y="4491038"/>
            <a:ext cx="152400" cy="15240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428625" y="1571625"/>
            <a:ext cx="84296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Сегодня наш класс участвует в кукольном спектакле.  </a:t>
            </a:r>
          </a:p>
          <a:p>
            <a:pPr eaLnBrk="0" hangingPunct="0"/>
            <a:r>
              <a:rPr lang="ru-RU" sz="20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Мы  давно  начали  готовиться  к  нему. Вчера была последняя  репетиция. </a:t>
            </a:r>
          </a:p>
          <a:p>
            <a:pPr eaLnBrk="0" hangingPunct="0"/>
            <a:r>
              <a:rPr lang="ru-RU" sz="20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Наши актёры  хорошо  подготовились, поэтому мы уверенно двинулись   на сцену.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4452938" y="4562475"/>
            <a:ext cx="192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подготовились</a:t>
            </a:r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7429500" y="4572000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хорошо</a:t>
            </a: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6524625" y="4562475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66"/>
                </a:solidFill>
                <a:latin typeface="Calibri" pitchFamily="34" charset="0"/>
              </a:rPr>
              <a:t>как?</a:t>
            </a:r>
          </a:p>
        </p:txBody>
      </p:sp>
      <p:sp>
        <p:nvSpPr>
          <p:cNvPr id="38" name="AutoShape 27"/>
          <p:cNvSpPr>
            <a:spLocks noChangeArrowheads="1"/>
          </p:cNvSpPr>
          <p:nvPr/>
        </p:nvSpPr>
        <p:spPr bwMode="auto">
          <a:xfrm rot="10800000" flipH="1">
            <a:off x="5738813" y="4419600"/>
            <a:ext cx="2786062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77299158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1807523622 h 21600"/>
              <a:gd name="T10" fmla="*/ 2147483647 w 21600"/>
              <a:gd name="T11" fmla="*/ 77299158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606 h 21600"/>
              <a:gd name="T20" fmla="*/ 18022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08" y="0"/>
                </a:moveTo>
                <a:lnTo>
                  <a:pt x="13615" y="6210"/>
                </a:lnTo>
                <a:lnTo>
                  <a:pt x="17193" y="6210"/>
                </a:lnTo>
                <a:lnTo>
                  <a:pt x="17193" y="20606"/>
                </a:lnTo>
                <a:lnTo>
                  <a:pt x="0" y="20606"/>
                </a:lnTo>
                <a:lnTo>
                  <a:pt x="0" y="21600"/>
                </a:lnTo>
                <a:lnTo>
                  <a:pt x="18022" y="21600"/>
                </a:lnTo>
                <a:lnTo>
                  <a:pt x="18022" y="6210"/>
                </a:lnTo>
                <a:lnTo>
                  <a:pt x="21600" y="62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" name="Line 28"/>
          <p:cNvSpPr>
            <a:spLocks noChangeShapeType="1"/>
          </p:cNvSpPr>
          <p:nvPr/>
        </p:nvSpPr>
        <p:spPr bwMode="auto">
          <a:xfrm>
            <a:off x="5738813" y="4410075"/>
            <a:ext cx="0" cy="228600"/>
          </a:xfrm>
          <a:prstGeom prst="line">
            <a:avLst/>
          </a:prstGeom>
          <a:noFill/>
          <a:ln w="50800">
            <a:solidFill>
              <a:srgbClr val="808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auto">
          <a:xfrm>
            <a:off x="4824413" y="4486275"/>
            <a:ext cx="152400" cy="15240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" name="Line 36"/>
          <p:cNvSpPr>
            <a:spLocks noChangeShapeType="1"/>
          </p:cNvSpPr>
          <p:nvPr/>
        </p:nvSpPr>
        <p:spPr bwMode="auto">
          <a:xfrm flipH="1">
            <a:off x="4824413" y="4486275"/>
            <a:ext cx="152400" cy="15240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09563" y="52768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двинулись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2881313" y="5267325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поэтому</a:t>
            </a:r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1666875" y="5276850"/>
            <a:ext cx="107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66"/>
                </a:solidFill>
                <a:latin typeface="Calibri" pitchFamily="34" charset="0"/>
              </a:rPr>
              <a:t>почему?</a:t>
            </a:r>
          </a:p>
        </p:txBody>
      </p:sp>
      <p:sp>
        <p:nvSpPr>
          <p:cNvPr id="45" name="AutoShape 29"/>
          <p:cNvSpPr>
            <a:spLocks noChangeArrowheads="1"/>
          </p:cNvSpPr>
          <p:nvPr/>
        </p:nvSpPr>
        <p:spPr bwMode="auto">
          <a:xfrm rot="10800000" flipH="1">
            <a:off x="1166813" y="5124450"/>
            <a:ext cx="2643187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77299158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1807523622 h 21600"/>
              <a:gd name="T10" fmla="*/ 2147483647 w 21600"/>
              <a:gd name="T11" fmla="*/ 77299158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606 h 21600"/>
              <a:gd name="T20" fmla="*/ 18022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08" y="0"/>
                </a:moveTo>
                <a:lnTo>
                  <a:pt x="13615" y="6210"/>
                </a:lnTo>
                <a:lnTo>
                  <a:pt x="17193" y="6210"/>
                </a:lnTo>
                <a:lnTo>
                  <a:pt x="17193" y="20606"/>
                </a:lnTo>
                <a:lnTo>
                  <a:pt x="0" y="20606"/>
                </a:lnTo>
                <a:lnTo>
                  <a:pt x="0" y="21600"/>
                </a:lnTo>
                <a:lnTo>
                  <a:pt x="18022" y="21600"/>
                </a:lnTo>
                <a:lnTo>
                  <a:pt x="18022" y="6210"/>
                </a:lnTo>
                <a:lnTo>
                  <a:pt x="21600" y="62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>
            <a:off x="1166813" y="5124450"/>
            <a:ext cx="0" cy="228600"/>
          </a:xfrm>
          <a:prstGeom prst="line">
            <a:avLst/>
          </a:prstGeom>
          <a:noFill/>
          <a:ln w="50800">
            <a:solidFill>
              <a:srgbClr val="808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7" name="Line 37"/>
          <p:cNvSpPr>
            <a:spLocks noChangeShapeType="1"/>
          </p:cNvSpPr>
          <p:nvPr/>
        </p:nvSpPr>
        <p:spPr bwMode="auto">
          <a:xfrm>
            <a:off x="809625" y="5195888"/>
            <a:ext cx="142875" cy="142875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8" name="Line 38"/>
          <p:cNvSpPr>
            <a:spLocks noChangeShapeType="1"/>
          </p:cNvSpPr>
          <p:nvPr/>
        </p:nvSpPr>
        <p:spPr bwMode="auto">
          <a:xfrm flipH="1">
            <a:off x="809625" y="5195888"/>
            <a:ext cx="152400" cy="15240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4810125" y="52768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двинулись</a:t>
            </a:r>
          </a:p>
        </p:txBody>
      </p:sp>
      <p:sp>
        <p:nvSpPr>
          <p:cNvPr id="50" name="Rectangle 20"/>
          <p:cNvSpPr>
            <a:spLocks noChangeArrowheads="1"/>
          </p:cNvSpPr>
          <p:nvPr/>
        </p:nvSpPr>
        <p:spPr bwMode="auto">
          <a:xfrm>
            <a:off x="7167563" y="5267325"/>
            <a:ext cx="1357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уверенно</a:t>
            </a:r>
          </a:p>
        </p:txBody>
      </p: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6310313" y="5276850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66"/>
                </a:solidFill>
                <a:latin typeface="Calibri" pitchFamily="34" charset="0"/>
              </a:rPr>
              <a:t>как?</a:t>
            </a:r>
          </a:p>
        </p:txBody>
      </p:sp>
      <p:sp>
        <p:nvSpPr>
          <p:cNvPr id="52" name="AutoShape 29"/>
          <p:cNvSpPr>
            <a:spLocks noChangeArrowheads="1"/>
          </p:cNvSpPr>
          <p:nvPr/>
        </p:nvSpPr>
        <p:spPr bwMode="auto">
          <a:xfrm rot="10800000" flipH="1">
            <a:off x="5667375" y="5124450"/>
            <a:ext cx="2643188" cy="21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77299158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1807523622 h 21600"/>
              <a:gd name="T10" fmla="*/ 2147483647 w 21600"/>
              <a:gd name="T11" fmla="*/ 77299158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606 h 21600"/>
              <a:gd name="T20" fmla="*/ 18022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08" y="0"/>
                </a:moveTo>
                <a:lnTo>
                  <a:pt x="13615" y="6210"/>
                </a:lnTo>
                <a:lnTo>
                  <a:pt x="17193" y="6210"/>
                </a:lnTo>
                <a:lnTo>
                  <a:pt x="17193" y="20606"/>
                </a:lnTo>
                <a:lnTo>
                  <a:pt x="0" y="20606"/>
                </a:lnTo>
                <a:lnTo>
                  <a:pt x="0" y="21600"/>
                </a:lnTo>
                <a:lnTo>
                  <a:pt x="18022" y="21600"/>
                </a:lnTo>
                <a:lnTo>
                  <a:pt x="18022" y="6210"/>
                </a:lnTo>
                <a:lnTo>
                  <a:pt x="21600" y="62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3" name="Line 30"/>
          <p:cNvSpPr>
            <a:spLocks noChangeShapeType="1"/>
          </p:cNvSpPr>
          <p:nvPr/>
        </p:nvSpPr>
        <p:spPr bwMode="auto">
          <a:xfrm>
            <a:off x="5667375" y="5124450"/>
            <a:ext cx="0" cy="228600"/>
          </a:xfrm>
          <a:prstGeom prst="line">
            <a:avLst/>
          </a:prstGeom>
          <a:noFill/>
          <a:ln w="50800">
            <a:solidFill>
              <a:srgbClr val="808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4" name="Line 37"/>
          <p:cNvSpPr>
            <a:spLocks noChangeShapeType="1"/>
          </p:cNvSpPr>
          <p:nvPr/>
        </p:nvSpPr>
        <p:spPr bwMode="auto">
          <a:xfrm>
            <a:off x="5310188" y="5195888"/>
            <a:ext cx="142875" cy="142875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5" name="Line 38"/>
          <p:cNvSpPr>
            <a:spLocks noChangeShapeType="1"/>
          </p:cNvSpPr>
          <p:nvPr/>
        </p:nvSpPr>
        <p:spPr bwMode="auto">
          <a:xfrm flipH="1">
            <a:off x="5310188" y="5195888"/>
            <a:ext cx="152400" cy="15240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7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5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5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25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25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25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25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75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75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25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25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75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25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225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75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75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75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75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12303" grpId="0" autoUpdateAnimBg="0"/>
      <p:bldP spid="12304" grpId="0" autoUpdateAnimBg="0"/>
      <p:bldP spid="12305" grpId="0" autoUpdateAnimBg="0"/>
      <p:bldP spid="12306" grpId="0" autoUpdateAnimBg="0"/>
      <p:bldP spid="12307" grpId="0" autoUpdateAnimBg="0"/>
      <p:bldP spid="12308" grpId="0" autoUpdateAnimBg="0"/>
      <p:bldP spid="12309" grpId="0" autoUpdateAnimBg="0"/>
      <p:bldP spid="12310" grpId="0" autoUpdateAnimBg="0"/>
      <p:bldP spid="12311" grpId="0" autoUpdateAnimBg="0"/>
      <p:bldP spid="12314" grpId="0" animBg="1"/>
      <p:bldP spid="12316" grpId="0" animBg="1"/>
      <p:bldP spid="12317" grpId="0" animBg="1" autoUpdateAnimBg="0"/>
      <p:bldP spid="12318" grpId="0" animBg="1"/>
      <p:bldP spid="12321" grpId="0" animBg="1"/>
      <p:bldP spid="12322" grpId="0" animBg="1"/>
      <p:bldP spid="12323" grpId="0" animBg="1"/>
      <p:bldP spid="12324" grpId="0" animBg="1"/>
      <p:bldP spid="12325" grpId="0" animBg="1"/>
      <p:bldP spid="12326" grpId="0" animBg="1"/>
      <p:bldP spid="8220" grpId="0"/>
      <p:bldP spid="35" grpId="0" autoUpdateAnimBg="0"/>
      <p:bldP spid="36" grpId="0" autoUpdateAnimBg="0"/>
      <p:bldP spid="37" grpId="0" autoUpdateAnimBg="0"/>
      <p:bldP spid="38" grpId="0" animBg="1" autoUpdateAnimBg="0"/>
      <p:bldP spid="39" grpId="0" animBg="1"/>
      <p:bldP spid="40" grpId="0" animBg="1"/>
      <p:bldP spid="41" grpId="0" animBg="1"/>
      <p:bldP spid="42" grpId="0" autoUpdateAnimBg="0"/>
      <p:bldP spid="43" grpId="0" autoUpdateAnimBg="0"/>
      <p:bldP spid="44" grpId="0" autoUpdateAnimBg="0"/>
      <p:bldP spid="45" grpId="0" animBg="1" autoUpdateAnimBg="0"/>
      <p:bldP spid="46" grpId="0" animBg="1"/>
      <p:bldP spid="47" grpId="0" animBg="1"/>
      <p:bldP spid="48" grpId="0" animBg="1"/>
      <p:bldP spid="49" grpId="0" autoUpdateAnimBg="0"/>
      <p:bldP spid="50" grpId="0" autoUpdateAnimBg="0"/>
      <p:bldP spid="51" grpId="0" autoUpdateAnimBg="0"/>
      <p:bldP spid="52" grpId="0" animBg="1" autoUpdateAnimBg="0"/>
      <p:bldP spid="53" grpId="0" animBg="1"/>
      <p:bldP spid="54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845CD-C2B2-415D-AACA-77F7BC5C487A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9458" name="WordArt 10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731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7" name="WordArt 12"/>
          <p:cNvSpPr>
            <a:spLocks noChangeArrowheads="1" noChangeShapeType="1" noTextEdit="1"/>
          </p:cNvSpPr>
          <p:nvPr/>
        </p:nvSpPr>
        <p:spPr bwMode="auto">
          <a:xfrm>
            <a:off x="1676400" y="1143000"/>
            <a:ext cx="6553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Наречие</a:t>
            </a:r>
            <a:endParaRPr lang="ru-RU" sz="3600" b="1" i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/>
              <a:cs typeface="Times New Roman"/>
            </a:endParaRP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295400" y="29718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1. На  какие  вопросы  отвечает?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1285875" y="3500438"/>
            <a:ext cx="54864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B80000"/>
                </a:solidFill>
                <a:latin typeface="Calibri" pitchFamily="34" charset="0"/>
              </a:rPr>
              <a:t>2. Что  обозначает?</a:t>
            </a:r>
          </a:p>
          <a:p>
            <a:endParaRPr lang="ru-RU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1295400" y="4038600"/>
            <a:ext cx="541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B80000"/>
                </a:solidFill>
                <a:latin typeface="Calibri" pitchFamily="34" charset="0"/>
              </a:rPr>
              <a:t>3. С  какой  частью  речи  связано?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95400" y="46482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4.  Как  изменяется?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85875" y="5143500"/>
            <a:ext cx="6072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5. Каким  членом  предложения  является?</a:t>
            </a:r>
          </a:p>
        </p:txBody>
      </p:sp>
      <p:pic>
        <p:nvPicPr>
          <p:cNvPr id="19465" name="Picture 2" descr="C:\Documents and Settings\Admin\Мои документы\Мои рисунки\сова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2714625"/>
            <a:ext cx="16430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81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8120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27E40-0FFC-4A08-9A19-0A4FD82A400B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0482" name="Rectangle 28"/>
          <p:cNvSpPr>
            <a:spLocks noChangeArrowheads="1"/>
          </p:cNvSpPr>
          <p:nvPr/>
        </p:nvSpPr>
        <p:spPr bwMode="auto">
          <a:xfrm>
            <a:off x="428625" y="3214688"/>
            <a:ext cx="842962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Сегодня наш класс участвует в кукольном спектакле.</a:t>
            </a:r>
          </a:p>
          <a:p>
            <a:pPr eaLnBrk="0" hangingPunct="0"/>
            <a:r>
              <a:rPr lang="ru-RU" sz="20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eaLnBrk="0" hangingPunct="0"/>
            <a:r>
              <a:rPr lang="ru-RU" sz="20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Мы  давно  начали  готовиться  к  нему. Вчера была последняя  репетиция. </a:t>
            </a:r>
          </a:p>
          <a:p>
            <a:pPr eaLnBrk="0" hangingPunct="0"/>
            <a:endParaRPr lang="ru-RU" sz="20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 i="1">
                <a:latin typeface="Calibri" pitchFamily="34" charset="0"/>
                <a:ea typeface="Calibri" pitchFamily="34" charset="0"/>
                <a:cs typeface="Times New Roman" pitchFamily="18" charset="0"/>
              </a:rPr>
              <a:t>Наши актёры  хорошо  подготовились, поэтому мы уверенно двинулись   на сцену.</a:t>
            </a:r>
            <a:endParaRPr 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6" name="TextBox 7"/>
          <p:cNvSpPr txBox="1">
            <a:spLocks noChangeArrowheads="1"/>
          </p:cNvSpPr>
          <p:nvPr/>
        </p:nvSpPr>
        <p:spPr bwMode="auto">
          <a:xfrm>
            <a:off x="1071563" y="1357313"/>
            <a:ext cx="72866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70C0"/>
                </a:solidFill>
                <a:latin typeface="Calibri" pitchFamily="34" charset="0"/>
              </a:rPr>
              <a:t>Укажите, каким членом предложения является наречие.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42938" y="3071813"/>
            <a:ext cx="928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alibri" pitchFamily="34" charset="0"/>
              </a:rPr>
              <a:t>Когда?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571500" y="3571875"/>
            <a:ext cx="857250" cy="158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000125" y="3643313"/>
            <a:ext cx="1000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alibri" pitchFamily="34" charset="0"/>
              </a:rPr>
              <a:t>Когда?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1000125" y="4214813"/>
            <a:ext cx="857250" cy="1587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072063" y="3643313"/>
            <a:ext cx="1000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alibri" pitchFamily="34" charset="0"/>
              </a:rPr>
              <a:t>Когда?</a:t>
            </a: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5072063" y="4214813"/>
            <a:ext cx="857250" cy="1587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214563" y="4500563"/>
            <a:ext cx="857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alibri" pitchFamily="34" charset="0"/>
              </a:rPr>
              <a:t>Как?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214563" y="5072063"/>
            <a:ext cx="857250" cy="1587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072063" y="4572000"/>
            <a:ext cx="1071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alibri" pitchFamily="34" charset="0"/>
              </a:rPr>
              <a:t>Почему?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5072063" y="5143500"/>
            <a:ext cx="857250" cy="158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572250" y="4572000"/>
            <a:ext cx="85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alibri" pitchFamily="34" charset="0"/>
              </a:rPr>
              <a:t>Как?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572250" y="5143500"/>
            <a:ext cx="857250" cy="158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13"/>
          <p:cNvSpPr>
            <a:spLocks noChangeArrowheads="1"/>
          </p:cNvSpPr>
          <p:nvPr/>
        </p:nvSpPr>
        <p:spPr bwMode="auto">
          <a:xfrm>
            <a:off x="142875" y="1357313"/>
            <a:ext cx="8858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 i="1">
                <a:solidFill>
                  <a:srgbClr val="0070C0"/>
                </a:solidFill>
                <a:latin typeface="Calibri" pitchFamily="34" charset="0"/>
              </a:rPr>
              <a:t>В предложении наречия обычно </a:t>
            </a:r>
          </a:p>
          <a:p>
            <a:pPr algn="ctr"/>
            <a:r>
              <a:rPr lang="ru-RU" sz="4000" b="1" i="1">
                <a:solidFill>
                  <a:srgbClr val="0070C0"/>
                </a:solidFill>
                <a:latin typeface="Calibri" pitchFamily="34" charset="0"/>
              </a:rPr>
              <a:t>являются  обстоятельствами.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61" grpId="0"/>
      <p:bldP spid="63" grpId="0"/>
      <p:bldP spid="65" grpId="0"/>
      <p:bldP spid="67" grpId="0"/>
      <p:bldP spid="69" grpId="0"/>
      <p:bldP spid="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A3C44-E35A-4F5D-850F-66B633FFA0EF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371600" y="142875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0070C0"/>
                </a:solidFill>
                <a:latin typeface="Calibri" pitchFamily="34" charset="0"/>
              </a:rPr>
              <a:t>SMS</a:t>
            </a:r>
            <a:endParaRPr lang="ru-RU" sz="4000" b="1" i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785813" y="2214563"/>
            <a:ext cx="7748587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Наречие – это  часть  речи,  которая  отвечает  на  вопросы  КАК?  КАКИМ ОБРАЗОМ?  КОГДА?  СКОЛЬКО  ВРЕМЕНИ?  ГДЕ?  КУДА?  ОТКУДА?  ЗАЧЕМ?  и  др.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Наречия  обозначают  признак,  время,  место  или  направление  действия.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Наречие – неизменяемая  часть  речи.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  предложении  наречия  чаще  всего  бывают  обстоятельствами.</a:t>
            </a:r>
          </a:p>
        </p:txBody>
      </p:sp>
      <p:pic>
        <p:nvPicPr>
          <p:cNvPr id="2050" name="Picture 2" descr="C:\Documents and Settings\Admin\Мои документы\Мои рисунки\сова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28625"/>
            <a:ext cx="1643063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274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User</cp:lastModifiedBy>
  <cp:revision>21</cp:revision>
  <dcterms:created xsi:type="dcterms:W3CDTF">2011-01-08T13:46:18Z</dcterms:created>
  <dcterms:modified xsi:type="dcterms:W3CDTF">2011-03-10T12:34:15Z</dcterms:modified>
</cp:coreProperties>
</file>