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2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70" r:id="rId11"/>
    <p:sldId id="271" r:id="rId12"/>
    <p:sldId id="269" r:id="rId13"/>
    <p:sldId id="288" r:id="rId14"/>
    <p:sldId id="283" r:id="rId15"/>
    <p:sldId id="284" r:id="rId16"/>
    <p:sldId id="285" r:id="rId17"/>
    <p:sldId id="286" r:id="rId18"/>
    <p:sldId id="287" r:id="rId19"/>
    <p:sldId id="273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22" r:id="rId54"/>
    <p:sldId id="323" r:id="rId55"/>
    <p:sldId id="324" r:id="rId56"/>
    <p:sldId id="325" r:id="rId57"/>
    <p:sldId id="326" r:id="rId58"/>
    <p:sldId id="327" r:id="rId59"/>
    <p:sldId id="328" r:id="rId60"/>
    <p:sldId id="329" r:id="rId61"/>
    <p:sldId id="330" r:id="rId62"/>
    <p:sldId id="331" r:id="rId63"/>
    <p:sldId id="332" r:id="rId64"/>
    <p:sldId id="333" r:id="rId65"/>
    <p:sldId id="335" r:id="rId66"/>
    <p:sldId id="336" r:id="rId67"/>
    <p:sldId id="338" r:id="rId68"/>
    <p:sldId id="274" r:id="rId6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200F5-0ABD-4B58-A220-70304578BB8E}" type="datetimeFigureOut">
              <a:rPr lang="ru-RU"/>
              <a:pPr>
                <a:defRPr/>
              </a:pPr>
              <a:t>22.02.2011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A9E4B-C01A-415A-A962-CA5489E83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C62D3-CF23-4B77-BFB4-16E9B561AAB1}" type="datetimeFigureOut">
              <a:rPr lang="ru-RU"/>
              <a:pPr>
                <a:defRPr/>
              </a:pPr>
              <a:t>22.02.2011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E14C1-D882-48E8-9AEE-280CC5A84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E5EAB-6914-4CAB-83EA-AF20032E7982}" type="datetimeFigureOut">
              <a:rPr lang="ru-RU"/>
              <a:pPr>
                <a:defRPr/>
              </a:pPr>
              <a:t>22.02.2011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4A21A-E601-4A88-BDCB-3BCF5331C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53C29-5B88-4EE2-B215-A9FEC983FCE3}" type="datetimeFigureOut">
              <a:rPr lang="ru-RU"/>
              <a:pPr>
                <a:defRPr/>
              </a:pPr>
              <a:t>22.02.2011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5E5F3-564A-46A7-9818-CB0E0F53F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30AC7-6153-49C2-95C0-9B2673F4B4F9}" type="datetimeFigureOut">
              <a:rPr lang="ru-RU"/>
              <a:pPr>
                <a:defRPr/>
              </a:pPr>
              <a:t>22.02.2011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C7F33-705E-4C5A-B952-22BF33A91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C397F-0F80-46D4-91B1-E02ABBF690BC}" type="datetimeFigureOut">
              <a:rPr lang="ru-RU"/>
              <a:pPr>
                <a:defRPr/>
              </a:pPr>
              <a:t>22.02.2011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7A108-F91A-4F2E-8F83-EABA36F60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A8870-EFEF-4793-AC7E-F461135BC80A}" type="datetimeFigureOut">
              <a:rPr lang="ru-RU"/>
              <a:pPr>
                <a:defRPr/>
              </a:pPr>
              <a:t>22.02.2011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EF8E3-8AA4-44CE-A2B9-6BAD9BED8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9E48D-2BF4-4ECA-9ECE-7DDF3415BE4F}" type="datetimeFigureOut">
              <a:rPr lang="ru-RU"/>
              <a:pPr>
                <a:defRPr/>
              </a:pPr>
              <a:t>22.02.2011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493B8-CA41-4E5C-9C4A-61F67FB88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DE8AE-5B9B-4995-8CF3-D9D608715220}" type="datetimeFigureOut">
              <a:rPr lang="ru-RU"/>
              <a:pPr>
                <a:defRPr/>
              </a:pPr>
              <a:t>22.02.2011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A5A0D-FC0D-45A1-9AB0-67AE5485C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05567-8DC2-4F74-BFEC-4C43A90DAF3D}" type="datetimeFigureOut">
              <a:rPr lang="ru-RU"/>
              <a:pPr>
                <a:defRPr/>
              </a:pPr>
              <a:t>22.02.2011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E840C-D035-488A-B719-3583312B9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440F3-6A78-4CC3-B212-1FC4DDD1028A}" type="datetimeFigureOut">
              <a:rPr lang="ru-RU"/>
              <a:pPr>
                <a:defRPr/>
              </a:pPr>
              <a:t>22.02.2011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0EABD-D544-41CC-B50F-62755F0B3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A6E4F6-33DD-4F98-B786-77F6884401CF}" type="datetimeFigureOut">
              <a:rPr lang="ru-RU"/>
              <a:pPr>
                <a:defRPr/>
              </a:pPr>
              <a:t>22.02.2011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B537F4-237C-4743-82ED-DE2E381F5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://i4.photobucket.com/albums/y141/monpansie/581832257_tonnelgif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.edu.ru/projects/mhk/images/egypt/zodchiy_hesira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Euklid-von-Alexandria_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7.xml"/><Relationship Id="rId5" Type="http://schemas.openxmlformats.org/officeDocument/2006/relationships/slide" Target="slide42.xml"/><Relationship Id="rId4" Type="http://schemas.openxmlformats.org/officeDocument/2006/relationships/slide" Target="slide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9.xml"/><Relationship Id="rId4" Type="http://schemas.openxmlformats.org/officeDocument/2006/relationships/image" Target="../media/image52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bc-people.com/data/leonardov/index.htm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images.yandex.ru/search?p=0&amp;text=%D0%BA%D0%B0%D1%80%D1%82%D0%B8%D0%BD%D0%BA%D0%B8%20%D1%8F%D1%89%D0%B8%D1%80%D0%B8%D1%86&amp;spsite=fotki.yandex.ru&amp;img_url=img-fotki.yandex.ru/get/10/lisionok4.1/0_5cc0_be029e84_XL&amp;rpt=simag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otki.yandex.ru/users/valjabg/view/148827/?page=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C:\Documents and Settings\Admin\Рабочий стол\Рисунки\Phon\15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0825" cy="6858000"/>
          </a:xfrm>
        </p:spPr>
      </p:pic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1428750" y="928688"/>
            <a:ext cx="6858000" cy="3429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729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Золотое сечение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C:\Documents and Settings\Admin\Рабочий стол\Рисунки\Phon\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71500" y="3786188"/>
            <a:ext cx="8358188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Вы, наверное, обращали внимание, что мы неодинаково относимся к предметам и явлениям окружающей действительности. Беспорядочность, бесформенность,  несоразмерность воспринимаются нами как безобразное и производят отталкивающее впечатление.  А предметы и явления, которым свойственна мера, целесообразность и гармония воспринимаются как красивое и вызывают у нас чувство восхищения, радости, поднимают настроение. </a:t>
            </a:r>
            <a:endParaRPr lang="ru-RU" sz="2400" b="1">
              <a:solidFill>
                <a:srgbClr val="FFFF00"/>
              </a:solidFill>
            </a:endParaRPr>
          </a:p>
        </p:txBody>
      </p:sp>
      <p:pic>
        <p:nvPicPr>
          <p:cNvPr id="6" name="Рисунок 5" descr="C:\Documents and Settings\Admin\Рабочий стол\Рисунки\цветы\IMG_0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214313"/>
            <a:ext cx="3786187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 descr="C:\Documents and Settings\Admin\Рабочий стол\Рисунки\Phon\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57188" y="357188"/>
            <a:ext cx="85725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800" b="1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Людей с давних времён волновал вопрос, </a:t>
            </a:r>
          </a:p>
          <a:p>
            <a:pPr algn="just"/>
            <a:r>
              <a:rPr lang="ru-RU" sz="2800" b="1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подчиняются ли такие неуловимые вещи как </a:t>
            </a:r>
          </a:p>
          <a:p>
            <a:pPr algn="just"/>
            <a:r>
              <a:rPr lang="ru-RU" sz="2800" b="1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красота и гармония, каким-либо математическим расчётам. </a:t>
            </a:r>
          </a:p>
          <a:p>
            <a:pPr algn="just"/>
            <a:r>
              <a:rPr lang="ru-RU" sz="28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Можно ли «проверить алгеброй гармонию?» –</a:t>
            </a:r>
          </a:p>
          <a:p>
            <a:pPr algn="just"/>
            <a:r>
              <a:rPr lang="ru-RU" sz="28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как сказал А.С. Пушкин. </a:t>
            </a:r>
            <a:endParaRPr lang="ru-RU" sz="2800" b="1">
              <a:solidFill>
                <a:srgbClr val="FF0000"/>
              </a:solidFill>
            </a:endParaRPr>
          </a:p>
          <a:p>
            <a:pPr algn="just" eaLnBrk="0" hangingPunct="0"/>
            <a:r>
              <a:rPr lang="ru-RU" sz="2800" b="1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Конечно, все законы красоты невозможно </a:t>
            </a:r>
          </a:p>
          <a:p>
            <a:pPr algn="just" eaLnBrk="0" hangingPunct="0"/>
            <a:r>
              <a:rPr lang="ru-RU" sz="2800" b="1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вместить в несколько формул, но, изучая математику, мы можем открыть некоторые слагаемые прекрасного. </a:t>
            </a:r>
            <a:endParaRPr lang="ru-RU" sz="2800" b="1">
              <a:solidFill>
                <a:srgbClr val="FFFF00"/>
              </a:solidFill>
            </a:endParaRPr>
          </a:p>
        </p:txBody>
      </p:sp>
      <p:pic>
        <p:nvPicPr>
          <p:cNvPr id="10245" name="Picture 5" descr="http://im3-tub.yandex.net/i?id=68617987&amp;tov=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4714875"/>
            <a:ext cx="150018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C:\Documents and Settings\Admin\Рабочий стол\Рисунки\Настины рисунки\Животные\Дельфи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786313"/>
            <a:ext cx="17145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C:\Documents and Settings\Admin\Рабочий стол\Рисунки\Phon\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625" y="571500"/>
            <a:ext cx="84296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3200" b="1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                        </a:t>
            </a:r>
            <a:r>
              <a:rPr lang="ru-RU" sz="3200" b="1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Эпиграф урока:</a:t>
            </a:r>
          </a:p>
          <a:p>
            <a:pPr algn="just"/>
            <a:r>
              <a:rPr lang="ru-RU" sz="2400" b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«…</a:t>
            </a:r>
            <a:r>
              <a:rPr lang="ru-RU" sz="28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Геометрия владеет двумя сокровищами </a:t>
            </a:r>
            <a:r>
              <a:rPr lang="ru-RU" sz="2800" b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–</a:t>
            </a:r>
            <a:r>
              <a:rPr lang="ru-RU" sz="28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ru-RU" sz="2800" b="1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теоремой Пифагора и золотым сечением, </a:t>
            </a:r>
          </a:p>
          <a:p>
            <a:pPr algn="just"/>
            <a:r>
              <a:rPr lang="ru-RU" sz="28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и если первое из них можно сравнить с мерой золота, то второе </a:t>
            </a:r>
            <a:r>
              <a:rPr lang="ru-RU" sz="2800" b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–</a:t>
            </a:r>
            <a:r>
              <a:rPr lang="ru-RU" sz="28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с драгоценным камнем</a:t>
            </a:r>
            <a:r>
              <a:rPr lang="ru-RU" sz="2800" b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…»</a:t>
            </a:r>
            <a:r>
              <a:rPr lang="ru-RU" sz="28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.</a:t>
            </a:r>
            <a:endParaRPr lang="ru-RU" sz="2800" b="1">
              <a:ea typeface="Times New Roman" pitchFamily="18" charset="0"/>
              <a:cs typeface="Arial" charset="0"/>
            </a:endParaRPr>
          </a:p>
          <a:p>
            <a:pPr algn="just" eaLnBrk="0" hangingPunct="0"/>
            <a:r>
              <a:rPr lang="ru-RU" sz="2800" b="1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Иоганн Кеплер </a:t>
            </a:r>
            <a:endParaRPr lang="ru-RU" sz="2800" b="1">
              <a:ea typeface="Times New Roman" pitchFamily="18" charset="0"/>
              <a:cs typeface="Arial" charset="0"/>
            </a:endParaRPr>
          </a:p>
        </p:txBody>
      </p:sp>
      <p:pic>
        <p:nvPicPr>
          <p:cNvPr id="7" name="Рисунок 6" descr="http://rustimes.com/i/z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3714750"/>
            <a:ext cx="250031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p_09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3714750"/>
            <a:ext cx="2500312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C:\Documents and Settings\Admin\Рабочий стол\Рисунки\Phon\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42938" y="0"/>
            <a:ext cx="8001000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Все живое и все красивое — все подчиняется божественному закону, имя которому — </a:t>
            </a:r>
            <a:r>
              <a:rPr lang="ru-RU" sz="3200" b="1">
                <a:solidFill>
                  <a:srgbClr val="FFFF00"/>
                </a:solidFill>
                <a:latin typeface="Calibri" pitchFamily="34" charset="0"/>
              </a:rPr>
              <a:t>«золотое сечение». </a:t>
            </a:r>
            <a:r>
              <a:rPr lang="ru-RU" sz="3200" b="1">
                <a:latin typeface="Calibri" pitchFamily="34" charset="0"/>
              </a:rPr>
              <a:t>Так что же такое </a:t>
            </a:r>
            <a:r>
              <a:rPr lang="ru-RU" sz="3200" b="1">
                <a:solidFill>
                  <a:srgbClr val="FFFF00"/>
                </a:solidFill>
                <a:latin typeface="Calibri" pitchFamily="34" charset="0"/>
              </a:rPr>
              <a:t>«золотое сечение»</a:t>
            </a:r>
            <a:r>
              <a:rPr lang="ru-RU" sz="3200" b="1">
                <a:latin typeface="Calibri" pitchFamily="34" charset="0"/>
              </a:rPr>
              <a:t>?..</a:t>
            </a:r>
            <a:r>
              <a:rPr lang="ru-RU" sz="3200" b="1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3200" b="1">
                <a:latin typeface="Calibri" pitchFamily="34" charset="0"/>
              </a:rPr>
              <a:t>Что это за идеальное, божественное сочетание? Может быть, это закон красоты? Или все-таки он — мистическая тайна? Научный феномен или этический принцип? Ответ неизвестен до сих пор. Точнее — нет, известен. </a:t>
            </a:r>
            <a:r>
              <a:rPr lang="ru-RU" sz="3200" b="1">
                <a:solidFill>
                  <a:srgbClr val="FFFF00"/>
                </a:solidFill>
                <a:latin typeface="Calibri" pitchFamily="34" charset="0"/>
              </a:rPr>
              <a:t>«Золотое сечение» </a:t>
            </a:r>
            <a:r>
              <a:rPr lang="ru-RU" sz="3200" b="1">
                <a:latin typeface="Calibri" pitchFamily="34" charset="0"/>
              </a:rPr>
              <a:t>— это и то, и другое, и третье. Только не по отдельности, а одновременно... И в этом его подлинная загадка, его великая тайна.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C:\Documents and Settings\Admin\Рабочий стол\Рисунки\Phon\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00063" y="285750"/>
            <a:ext cx="86439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Есть предположение, что впервые  знание золотого деления имелись  у египтян и вавилонян. И действительно, пропорции пирамиды Хеопса, храмов, барельефов, предметов быта и украшений из гробницы Тутанхамона свидетельствуют, что египетские мастера пользовались соотношениями золотого деления при их создании.</a:t>
            </a:r>
          </a:p>
        </p:txBody>
      </p:sp>
      <p:pic>
        <p:nvPicPr>
          <p:cNvPr id="1028" name="Picture 4" descr="http://img.oboz.obozrevatel.com/files/NewsPhoto/2008/11/03/266482/126693_image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2786063"/>
            <a:ext cx="51466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Картинка 6 из 146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2857500"/>
            <a:ext cx="26289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 descr="C:\Documents and Settings\Admin\Рабочий стол\Рисунки\Phon\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14313" y="500063"/>
            <a:ext cx="86439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8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Зодчий Хесира, изображенный на рельефе деревянной доски из гробницы его имени, держит в руках измерительные инструменты, в которых зафиксированы пропорции золотого деления.</a:t>
            </a:r>
            <a:endParaRPr lang="ru-RU" sz="2800" b="1"/>
          </a:p>
        </p:txBody>
      </p:sp>
      <p:pic>
        <p:nvPicPr>
          <p:cNvPr id="31747" name="Picture 3" descr="Картинка 2 из 1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2357438"/>
            <a:ext cx="235743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 Античный циркуль золотого сечен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5" y="3357563"/>
            <a:ext cx="3609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C:\Documents and Settings\Admin\Рабочий стол\Рисунки\Phon\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47148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</a:t>
            </a:r>
            <a:r>
              <a:rPr lang="ru-RU" sz="2400" b="1" smtClean="0"/>
              <a:t>В дошедшей до нас античной литературе золотое деление впервые упоминается в «Началах» Евклида. Во 2-й книге «Начал» дается геометрическое построение золотого деления. После Евклида исследованием золотого деления занимались Гипсикл (II в. до н.э.), Папп (III в. н.э.) и др. В средневековой Европе с золотым делением познакомились по арабским переводам «Начал» Евклида. Секреты золотого деления ревностно оберегались, хранились в строгой тайне. Они были известны только посвященным.</a:t>
            </a:r>
          </a:p>
          <a:p>
            <a:endParaRPr lang="ru-RU" b="1" smtClean="0"/>
          </a:p>
        </p:txBody>
      </p:sp>
      <p:pic>
        <p:nvPicPr>
          <p:cNvPr id="30723" name="Picture 3" descr="Euklid-von-Alexandria 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4000500"/>
            <a:ext cx="2286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http://www.zaitseva-irina.ru/archiv/Portret/Arhim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25" y="4000500"/>
            <a:ext cx="204787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C:\Documents and Settings\Admin\Рабочий стол\Рисунки\Phon\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000500" y="214313"/>
            <a:ext cx="5143500" cy="64293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</a:t>
            </a:r>
          </a:p>
          <a:p>
            <a:pPr>
              <a:buFont typeface="Arial" charset="0"/>
              <a:buNone/>
            </a:pPr>
            <a:r>
              <a:rPr lang="ru-RU" sz="2800" b="1" smtClean="0"/>
              <a:t>   Интерес к золотому сечению необычайно возрос в эпоху Возрождения (</a:t>
            </a:r>
            <a:r>
              <a:rPr lang="en-US" sz="2800" b="1" smtClean="0"/>
              <a:t>XV</a:t>
            </a:r>
            <a:r>
              <a:rPr lang="ru-RU" sz="2800" b="1" smtClean="0"/>
              <a:t> - </a:t>
            </a:r>
            <a:r>
              <a:rPr lang="en-US" sz="2800" b="1" smtClean="0"/>
              <a:t>XVII</a:t>
            </a:r>
            <a:r>
              <a:rPr lang="ru-RU" sz="2800" b="1" smtClean="0"/>
              <a:t>). В 1509 году итальянский математик, монах Лука Пачоли (1445 – ок.1514), друг Леонардо да Винчи (1452 – 1519), написал целую книгу "О божественной пропорции". Леонардо выполнил иллюстрации к этой книге.</a:t>
            </a:r>
          </a:p>
        </p:txBody>
      </p:sp>
      <p:pic>
        <p:nvPicPr>
          <p:cNvPr id="5" name="Picture 3" descr="PPT3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642938"/>
            <a:ext cx="3571875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C:\Documents and Settings\Admin\Рабочий стол\Рисунки\Phon\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571500"/>
            <a:ext cx="8472488" cy="385762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</a:t>
            </a:r>
            <a:r>
              <a:rPr lang="ru-RU" b="1" dirty="0" smtClean="0"/>
              <a:t>Леонардо да Винчи также много внимания уделял изучению золотого деления. Он производил сечения стереометрического тела, образованного правильными пятиугольниками, и каждый раз получал прямоугольники с отношениями сторон в золотом делении. Поэтому он дал этому делению название </a:t>
            </a:r>
            <a:r>
              <a:rPr lang="ru-RU" b="1" i="1" dirty="0" smtClean="0">
                <a:solidFill>
                  <a:srgbClr val="FFFF00"/>
                </a:solidFill>
              </a:rPr>
              <a:t>золотое сечение</a:t>
            </a:r>
            <a:r>
              <a:rPr lang="ru-RU" b="1" dirty="0" smtClean="0"/>
              <a:t>. Так оно и держится до сих пор как самое популярное.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571875" y="4643438"/>
            <a:ext cx="2071688" cy="1785937"/>
            <a:chOff x="192" y="784"/>
            <a:chExt cx="2418" cy="2372"/>
          </a:xfrm>
        </p:grpSpPr>
        <p:sp>
          <p:nvSpPr>
            <p:cNvPr id="30741" name="Freeform 26"/>
            <p:cNvSpPr>
              <a:spLocks/>
            </p:cNvSpPr>
            <p:nvPr/>
          </p:nvSpPr>
          <p:spPr bwMode="auto">
            <a:xfrm>
              <a:off x="720" y="2816"/>
              <a:ext cx="1424" cy="208"/>
            </a:xfrm>
            <a:custGeom>
              <a:avLst/>
              <a:gdLst>
                <a:gd name="T0" fmla="*/ 0 w 1424"/>
                <a:gd name="T1" fmla="*/ 208 h 208"/>
                <a:gd name="T2" fmla="*/ 384 w 1424"/>
                <a:gd name="T3" fmla="*/ 0 h 208"/>
                <a:gd name="T4" fmla="*/ 1248 w 1424"/>
                <a:gd name="T5" fmla="*/ 0 h 208"/>
                <a:gd name="T6" fmla="*/ 1424 w 1424"/>
                <a:gd name="T7" fmla="*/ 192 h 2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4"/>
                <a:gd name="T13" fmla="*/ 0 h 208"/>
                <a:gd name="T14" fmla="*/ 1424 w 1424"/>
                <a:gd name="T15" fmla="*/ 208 h 2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4" h="208">
                  <a:moveTo>
                    <a:pt x="0" y="208"/>
                  </a:moveTo>
                  <a:lnTo>
                    <a:pt x="384" y="0"/>
                  </a:lnTo>
                  <a:lnTo>
                    <a:pt x="1248" y="0"/>
                  </a:lnTo>
                  <a:lnTo>
                    <a:pt x="1424" y="192"/>
                  </a:lnTo>
                </a:path>
              </a:pathLst>
            </a:custGeom>
            <a:noFill/>
            <a:ln w="127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742" name="Freeform 27"/>
            <p:cNvSpPr>
              <a:spLocks/>
            </p:cNvSpPr>
            <p:nvPr/>
          </p:nvSpPr>
          <p:spPr bwMode="auto">
            <a:xfrm>
              <a:off x="816" y="1472"/>
              <a:ext cx="1408" cy="1360"/>
            </a:xfrm>
            <a:custGeom>
              <a:avLst/>
              <a:gdLst>
                <a:gd name="T0" fmla="*/ 1152 w 1408"/>
                <a:gd name="T1" fmla="*/ 1344 h 1360"/>
                <a:gd name="T2" fmla="*/ 1408 w 1408"/>
                <a:gd name="T3" fmla="*/ 512 h 1360"/>
                <a:gd name="T4" fmla="*/ 720 w 1408"/>
                <a:gd name="T5" fmla="*/ 0 h 1360"/>
                <a:gd name="T6" fmla="*/ 0 w 1408"/>
                <a:gd name="T7" fmla="*/ 512 h 1360"/>
                <a:gd name="T8" fmla="*/ 288 w 1408"/>
                <a:gd name="T9" fmla="*/ 1360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8"/>
                <a:gd name="T16" fmla="*/ 0 h 1360"/>
                <a:gd name="T17" fmla="*/ 1408 w 1408"/>
                <a:gd name="T18" fmla="*/ 1360 h 13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8" h="1360">
                  <a:moveTo>
                    <a:pt x="1152" y="1344"/>
                  </a:moveTo>
                  <a:lnTo>
                    <a:pt x="1408" y="512"/>
                  </a:lnTo>
                  <a:lnTo>
                    <a:pt x="720" y="0"/>
                  </a:lnTo>
                  <a:lnTo>
                    <a:pt x="0" y="512"/>
                  </a:lnTo>
                  <a:lnTo>
                    <a:pt x="288" y="1360"/>
                  </a:lnTo>
                </a:path>
              </a:pathLst>
            </a:custGeom>
            <a:noFill/>
            <a:ln w="127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743" name="Freeform 28"/>
            <p:cNvSpPr>
              <a:spLocks/>
            </p:cNvSpPr>
            <p:nvPr/>
          </p:nvSpPr>
          <p:spPr bwMode="auto">
            <a:xfrm>
              <a:off x="2208" y="1632"/>
              <a:ext cx="400" cy="352"/>
            </a:xfrm>
            <a:custGeom>
              <a:avLst/>
              <a:gdLst>
                <a:gd name="T0" fmla="*/ 400 w 400"/>
                <a:gd name="T1" fmla="*/ 0 h 352"/>
                <a:gd name="T2" fmla="*/ 0 w 400"/>
                <a:gd name="T3" fmla="*/ 352 h 352"/>
                <a:gd name="T4" fmla="*/ 0 60000 65536"/>
                <a:gd name="T5" fmla="*/ 0 60000 65536"/>
                <a:gd name="T6" fmla="*/ 0 w 400"/>
                <a:gd name="T7" fmla="*/ 0 h 352"/>
                <a:gd name="T8" fmla="*/ 400 w 400"/>
                <a:gd name="T9" fmla="*/ 352 h 3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0" h="352">
                  <a:moveTo>
                    <a:pt x="400" y="0"/>
                  </a:moveTo>
                  <a:lnTo>
                    <a:pt x="0" y="352"/>
                  </a:lnTo>
                </a:path>
              </a:pathLst>
            </a:custGeom>
            <a:noFill/>
            <a:ln w="127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744" name="Freeform 29"/>
            <p:cNvSpPr>
              <a:spLocks/>
            </p:cNvSpPr>
            <p:nvPr/>
          </p:nvSpPr>
          <p:spPr bwMode="auto">
            <a:xfrm>
              <a:off x="1440" y="784"/>
              <a:ext cx="96" cy="704"/>
            </a:xfrm>
            <a:custGeom>
              <a:avLst/>
              <a:gdLst>
                <a:gd name="T0" fmla="*/ 0 w 96"/>
                <a:gd name="T1" fmla="*/ 0 h 704"/>
                <a:gd name="T2" fmla="*/ 96 w 96"/>
                <a:gd name="T3" fmla="*/ 704 h 704"/>
                <a:gd name="T4" fmla="*/ 0 60000 65536"/>
                <a:gd name="T5" fmla="*/ 0 60000 65536"/>
                <a:gd name="T6" fmla="*/ 0 w 96"/>
                <a:gd name="T7" fmla="*/ 0 h 704"/>
                <a:gd name="T8" fmla="*/ 96 w 96"/>
                <a:gd name="T9" fmla="*/ 704 h 70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6" h="704">
                  <a:moveTo>
                    <a:pt x="0" y="0"/>
                  </a:moveTo>
                  <a:lnTo>
                    <a:pt x="96" y="704"/>
                  </a:lnTo>
                </a:path>
              </a:pathLst>
            </a:custGeom>
            <a:noFill/>
            <a:ln w="127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745" name="Freeform 30"/>
            <p:cNvSpPr>
              <a:spLocks/>
            </p:cNvSpPr>
            <p:nvPr/>
          </p:nvSpPr>
          <p:spPr bwMode="auto">
            <a:xfrm>
              <a:off x="224" y="1648"/>
              <a:ext cx="592" cy="352"/>
            </a:xfrm>
            <a:custGeom>
              <a:avLst/>
              <a:gdLst>
                <a:gd name="T0" fmla="*/ 0 w 592"/>
                <a:gd name="T1" fmla="*/ 0 h 352"/>
                <a:gd name="T2" fmla="*/ 592 w 592"/>
                <a:gd name="T3" fmla="*/ 352 h 352"/>
                <a:gd name="T4" fmla="*/ 0 60000 65536"/>
                <a:gd name="T5" fmla="*/ 0 60000 65536"/>
                <a:gd name="T6" fmla="*/ 0 w 592"/>
                <a:gd name="T7" fmla="*/ 0 h 352"/>
                <a:gd name="T8" fmla="*/ 592 w 592"/>
                <a:gd name="T9" fmla="*/ 352 h 3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2" h="352">
                  <a:moveTo>
                    <a:pt x="0" y="0"/>
                  </a:moveTo>
                  <a:lnTo>
                    <a:pt x="592" y="352"/>
                  </a:lnTo>
                </a:path>
              </a:pathLst>
            </a:custGeom>
            <a:noFill/>
            <a:ln w="127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30746" name="Group 31"/>
            <p:cNvGrpSpPr>
              <a:grpSpLocks/>
            </p:cNvGrpSpPr>
            <p:nvPr/>
          </p:nvGrpSpPr>
          <p:grpSpPr bwMode="auto">
            <a:xfrm>
              <a:off x="192" y="796"/>
              <a:ext cx="2418" cy="2360"/>
              <a:chOff x="192" y="796"/>
              <a:chExt cx="2418" cy="2360"/>
            </a:xfrm>
          </p:grpSpPr>
          <p:sp>
            <p:nvSpPr>
              <p:cNvPr id="30747" name="Freeform 32"/>
              <p:cNvSpPr>
                <a:spLocks/>
              </p:cNvSpPr>
              <p:nvPr/>
            </p:nvSpPr>
            <p:spPr bwMode="auto">
              <a:xfrm>
                <a:off x="572" y="1136"/>
                <a:ext cx="1396" cy="1360"/>
              </a:xfrm>
              <a:custGeom>
                <a:avLst/>
                <a:gdLst>
                  <a:gd name="T0" fmla="*/ 724 w 1396"/>
                  <a:gd name="T1" fmla="*/ 1360 h 1360"/>
                  <a:gd name="T2" fmla="*/ 1396 w 1396"/>
                  <a:gd name="T3" fmla="*/ 832 h 1360"/>
                  <a:gd name="T4" fmla="*/ 1156 w 1396"/>
                  <a:gd name="T5" fmla="*/ 16 h 1360"/>
                  <a:gd name="T6" fmla="*/ 260 w 1396"/>
                  <a:gd name="T7" fmla="*/ 0 h 1360"/>
                  <a:gd name="T8" fmla="*/ 0 w 1396"/>
                  <a:gd name="T9" fmla="*/ 828 h 1360"/>
                  <a:gd name="T10" fmla="*/ 724 w 1396"/>
                  <a:gd name="T11" fmla="*/ 1360 h 13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6"/>
                  <a:gd name="T19" fmla="*/ 0 h 1360"/>
                  <a:gd name="T20" fmla="*/ 1396 w 1396"/>
                  <a:gd name="T21" fmla="*/ 1360 h 13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6" h="1360">
                    <a:moveTo>
                      <a:pt x="724" y="1360"/>
                    </a:moveTo>
                    <a:lnTo>
                      <a:pt x="1396" y="832"/>
                    </a:lnTo>
                    <a:lnTo>
                      <a:pt x="1156" y="16"/>
                    </a:lnTo>
                    <a:lnTo>
                      <a:pt x="260" y="0"/>
                    </a:lnTo>
                    <a:lnTo>
                      <a:pt x="0" y="828"/>
                    </a:lnTo>
                    <a:lnTo>
                      <a:pt x="724" y="136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64000"/>
                    </a:schemeClr>
                  </a:gs>
                  <a:gs pos="100000">
                    <a:srgbClr val="4773FF">
                      <a:alpha val="64000"/>
                    </a:srgbClr>
                  </a:gs>
                </a:gsLst>
                <a:path path="rect">
                  <a:fillToRect l="50000" t="50000" r="50000" b="50000"/>
                </a:path>
              </a:gradFill>
              <a:ln w="127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0748" name="Freeform 33"/>
              <p:cNvSpPr>
                <a:spLocks/>
              </p:cNvSpPr>
              <p:nvPr/>
            </p:nvSpPr>
            <p:spPr bwMode="auto">
              <a:xfrm>
                <a:off x="1296" y="1972"/>
                <a:ext cx="1280" cy="1180"/>
              </a:xfrm>
              <a:custGeom>
                <a:avLst/>
                <a:gdLst>
                  <a:gd name="T0" fmla="*/ 670 w 1280"/>
                  <a:gd name="T1" fmla="*/ 0 h 1180"/>
                  <a:gd name="T2" fmla="*/ 1280 w 1280"/>
                  <a:gd name="T3" fmla="*/ 380 h 1180"/>
                  <a:gd name="T4" fmla="*/ 864 w 1280"/>
                  <a:gd name="T5" fmla="*/ 1020 h 1180"/>
                  <a:gd name="T6" fmla="*/ 32 w 1280"/>
                  <a:gd name="T7" fmla="*/ 1180 h 1180"/>
                  <a:gd name="T8" fmla="*/ 0 w 1280"/>
                  <a:gd name="T9" fmla="*/ 524 h 1180"/>
                  <a:gd name="T10" fmla="*/ 670 w 1280"/>
                  <a:gd name="T11" fmla="*/ 0 h 11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80"/>
                  <a:gd name="T19" fmla="*/ 0 h 1180"/>
                  <a:gd name="T20" fmla="*/ 1280 w 1280"/>
                  <a:gd name="T21" fmla="*/ 1180 h 11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80" h="1180">
                    <a:moveTo>
                      <a:pt x="670" y="0"/>
                    </a:moveTo>
                    <a:lnTo>
                      <a:pt x="1280" y="380"/>
                    </a:lnTo>
                    <a:lnTo>
                      <a:pt x="864" y="1020"/>
                    </a:lnTo>
                    <a:lnTo>
                      <a:pt x="32" y="1180"/>
                    </a:lnTo>
                    <a:lnTo>
                      <a:pt x="0" y="524"/>
                    </a:lnTo>
                    <a:lnTo>
                      <a:pt x="67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8EA">
                      <a:alpha val="64000"/>
                    </a:srgbClr>
                  </a:gs>
                  <a:gs pos="100000">
                    <a:srgbClr val="9BB3FF">
                      <a:alpha val="64000"/>
                    </a:srgbClr>
                  </a:gs>
                </a:gsLst>
                <a:lin ang="2700000" scaled="1"/>
              </a:gradFill>
              <a:ln w="127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0749" name="Freeform 34"/>
              <p:cNvSpPr>
                <a:spLocks/>
              </p:cNvSpPr>
              <p:nvPr/>
            </p:nvSpPr>
            <p:spPr bwMode="auto">
              <a:xfrm>
                <a:off x="1726" y="920"/>
                <a:ext cx="884" cy="1432"/>
              </a:xfrm>
              <a:custGeom>
                <a:avLst/>
                <a:gdLst>
                  <a:gd name="T0" fmla="*/ 884 w 884"/>
                  <a:gd name="T1" fmla="*/ 704 h 1432"/>
                  <a:gd name="T2" fmla="*/ 852 w 884"/>
                  <a:gd name="T3" fmla="*/ 1432 h 1432"/>
                  <a:gd name="T4" fmla="*/ 240 w 884"/>
                  <a:gd name="T5" fmla="*/ 1052 h 1432"/>
                  <a:gd name="T6" fmla="*/ 0 w 884"/>
                  <a:gd name="T7" fmla="*/ 228 h 1432"/>
                  <a:gd name="T8" fmla="*/ 348 w 884"/>
                  <a:gd name="T9" fmla="*/ 0 h 1432"/>
                  <a:gd name="T10" fmla="*/ 884 w 884"/>
                  <a:gd name="T11" fmla="*/ 704 h 1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84"/>
                  <a:gd name="T19" fmla="*/ 0 h 1432"/>
                  <a:gd name="T20" fmla="*/ 884 w 884"/>
                  <a:gd name="T21" fmla="*/ 1432 h 14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84" h="1432">
                    <a:moveTo>
                      <a:pt x="884" y="704"/>
                    </a:moveTo>
                    <a:lnTo>
                      <a:pt x="852" y="1432"/>
                    </a:lnTo>
                    <a:lnTo>
                      <a:pt x="240" y="1052"/>
                    </a:lnTo>
                    <a:lnTo>
                      <a:pt x="0" y="228"/>
                    </a:lnTo>
                    <a:lnTo>
                      <a:pt x="348" y="0"/>
                    </a:lnTo>
                    <a:lnTo>
                      <a:pt x="884" y="70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64000"/>
                    </a:schemeClr>
                  </a:gs>
                  <a:gs pos="100000">
                    <a:srgbClr val="4773FF">
                      <a:alpha val="64000"/>
                    </a:srgbClr>
                  </a:gs>
                </a:gsLst>
                <a:path path="rect">
                  <a:fillToRect l="50000" t="50000" r="50000" b="50000"/>
                </a:path>
              </a:gradFill>
              <a:ln w="127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0750" name="Freeform 35"/>
              <p:cNvSpPr>
                <a:spLocks/>
              </p:cNvSpPr>
              <p:nvPr/>
            </p:nvSpPr>
            <p:spPr bwMode="auto">
              <a:xfrm>
                <a:off x="658" y="796"/>
                <a:ext cx="1416" cy="352"/>
              </a:xfrm>
              <a:custGeom>
                <a:avLst/>
                <a:gdLst>
                  <a:gd name="T0" fmla="*/ 1416 w 1416"/>
                  <a:gd name="T1" fmla="*/ 120 h 352"/>
                  <a:gd name="T2" fmla="*/ 1072 w 1416"/>
                  <a:gd name="T3" fmla="*/ 352 h 352"/>
                  <a:gd name="T4" fmla="*/ 170 w 1416"/>
                  <a:gd name="T5" fmla="*/ 344 h 352"/>
                  <a:gd name="T6" fmla="*/ 0 w 1416"/>
                  <a:gd name="T7" fmla="*/ 132 h 352"/>
                  <a:gd name="T8" fmla="*/ 786 w 1416"/>
                  <a:gd name="T9" fmla="*/ 0 h 352"/>
                  <a:gd name="T10" fmla="*/ 1416 w 1416"/>
                  <a:gd name="T11" fmla="*/ 120 h 3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16"/>
                  <a:gd name="T19" fmla="*/ 0 h 352"/>
                  <a:gd name="T20" fmla="*/ 1416 w 1416"/>
                  <a:gd name="T21" fmla="*/ 352 h 3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16" h="352">
                    <a:moveTo>
                      <a:pt x="1416" y="120"/>
                    </a:moveTo>
                    <a:lnTo>
                      <a:pt x="1072" y="352"/>
                    </a:lnTo>
                    <a:lnTo>
                      <a:pt x="170" y="344"/>
                    </a:lnTo>
                    <a:lnTo>
                      <a:pt x="0" y="132"/>
                    </a:lnTo>
                    <a:lnTo>
                      <a:pt x="786" y="0"/>
                    </a:lnTo>
                    <a:lnTo>
                      <a:pt x="1416" y="12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64000"/>
                    </a:schemeClr>
                  </a:gs>
                  <a:gs pos="100000">
                    <a:srgbClr val="4773FF">
                      <a:alpha val="64000"/>
                    </a:srgbClr>
                  </a:gs>
                </a:gsLst>
                <a:path path="rect">
                  <a:fillToRect l="50000" t="50000" r="50000" b="50000"/>
                </a:path>
              </a:gradFill>
              <a:ln w="127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0751" name="Freeform 36"/>
              <p:cNvSpPr>
                <a:spLocks/>
              </p:cNvSpPr>
              <p:nvPr/>
            </p:nvSpPr>
            <p:spPr bwMode="auto">
              <a:xfrm>
                <a:off x="194" y="928"/>
                <a:ext cx="636" cy="1368"/>
              </a:xfrm>
              <a:custGeom>
                <a:avLst/>
                <a:gdLst>
                  <a:gd name="T0" fmla="*/ 378 w 636"/>
                  <a:gd name="T1" fmla="*/ 1036 h 1368"/>
                  <a:gd name="T2" fmla="*/ 0 w 636"/>
                  <a:gd name="T3" fmla="*/ 1368 h 1368"/>
                  <a:gd name="T4" fmla="*/ 36 w 636"/>
                  <a:gd name="T5" fmla="*/ 716 h 1368"/>
                  <a:gd name="T6" fmla="*/ 460 w 636"/>
                  <a:gd name="T7" fmla="*/ 0 h 1368"/>
                  <a:gd name="T8" fmla="*/ 636 w 636"/>
                  <a:gd name="T9" fmla="*/ 208 h 1368"/>
                  <a:gd name="T10" fmla="*/ 378 w 636"/>
                  <a:gd name="T11" fmla="*/ 1036 h 13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6"/>
                  <a:gd name="T19" fmla="*/ 0 h 1368"/>
                  <a:gd name="T20" fmla="*/ 636 w 636"/>
                  <a:gd name="T21" fmla="*/ 1368 h 13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6" h="1368">
                    <a:moveTo>
                      <a:pt x="378" y="1036"/>
                    </a:moveTo>
                    <a:lnTo>
                      <a:pt x="0" y="1368"/>
                    </a:lnTo>
                    <a:lnTo>
                      <a:pt x="36" y="716"/>
                    </a:lnTo>
                    <a:lnTo>
                      <a:pt x="460" y="0"/>
                    </a:lnTo>
                    <a:lnTo>
                      <a:pt x="636" y="208"/>
                    </a:lnTo>
                    <a:lnTo>
                      <a:pt x="378" y="103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64000"/>
                    </a:schemeClr>
                  </a:gs>
                  <a:gs pos="100000">
                    <a:srgbClr val="4773FF">
                      <a:alpha val="64000"/>
                    </a:srgbClr>
                  </a:gs>
                </a:gsLst>
                <a:path path="rect">
                  <a:fillToRect l="50000" t="50000" r="50000" b="50000"/>
                </a:path>
              </a:gradFill>
              <a:ln w="127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0752" name="Freeform 37"/>
              <p:cNvSpPr>
                <a:spLocks/>
              </p:cNvSpPr>
              <p:nvPr/>
            </p:nvSpPr>
            <p:spPr bwMode="auto">
              <a:xfrm>
                <a:off x="192" y="1964"/>
                <a:ext cx="1136" cy="1192"/>
              </a:xfrm>
              <a:custGeom>
                <a:avLst/>
                <a:gdLst>
                  <a:gd name="T0" fmla="*/ 376 w 1136"/>
                  <a:gd name="T1" fmla="*/ 0 h 1192"/>
                  <a:gd name="T2" fmla="*/ 0 w 1136"/>
                  <a:gd name="T3" fmla="*/ 334 h 1192"/>
                  <a:gd name="T4" fmla="*/ 536 w 1136"/>
                  <a:gd name="T5" fmla="*/ 1048 h 1192"/>
                  <a:gd name="T6" fmla="*/ 1136 w 1136"/>
                  <a:gd name="T7" fmla="*/ 1192 h 1192"/>
                  <a:gd name="T8" fmla="*/ 1104 w 1136"/>
                  <a:gd name="T9" fmla="*/ 536 h 1192"/>
                  <a:gd name="T10" fmla="*/ 376 w 1136"/>
                  <a:gd name="T11" fmla="*/ 0 h 1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36"/>
                  <a:gd name="T19" fmla="*/ 0 h 1192"/>
                  <a:gd name="T20" fmla="*/ 1136 w 1136"/>
                  <a:gd name="T21" fmla="*/ 1192 h 1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36" h="1192">
                    <a:moveTo>
                      <a:pt x="376" y="0"/>
                    </a:moveTo>
                    <a:lnTo>
                      <a:pt x="0" y="334"/>
                    </a:lnTo>
                    <a:lnTo>
                      <a:pt x="536" y="1048"/>
                    </a:lnTo>
                    <a:lnTo>
                      <a:pt x="1136" y="1192"/>
                    </a:lnTo>
                    <a:lnTo>
                      <a:pt x="1104" y="536"/>
                    </a:lnTo>
                    <a:lnTo>
                      <a:pt x="37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64000"/>
                    </a:schemeClr>
                  </a:gs>
                  <a:gs pos="100000">
                    <a:srgbClr val="4773FF">
                      <a:alpha val="64000"/>
                    </a:srgbClr>
                  </a:gs>
                </a:gsLst>
                <a:path path="rect">
                  <a:fillToRect l="50000" t="50000" r="50000" b="50000"/>
                </a:path>
              </a:gradFill>
              <a:ln w="127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</p:grpSp>
      <p:grpSp>
        <p:nvGrpSpPr>
          <p:cNvPr id="22" name="Group 69"/>
          <p:cNvGrpSpPr>
            <a:grpSpLocks/>
          </p:cNvGrpSpPr>
          <p:nvPr/>
        </p:nvGrpSpPr>
        <p:grpSpPr bwMode="auto">
          <a:xfrm>
            <a:off x="6357938" y="4572000"/>
            <a:ext cx="1928812" cy="1785938"/>
            <a:chOff x="3084" y="1590"/>
            <a:chExt cx="1989" cy="1788"/>
          </a:xfrm>
        </p:grpSpPr>
        <p:grpSp>
          <p:nvGrpSpPr>
            <p:cNvPr id="30726" name="Group 67"/>
            <p:cNvGrpSpPr>
              <a:grpSpLocks/>
            </p:cNvGrpSpPr>
            <p:nvPr/>
          </p:nvGrpSpPr>
          <p:grpSpPr bwMode="auto">
            <a:xfrm>
              <a:off x="3084" y="1614"/>
              <a:ext cx="1800" cy="1692"/>
              <a:chOff x="3084" y="1614"/>
              <a:chExt cx="1800" cy="1692"/>
            </a:xfrm>
          </p:grpSpPr>
          <p:sp>
            <p:nvSpPr>
              <p:cNvPr id="30734" name="Freeform 60"/>
              <p:cNvSpPr>
                <a:spLocks/>
              </p:cNvSpPr>
              <p:nvPr/>
            </p:nvSpPr>
            <p:spPr bwMode="auto">
              <a:xfrm>
                <a:off x="3552" y="1614"/>
                <a:ext cx="1254" cy="234"/>
              </a:xfrm>
              <a:custGeom>
                <a:avLst/>
                <a:gdLst>
                  <a:gd name="T0" fmla="*/ 0 w 1254"/>
                  <a:gd name="T1" fmla="*/ 0 h 234"/>
                  <a:gd name="T2" fmla="*/ 252 w 1254"/>
                  <a:gd name="T3" fmla="*/ 132 h 234"/>
                  <a:gd name="T4" fmla="*/ 816 w 1254"/>
                  <a:gd name="T5" fmla="*/ 210 h 234"/>
                  <a:gd name="T6" fmla="*/ 804 w 1254"/>
                  <a:gd name="T7" fmla="*/ 210 h 234"/>
                  <a:gd name="T8" fmla="*/ 1254 w 1254"/>
                  <a:gd name="T9" fmla="*/ 234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4"/>
                  <a:gd name="T16" fmla="*/ 0 h 234"/>
                  <a:gd name="T17" fmla="*/ 1254 w 1254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4" h="234">
                    <a:moveTo>
                      <a:pt x="0" y="0"/>
                    </a:moveTo>
                    <a:lnTo>
                      <a:pt x="252" y="132"/>
                    </a:lnTo>
                    <a:lnTo>
                      <a:pt x="816" y="210"/>
                    </a:lnTo>
                    <a:lnTo>
                      <a:pt x="804" y="210"/>
                    </a:lnTo>
                    <a:lnTo>
                      <a:pt x="1254" y="23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0735" name="Freeform 61"/>
              <p:cNvSpPr>
                <a:spLocks/>
              </p:cNvSpPr>
              <p:nvPr/>
            </p:nvSpPr>
            <p:spPr bwMode="auto">
              <a:xfrm>
                <a:off x="3084" y="1734"/>
                <a:ext cx="702" cy="882"/>
              </a:xfrm>
              <a:custGeom>
                <a:avLst/>
                <a:gdLst>
                  <a:gd name="T0" fmla="*/ 0 w 702"/>
                  <a:gd name="T1" fmla="*/ 882 h 882"/>
                  <a:gd name="T2" fmla="*/ 288 w 702"/>
                  <a:gd name="T3" fmla="*/ 864 h 882"/>
                  <a:gd name="T4" fmla="*/ 618 w 702"/>
                  <a:gd name="T5" fmla="*/ 468 h 882"/>
                  <a:gd name="T6" fmla="*/ 702 w 702"/>
                  <a:gd name="T7" fmla="*/ 0 h 8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02"/>
                  <a:gd name="T13" fmla="*/ 0 h 882"/>
                  <a:gd name="T14" fmla="*/ 702 w 702"/>
                  <a:gd name="T15" fmla="*/ 882 h 8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02" h="882">
                    <a:moveTo>
                      <a:pt x="0" y="882"/>
                    </a:moveTo>
                    <a:lnTo>
                      <a:pt x="288" y="864"/>
                    </a:lnTo>
                    <a:lnTo>
                      <a:pt x="618" y="468"/>
                    </a:lnTo>
                    <a:lnTo>
                      <a:pt x="70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0736" name="Freeform 62"/>
              <p:cNvSpPr>
                <a:spLocks/>
              </p:cNvSpPr>
              <p:nvPr/>
            </p:nvSpPr>
            <p:spPr bwMode="auto">
              <a:xfrm>
                <a:off x="4212" y="1824"/>
                <a:ext cx="672" cy="1014"/>
              </a:xfrm>
              <a:custGeom>
                <a:avLst/>
                <a:gdLst>
                  <a:gd name="T0" fmla="*/ 138 w 672"/>
                  <a:gd name="T1" fmla="*/ 0 h 1014"/>
                  <a:gd name="T2" fmla="*/ 0 w 672"/>
                  <a:gd name="T3" fmla="*/ 462 h 1014"/>
                  <a:gd name="T4" fmla="*/ 240 w 672"/>
                  <a:gd name="T5" fmla="*/ 918 h 1014"/>
                  <a:gd name="T6" fmla="*/ 672 w 672"/>
                  <a:gd name="T7" fmla="*/ 1014 h 10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2"/>
                  <a:gd name="T13" fmla="*/ 0 h 1014"/>
                  <a:gd name="T14" fmla="*/ 672 w 672"/>
                  <a:gd name="T15" fmla="*/ 1014 h 10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2" h="1014">
                    <a:moveTo>
                      <a:pt x="138" y="0"/>
                    </a:moveTo>
                    <a:lnTo>
                      <a:pt x="0" y="462"/>
                    </a:lnTo>
                    <a:lnTo>
                      <a:pt x="240" y="918"/>
                    </a:lnTo>
                    <a:lnTo>
                      <a:pt x="672" y="101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0737" name="Freeform 63"/>
              <p:cNvSpPr>
                <a:spLocks/>
              </p:cNvSpPr>
              <p:nvPr/>
            </p:nvSpPr>
            <p:spPr bwMode="auto">
              <a:xfrm>
                <a:off x="3696" y="2196"/>
                <a:ext cx="522" cy="90"/>
              </a:xfrm>
              <a:custGeom>
                <a:avLst/>
                <a:gdLst>
                  <a:gd name="T0" fmla="*/ 0 w 522"/>
                  <a:gd name="T1" fmla="*/ 0 h 90"/>
                  <a:gd name="T2" fmla="*/ 522 w 522"/>
                  <a:gd name="T3" fmla="*/ 90 h 90"/>
                  <a:gd name="T4" fmla="*/ 0 60000 65536"/>
                  <a:gd name="T5" fmla="*/ 0 60000 65536"/>
                  <a:gd name="T6" fmla="*/ 0 w 522"/>
                  <a:gd name="T7" fmla="*/ 0 h 90"/>
                  <a:gd name="T8" fmla="*/ 522 w 522"/>
                  <a:gd name="T9" fmla="*/ 90 h 9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22" h="90">
                    <a:moveTo>
                      <a:pt x="0" y="0"/>
                    </a:moveTo>
                    <a:lnTo>
                      <a:pt x="522" y="9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0738" name="Freeform 64"/>
              <p:cNvSpPr>
                <a:spLocks/>
              </p:cNvSpPr>
              <p:nvPr/>
            </p:nvSpPr>
            <p:spPr bwMode="auto">
              <a:xfrm>
                <a:off x="3336" y="2604"/>
                <a:ext cx="258" cy="558"/>
              </a:xfrm>
              <a:custGeom>
                <a:avLst/>
                <a:gdLst>
                  <a:gd name="T0" fmla="*/ 42 w 258"/>
                  <a:gd name="T1" fmla="*/ 0 h 558"/>
                  <a:gd name="T2" fmla="*/ 258 w 258"/>
                  <a:gd name="T3" fmla="*/ 504 h 558"/>
                  <a:gd name="T4" fmla="*/ 0 w 258"/>
                  <a:gd name="T5" fmla="*/ 558 h 558"/>
                  <a:gd name="T6" fmla="*/ 0 60000 65536"/>
                  <a:gd name="T7" fmla="*/ 0 60000 65536"/>
                  <a:gd name="T8" fmla="*/ 0 60000 65536"/>
                  <a:gd name="T9" fmla="*/ 0 w 258"/>
                  <a:gd name="T10" fmla="*/ 0 h 558"/>
                  <a:gd name="T11" fmla="*/ 258 w 258"/>
                  <a:gd name="T12" fmla="*/ 558 h 5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8" h="558">
                    <a:moveTo>
                      <a:pt x="42" y="0"/>
                    </a:moveTo>
                    <a:lnTo>
                      <a:pt x="258" y="504"/>
                    </a:lnTo>
                    <a:lnTo>
                      <a:pt x="0" y="558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0739" name="Freeform 65"/>
              <p:cNvSpPr>
                <a:spLocks/>
              </p:cNvSpPr>
              <p:nvPr/>
            </p:nvSpPr>
            <p:spPr bwMode="auto">
              <a:xfrm>
                <a:off x="3594" y="3102"/>
                <a:ext cx="978" cy="204"/>
              </a:xfrm>
              <a:custGeom>
                <a:avLst/>
                <a:gdLst>
                  <a:gd name="T0" fmla="*/ 978 w 978"/>
                  <a:gd name="T1" fmla="*/ 204 h 204"/>
                  <a:gd name="T2" fmla="*/ 546 w 978"/>
                  <a:gd name="T3" fmla="*/ 72 h 204"/>
                  <a:gd name="T4" fmla="*/ 546 w 978"/>
                  <a:gd name="T5" fmla="*/ 72 h 204"/>
                  <a:gd name="T6" fmla="*/ 0 w 978"/>
                  <a:gd name="T7" fmla="*/ 0 h 2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78"/>
                  <a:gd name="T13" fmla="*/ 0 h 204"/>
                  <a:gd name="T14" fmla="*/ 978 w 978"/>
                  <a:gd name="T15" fmla="*/ 204 h 2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78" h="204">
                    <a:moveTo>
                      <a:pt x="978" y="204"/>
                    </a:moveTo>
                    <a:lnTo>
                      <a:pt x="546" y="7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0740" name="Freeform 66"/>
              <p:cNvSpPr>
                <a:spLocks/>
              </p:cNvSpPr>
              <p:nvPr/>
            </p:nvSpPr>
            <p:spPr bwMode="auto">
              <a:xfrm>
                <a:off x="4164" y="2736"/>
                <a:ext cx="294" cy="432"/>
              </a:xfrm>
              <a:custGeom>
                <a:avLst/>
                <a:gdLst>
                  <a:gd name="T0" fmla="*/ 294 w 294"/>
                  <a:gd name="T1" fmla="*/ 0 h 432"/>
                  <a:gd name="T2" fmla="*/ 0 w 294"/>
                  <a:gd name="T3" fmla="*/ 432 h 432"/>
                  <a:gd name="T4" fmla="*/ 12 w 294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294"/>
                  <a:gd name="T10" fmla="*/ 0 h 432"/>
                  <a:gd name="T11" fmla="*/ 294 w 294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4" h="432">
                    <a:moveTo>
                      <a:pt x="294" y="0"/>
                    </a:moveTo>
                    <a:lnTo>
                      <a:pt x="0" y="432"/>
                    </a:lnTo>
                    <a:lnTo>
                      <a:pt x="12" y="432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30727" name="Group 68"/>
            <p:cNvGrpSpPr>
              <a:grpSpLocks/>
            </p:cNvGrpSpPr>
            <p:nvPr/>
          </p:nvGrpSpPr>
          <p:grpSpPr bwMode="auto">
            <a:xfrm>
              <a:off x="3084" y="1590"/>
              <a:ext cx="1989" cy="1788"/>
              <a:chOff x="3084" y="1590"/>
              <a:chExt cx="1989" cy="1788"/>
            </a:xfrm>
          </p:grpSpPr>
          <p:sp>
            <p:nvSpPr>
              <p:cNvPr id="30728" name="Freeform 43"/>
              <p:cNvSpPr>
                <a:spLocks/>
              </p:cNvSpPr>
              <p:nvPr/>
            </p:nvSpPr>
            <p:spPr bwMode="auto">
              <a:xfrm>
                <a:off x="3546" y="1590"/>
                <a:ext cx="1446" cy="1278"/>
              </a:xfrm>
              <a:custGeom>
                <a:avLst/>
                <a:gdLst>
                  <a:gd name="T0" fmla="*/ 432 w 1446"/>
                  <a:gd name="T1" fmla="*/ 0 h 1278"/>
                  <a:gd name="T2" fmla="*/ 1110 w 1446"/>
                  <a:gd name="T3" fmla="*/ 120 h 1278"/>
                  <a:gd name="T4" fmla="*/ 1446 w 1446"/>
                  <a:gd name="T5" fmla="*/ 750 h 1278"/>
                  <a:gd name="T6" fmla="*/ 1440 w 1446"/>
                  <a:gd name="T7" fmla="*/ 738 h 1278"/>
                  <a:gd name="T8" fmla="*/ 1446 w 1446"/>
                  <a:gd name="T9" fmla="*/ 744 h 1278"/>
                  <a:gd name="T10" fmla="*/ 1068 w 1446"/>
                  <a:gd name="T11" fmla="*/ 1278 h 1278"/>
                  <a:gd name="T12" fmla="*/ 312 w 1446"/>
                  <a:gd name="T13" fmla="*/ 1188 h 1278"/>
                  <a:gd name="T14" fmla="*/ 0 w 1446"/>
                  <a:gd name="T15" fmla="*/ 510 h 1278"/>
                  <a:gd name="T16" fmla="*/ 432 w 1446"/>
                  <a:gd name="T17" fmla="*/ 0 h 12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6"/>
                  <a:gd name="T28" fmla="*/ 0 h 1278"/>
                  <a:gd name="T29" fmla="*/ 1446 w 1446"/>
                  <a:gd name="T30" fmla="*/ 1278 h 12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6" h="1278">
                    <a:moveTo>
                      <a:pt x="432" y="0"/>
                    </a:moveTo>
                    <a:lnTo>
                      <a:pt x="1110" y="120"/>
                    </a:lnTo>
                    <a:lnTo>
                      <a:pt x="1446" y="750"/>
                    </a:lnTo>
                    <a:lnTo>
                      <a:pt x="1440" y="738"/>
                    </a:lnTo>
                    <a:lnTo>
                      <a:pt x="1446" y="744"/>
                    </a:lnTo>
                    <a:lnTo>
                      <a:pt x="1068" y="1278"/>
                    </a:lnTo>
                    <a:lnTo>
                      <a:pt x="312" y="1188"/>
                    </a:lnTo>
                    <a:lnTo>
                      <a:pt x="0" y="510"/>
                    </a:lnTo>
                    <a:lnTo>
                      <a:pt x="43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2FF47">
                      <a:alpha val="68999"/>
                    </a:srgbClr>
                  </a:gs>
                  <a:gs pos="100000">
                    <a:srgbClr val="008000">
                      <a:alpha val="74001"/>
                    </a:srgbClr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0729" name="Freeform 49"/>
              <p:cNvSpPr>
                <a:spLocks/>
              </p:cNvSpPr>
              <p:nvPr/>
            </p:nvSpPr>
            <p:spPr bwMode="auto">
              <a:xfrm>
                <a:off x="4653" y="1704"/>
                <a:ext cx="420" cy="672"/>
              </a:xfrm>
              <a:custGeom>
                <a:avLst/>
                <a:gdLst>
                  <a:gd name="T0" fmla="*/ 336 w 420"/>
                  <a:gd name="T1" fmla="*/ 636 h 672"/>
                  <a:gd name="T2" fmla="*/ 420 w 420"/>
                  <a:gd name="T3" fmla="*/ 672 h 672"/>
                  <a:gd name="T4" fmla="*/ 144 w 420"/>
                  <a:gd name="T5" fmla="*/ 144 h 672"/>
                  <a:gd name="T6" fmla="*/ 0 w 420"/>
                  <a:gd name="T7" fmla="*/ 0 h 672"/>
                  <a:gd name="T8" fmla="*/ 336 w 420"/>
                  <a:gd name="T9" fmla="*/ 636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0"/>
                  <a:gd name="T16" fmla="*/ 0 h 672"/>
                  <a:gd name="T17" fmla="*/ 420 w 420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0" h="672">
                    <a:moveTo>
                      <a:pt x="336" y="636"/>
                    </a:moveTo>
                    <a:lnTo>
                      <a:pt x="420" y="672"/>
                    </a:lnTo>
                    <a:lnTo>
                      <a:pt x="144" y="144"/>
                    </a:lnTo>
                    <a:lnTo>
                      <a:pt x="0" y="0"/>
                    </a:lnTo>
                    <a:lnTo>
                      <a:pt x="336" y="636"/>
                    </a:lnTo>
                    <a:close/>
                  </a:path>
                </a:pathLst>
              </a:custGeom>
              <a:solidFill>
                <a:srgbClr val="684522">
                  <a:alpha val="90979"/>
                </a:srgb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0730" name="Freeform 50"/>
              <p:cNvSpPr>
                <a:spLocks/>
              </p:cNvSpPr>
              <p:nvPr/>
            </p:nvSpPr>
            <p:spPr bwMode="auto">
              <a:xfrm>
                <a:off x="3084" y="2064"/>
                <a:ext cx="780" cy="1242"/>
              </a:xfrm>
              <a:custGeom>
                <a:avLst/>
                <a:gdLst>
                  <a:gd name="T0" fmla="*/ 72 w 780"/>
                  <a:gd name="T1" fmla="*/ 0 h 1242"/>
                  <a:gd name="T2" fmla="*/ 468 w 780"/>
                  <a:gd name="T3" fmla="*/ 42 h 1242"/>
                  <a:gd name="T4" fmla="*/ 768 w 780"/>
                  <a:gd name="T5" fmla="*/ 714 h 1242"/>
                  <a:gd name="T6" fmla="*/ 780 w 780"/>
                  <a:gd name="T7" fmla="*/ 708 h 1242"/>
                  <a:gd name="T8" fmla="*/ 774 w 780"/>
                  <a:gd name="T9" fmla="*/ 714 h 1242"/>
                  <a:gd name="T10" fmla="*/ 636 w 780"/>
                  <a:gd name="T11" fmla="*/ 1242 h 1242"/>
                  <a:gd name="T12" fmla="*/ 246 w 780"/>
                  <a:gd name="T13" fmla="*/ 1104 h 1242"/>
                  <a:gd name="T14" fmla="*/ 0 w 780"/>
                  <a:gd name="T15" fmla="*/ 546 h 1242"/>
                  <a:gd name="T16" fmla="*/ 72 w 780"/>
                  <a:gd name="T17" fmla="*/ 0 h 12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0"/>
                  <a:gd name="T28" fmla="*/ 0 h 1242"/>
                  <a:gd name="T29" fmla="*/ 780 w 780"/>
                  <a:gd name="T30" fmla="*/ 1242 h 12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0" h="1242">
                    <a:moveTo>
                      <a:pt x="72" y="0"/>
                    </a:moveTo>
                    <a:lnTo>
                      <a:pt x="468" y="42"/>
                    </a:lnTo>
                    <a:lnTo>
                      <a:pt x="768" y="714"/>
                    </a:lnTo>
                    <a:lnTo>
                      <a:pt x="780" y="708"/>
                    </a:lnTo>
                    <a:lnTo>
                      <a:pt x="774" y="714"/>
                    </a:lnTo>
                    <a:lnTo>
                      <a:pt x="636" y="1242"/>
                    </a:lnTo>
                    <a:lnTo>
                      <a:pt x="246" y="1104"/>
                    </a:lnTo>
                    <a:lnTo>
                      <a:pt x="0" y="546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339966">
                  <a:alpha val="85881"/>
                </a:srgb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0731" name="Freeform 51"/>
              <p:cNvSpPr>
                <a:spLocks/>
              </p:cNvSpPr>
              <p:nvPr/>
            </p:nvSpPr>
            <p:spPr bwMode="auto">
              <a:xfrm>
                <a:off x="3162" y="1596"/>
                <a:ext cx="810" cy="504"/>
              </a:xfrm>
              <a:custGeom>
                <a:avLst/>
                <a:gdLst>
                  <a:gd name="T0" fmla="*/ 402 w 810"/>
                  <a:gd name="T1" fmla="*/ 24 h 504"/>
                  <a:gd name="T2" fmla="*/ 396 w 810"/>
                  <a:gd name="T3" fmla="*/ 24 h 504"/>
                  <a:gd name="T4" fmla="*/ 810 w 810"/>
                  <a:gd name="T5" fmla="*/ 0 h 504"/>
                  <a:gd name="T6" fmla="*/ 810 w 810"/>
                  <a:gd name="T7" fmla="*/ 6 h 504"/>
                  <a:gd name="T8" fmla="*/ 804 w 810"/>
                  <a:gd name="T9" fmla="*/ 0 h 504"/>
                  <a:gd name="T10" fmla="*/ 390 w 810"/>
                  <a:gd name="T11" fmla="*/ 504 h 504"/>
                  <a:gd name="T12" fmla="*/ 0 w 810"/>
                  <a:gd name="T13" fmla="*/ 462 h 504"/>
                  <a:gd name="T14" fmla="*/ 396 w 810"/>
                  <a:gd name="T15" fmla="*/ 24 h 504"/>
                  <a:gd name="T16" fmla="*/ 402 w 810"/>
                  <a:gd name="T17" fmla="*/ 24 h 5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10"/>
                  <a:gd name="T28" fmla="*/ 0 h 504"/>
                  <a:gd name="T29" fmla="*/ 810 w 810"/>
                  <a:gd name="T30" fmla="*/ 504 h 50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10" h="504">
                    <a:moveTo>
                      <a:pt x="402" y="24"/>
                    </a:moveTo>
                    <a:lnTo>
                      <a:pt x="396" y="24"/>
                    </a:lnTo>
                    <a:lnTo>
                      <a:pt x="810" y="0"/>
                    </a:lnTo>
                    <a:lnTo>
                      <a:pt x="810" y="6"/>
                    </a:lnTo>
                    <a:lnTo>
                      <a:pt x="804" y="0"/>
                    </a:lnTo>
                    <a:lnTo>
                      <a:pt x="390" y="504"/>
                    </a:lnTo>
                    <a:lnTo>
                      <a:pt x="0" y="462"/>
                    </a:lnTo>
                    <a:lnTo>
                      <a:pt x="396" y="24"/>
                    </a:lnTo>
                    <a:lnTo>
                      <a:pt x="402" y="24"/>
                    </a:lnTo>
                    <a:close/>
                  </a:path>
                </a:pathLst>
              </a:custGeom>
              <a:solidFill>
                <a:srgbClr val="008080">
                  <a:alpha val="72156"/>
                </a:srgb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0732" name="Freeform 58"/>
              <p:cNvSpPr>
                <a:spLocks/>
              </p:cNvSpPr>
              <p:nvPr/>
            </p:nvSpPr>
            <p:spPr bwMode="auto">
              <a:xfrm>
                <a:off x="4401" y="2340"/>
                <a:ext cx="660" cy="1038"/>
              </a:xfrm>
              <a:custGeom>
                <a:avLst/>
                <a:gdLst>
                  <a:gd name="T0" fmla="*/ 0 w 660"/>
                  <a:gd name="T1" fmla="*/ 1038 h 1038"/>
                  <a:gd name="T2" fmla="*/ 174 w 660"/>
                  <a:gd name="T3" fmla="*/ 966 h 1038"/>
                  <a:gd name="T4" fmla="*/ 474 w 660"/>
                  <a:gd name="T5" fmla="*/ 498 h 1038"/>
                  <a:gd name="T6" fmla="*/ 660 w 660"/>
                  <a:gd name="T7" fmla="*/ 36 h 1038"/>
                  <a:gd name="T8" fmla="*/ 588 w 660"/>
                  <a:gd name="T9" fmla="*/ 0 h 1038"/>
                  <a:gd name="T10" fmla="*/ 210 w 660"/>
                  <a:gd name="T11" fmla="*/ 528 h 1038"/>
                  <a:gd name="T12" fmla="*/ 0 w 660"/>
                  <a:gd name="T13" fmla="*/ 1038 h 10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0"/>
                  <a:gd name="T22" fmla="*/ 0 h 1038"/>
                  <a:gd name="T23" fmla="*/ 660 w 660"/>
                  <a:gd name="T24" fmla="*/ 1038 h 10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0" h="1038">
                    <a:moveTo>
                      <a:pt x="0" y="1038"/>
                    </a:moveTo>
                    <a:lnTo>
                      <a:pt x="174" y="966"/>
                    </a:lnTo>
                    <a:lnTo>
                      <a:pt x="474" y="498"/>
                    </a:lnTo>
                    <a:lnTo>
                      <a:pt x="660" y="36"/>
                    </a:lnTo>
                    <a:lnTo>
                      <a:pt x="588" y="0"/>
                    </a:lnTo>
                    <a:lnTo>
                      <a:pt x="210" y="528"/>
                    </a:lnTo>
                    <a:lnTo>
                      <a:pt x="0" y="1038"/>
                    </a:lnTo>
                    <a:close/>
                  </a:path>
                </a:pathLst>
              </a:custGeom>
              <a:solidFill>
                <a:srgbClr val="684522">
                  <a:alpha val="90979"/>
                </a:srgb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0733" name="Freeform 59"/>
              <p:cNvSpPr>
                <a:spLocks/>
              </p:cNvSpPr>
              <p:nvPr/>
            </p:nvSpPr>
            <p:spPr bwMode="auto">
              <a:xfrm>
                <a:off x="3723" y="2778"/>
                <a:ext cx="894" cy="594"/>
              </a:xfrm>
              <a:custGeom>
                <a:avLst/>
                <a:gdLst>
                  <a:gd name="T0" fmla="*/ 0 w 894"/>
                  <a:gd name="T1" fmla="*/ 528 h 594"/>
                  <a:gd name="T2" fmla="*/ 684 w 894"/>
                  <a:gd name="T3" fmla="*/ 594 h 594"/>
                  <a:gd name="T4" fmla="*/ 894 w 894"/>
                  <a:gd name="T5" fmla="*/ 90 h 594"/>
                  <a:gd name="T6" fmla="*/ 888 w 894"/>
                  <a:gd name="T7" fmla="*/ 96 h 594"/>
                  <a:gd name="T8" fmla="*/ 888 w 894"/>
                  <a:gd name="T9" fmla="*/ 90 h 594"/>
                  <a:gd name="T10" fmla="*/ 138 w 894"/>
                  <a:gd name="T11" fmla="*/ 0 h 594"/>
                  <a:gd name="T12" fmla="*/ 0 w 894"/>
                  <a:gd name="T13" fmla="*/ 528 h 5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4"/>
                  <a:gd name="T22" fmla="*/ 0 h 594"/>
                  <a:gd name="T23" fmla="*/ 894 w 894"/>
                  <a:gd name="T24" fmla="*/ 594 h 5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4" h="594">
                    <a:moveTo>
                      <a:pt x="0" y="528"/>
                    </a:moveTo>
                    <a:lnTo>
                      <a:pt x="684" y="594"/>
                    </a:lnTo>
                    <a:lnTo>
                      <a:pt x="894" y="90"/>
                    </a:lnTo>
                    <a:lnTo>
                      <a:pt x="888" y="96"/>
                    </a:lnTo>
                    <a:lnTo>
                      <a:pt x="888" y="90"/>
                    </a:lnTo>
                    <a:lnTo>
                      <a:pt x="138" y="0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669900">
                  <a:alpha val="81960"/>
                </a:srgb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</p:grpSp>
      <p:pic>
        <p:nvPicPr>
          <p:cNvPr id="55" name="Picture 8" descr="ромбоикосододекаэдр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4572000"/>
            <a:ext cx="1928813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 descr="C:\Documents and Settings\Admin\Рабочий стол\Рисунки\Phon\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785813" y="857250"/>
            <a:ext cx="792956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>
                <a:solidFill>
                  <a:srgbClr val="FFFF00"/>
                </a:solidFill>
                <a:ea typeface="Calibri" pitchFamily="34" charset="0"/>
                <a:cs typeface="Arial" charset="0"/>
                <a:hlinkClick r:id="rId3" action="ppaction://hlinksldjump"/>
              </a:rPr>
              <a:t>Золотое сечение в математике.</a:t>
            </a:r>
            <a:endParaRPr lang="ru-RU" sz="3600" b="1">
              <a:solidFill>
                <a:srgbClr val="FFFF00"/>
              </a:solidFill>
              <a:ea typeface="Calibri" pitchFamily="34" charset="0"/>
              <a:cs typeface="Arial" charset="0"/>
            </a:endParaRPr>
          </a:p>
          <a:p>
            <a:pPr eaLnBrk="0" hangingPunct="0"/>
            <a:endParaRPr lang="ru-RU" sz="3600" b="1">
              <a:solidFill>
                <a:srgbClr val="FFFF00"/>
              </a:solidFill>
              <a:ea typeface="Calibri" pitchFamily="34" charset="0"/>
              <a:cs typeface="Arial" charset="0"/>
            </a:endParaRPr>
          </a:p>
          <a:p>
            <a:pPr eaLnBrk="0" hangingPunct="0"/>
            <a:r>
              <a:rPr lang="ru-RU" sz="3600" b="1">
                <a:solidFill>
                  <a:srgbClr val="FFFF00"/>
                </a:solidFill>
                <a:ea typeface="Calibri" pitchFamily="34" charset="0"/>
                <a:cs typeface="Arial" charset="0"/>
                <a:hlinkClick r:id="rId4" action="ppaction://hlinksldjump"/>
              </a:rPr>
              <a:t>Золотое сечение в природе.</a:t>
            </a:r>
            <a:endParaRPr lang="ru-RU" sz="3600" b="1">
              <a:solidFill>
                <a:srgbClr val="FFFF00"/>
              </a:solidFill>
              <a:ea typeface="Calibri" pitchFamily="34" charset="0"/>
              <a:cs typeface="Arial" charset="0"/>
            </a:endParaRPr>
          </a:p>
          <a:p>
            <a:pPr eaLnBrk="0" hangingPunct="0"/>
            <a:endParaRPr lang="ru-RU" sz="3600" b="1">
              <a:solidFill>
                <a:srgbClr val="FFFF00"/>
              </a:solidFill>
              <a:ea typeface="Calibri" pitchFamily="34" charset="0"/>
              <a:cs typeface="Arial" charset="0"/>
            </a:endParaRPr>
          </a:p>
          <a:p>
            <a:pPr eaLnBrk="0" hangingPunct="0"/>
            <a:r>
              <a:rPr lang="ru-RU" sz="3600" b="1">
                <a:solidFill>
                  <a:srgbClr val="FFFF00"/>
                </a:solidFill>
                <a:ea typeface="Calibri" pitchFamily="34" charset="0"/>
                <a:cs typeface="Arial" charset="0"/>
                <a:hlinkClick r:id="rId5" action="ppaction://hlinksldjump"/>
              </a:rPr>
              <a:t>Золотое сечение в скульптуре и живописи.</a:t>
            </a:r>
            <a:endParaRPr lang="ru-RU" sz="3600" b="1">
              <a:solidFill>
                <a:srgbClr val="FFFF00"/>
              </a:solidFill>
              <a:ea typeface="Calibri" pitchFamily="34" charset="0"/>
              <a:cs typeface="Arial" charset="0"/>
            </a:endParaRPr>
          </a:p>
          <a:p>
            <a:pPr eaLnBrk="0" hangingPunct="0"/>
            <a:endParaRPr lang="ru-RU" sz="3600" b="1">
              <a:solidFill>
                <a:srgbClr val="FFFF00"/>
              </a:solidFill>
              <a:ea typeface="Calibri" pitchFamily="34" charset="0"/>
              <a:cs typeface="Arial" charset="0"/>
            </a:endParaRPr>
          </a:p>
          <a:p>
            <a:pPr eaLnBrk="0" hangingPunct="0"/>
            <a:r>
              <a:rPr lang="ru-RU" sz="3600" b="1">
                <a:solidFill>
                  <a:srgbClr val="FFFF00"/>
                </a:solidFill>
                <a:ea typeface="Calibri" pitchFamily="34" charset="0"/>
                <a:cs typeface="Arial" charset="0"/>
                <a:hlinkClick r:id="rId6" action="ppaction://hlinksldjump"/>
              </a:rPr>
              <a:t>Золотое сечение в архитектуре.</a:t>
            </a:r>
            <a:endParaRPr lang="ru-RU" sz="3600" b="1">
              <a:solidFill>
                <a:srgbClr val="FFFF00"/>
              </a:solidFill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C:\Documents and Settings\Admin\Рабочий стол\Рисунки\Phon\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214313"/>
            <a:ext cx="8858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b="1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Окружающий нас мир многообразен… </a:t>
            </a:r>
            <a:endParaRPr lang="ru-RU" sz="4000" b="1">
              <a:solidFill>
                <a:srgbClr val="FFFF00"/>
              </a:solidFill>
            </a:endParaRPr>
          </a:p>
        </p:txBody>
      </p:sp>
      <p:pic>
        <p:nvPicPr>
          <p:cNvPr id="5" name="Рисунок 4" descr="C:\Documents and Settings\Admin\Рабочий стол\Рисунки\цветы\IMG_0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928688"/>
            <a:ext cx="6786563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Documents and Settings\Admin\Рабочий стол\Рисунки\Новые фоны\post-318-1248678791_thumb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928688" y="733425"/>
            <a:ext cx="7429500" cy="4481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Золотое сечение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 математике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:\Documents and Settings\Admin\Рабочий стол\Рисунки\Новые фоны\post-318-1248678791_thumb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урок оконче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857250"/>
            <a:ext cx="428625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313" y="1714500"/>
            <a:ext cx="378618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9250"/>
            <a:r>
              <a:rPr lang="ru-RU" sz="2400" b="1">
                <a:latin typeface="Calibri" pitchFamily="34" charset="0"/>
                <a:cs typeface="Times New Roman" pitchFamily="18" charset="0"/>
              </a:rPr>
              <a:t>С давних времен люди занимались поисками гармонии и совершенства. Древние греки считали, что мир устроен по законам гармонии и задача познания мира, таким образом, является задачей поиска гармонии.</a:t>
            </a:r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Documents and Settings\Admin\Рабочий стол\Рисунки\Новые фоны\post-318-1248678791_thumb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857625" y="571500"/>
            <a:ext cx="485775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Одним из вопросов, волновавших древних ученых, был вопрос о нахождении наилучшего соотношения неравных частей, составляющих вместе единое целое. Его решение связывают с именем Пифагора, который установил, что наиболее совершенным делением целого на две неравные части является такое деление, при котором меньшая часть так относится к большей, как большая часть относится ко всему целому.</a:t>
            </a:r>
          </a:p>
        </p:txBody>
      </p:sp>
      <p:pic>
        <p:nvPicPr>
          <p:cNvPr id="4" name="Picture 5" descr="pp_0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357313"/>
            <a:ext cx="34036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Documents and Settings\Admin\Рабочий стол\Рисунки\Новые фоны\post-318-1248678791_thumb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vio.uchim.info/Vio_32/cd_site/article_img/z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428625"/>
            <a:ext cx="57150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3286125"/>
            <a:ext cx="11430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357188" y="1643063"/>
            <a:ext cx="792956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9250" algn="just"/>
            <a:r>
              <a:rPr lang="ru-RU" sz="2000" b="1">
                <a:latin typeface="Calibri" pitchFamily="34" charset="0"/>
                <a:cs typeface="Times New Roman" pitchFamily="18" charset="0"/>
              </a:rPr>
              <a:t>Выясним, каким числом выражается золотое сечение. Для этого выберем произвольный отрезок и примем его длину за единицу. Разобьем этот отрезок на две неравные части. Большую обозначим через </a:t>
            </a:r>
            <a:r>
              <a:rPr lang="en-US" sz="2000" b="1" i="1">
                <a:latin typeface="Calibri" pitchFamily="34" charset="0"/>
                <a:cs typeface="Times New Roman" pitchFamily="18" charset="0"/>
              </a:rPr>
              <a:t>x</a:t>
            </a:r>
            <a:r>
              <a:rPr lang="ru-RU" sz="2000" b="1">
                <a:latin typeface="Calibri" pitchFamily="34" charset="0"/>
                <a:cs typeface="Times New Roman" pitchFamily="18" charset="0"/>
              </a:rPr>
              <a:t>. Тогда меньшая часть равна 1</a:t>
            </a:r>
            <a:r>
              <a:rPr lang="ru-RU" sz="2000" b="1" i="1">
                <a:latin typeface="Calibri" pitchFamily="34" charset="0"/>
                <a:cs typeface="Times New Roman" pitchFamily="18" charset="0"/>
              </a:rPr>
              <a:t>-х. </a:t>
            </a:r>
          </a:p>
          <a:p>
            <a:pPr indent="349250" algn="just"/>
            <a:r>
              <a:rPr lang="ru-RU" sz="2000" b="1">
                <a:latin typeface="Calibri" pitchFamily="34" charset="0"/>
                <a:cs typeface="Times New Roman" pitchFamily="18" charset="0"/>
              </a:rPr>
              <a:t>По определению золотого сечения должно выполняться равенство</a:t>
            </a:r>
          </a:p>
          <a:p>
            <a:pPr indent="349250" algn="just"/>
            <a:endParaRPr lang="ru-RU" sz="2000" b="1">
              <a:latin typeface="Calibri" pitchFamily="34" charset="0"/>
              <a:cs typeface="Times New Roman" pitchFamily="18" charset="0"/>
            </a:endParaRPr>
          </a:p>
          <a:p>
            <a:pPr indent="349250" algn="just"/>
            <a:endParaRPr lang="ru-RU" sz="2000" b="1">
              <a:latin typeface="Calibri" pitchFamily="34" charset="0"/>
              <a:cs typeface="Times New Roman" pitchFamily="18" charset="0"/>
            </a:endParaRPr>
          </a:p>
          <a:p>
            <a:pPr indent="349250" algn="just"/>
            <a:r>
              <a:rPr lang="ru-RU" sz="2000" b="1">
                <a:latin typeface="Calibri" pitchFamily="34" charset="0"/>
                <a:cs typeface="Times New Roman" pitchFamily="18" charset="0"/>
              </a:rPr>
              <a:t>Мы получили уравнение относительно </a:t>
            </a:r>
            <a:r>
              <a:rPr lang="en-US" sz="2000" b="1" i="1">
                <a:latin typeface="Calibri" pitchFamily="34" charset="0"/>
                <a:cs typeface="Times New Roman" pitchFamily="18" charset="0"/>
              </a:rPr>
              <a:t>x</a:t>
            </a:r>
            <a:r>
              <a:rPr lang="ru-RU" sz="2000" b="1">
                <a:latin typeface="Calibri" pitchFamily="34" charset="0"/>
                <a:cs typeface="Times New Roman" pitchFamily="18" charset="0"/>
              </a:rPr>
              <a:t> которое легко свести к </a:t>
            </a:r>
          </a:p>
          <a:p>
            <a:pPr indent="349250" algn="just"/>
            <a:r>
              <a:rPr lang="ru-RU" sz="2000" b="1">
                <a:latin typeface="Calibri" pitchFamily="34" charset="0"/>
                <a:cs typeface="Times New Roman" pitchFamily="18" charset="0"/>
              </a:rPr>
              <a:t>квадратному </a:t>
            </a:r>
            <a:r>
              <a:rPr lang="en-US" sz="2000" b="1" i="1">
                <a:latin typeface="Calibri" pitchFamily="34" charset="0"/>
                <a:cs typeface="Times New Roman" pitchFamily="18" charset="0"/>
              </a:rPr>
              <a:t>x</a:t>
            </a:r>
            <a:r>
              <a:rPr lang="ru-RU" sz="2000" b="1" i="1" baseline="30000">
                <a:latin typeface="Calibri" pitchFamily="34" charset="0"/>
                <a:cs typeface="Times New Roman" pitchFamily="18" charset="0"/>
              </a:rPr>
              <a:t>2</a:t>
            </a:r>
            <a:r>
              <a:rPr lang="ru-RU" sz="2000" b="1" i="1">
                <a:latin typeface="Calibri" pitchFamily="34" charset="0"/>
                <a:cs typeface="Times New Roman" pitchFamily="18" charset="0"/>
              </a:rPr>
              <a:t>+</a:t>
            </a:r>
            <a:r>
              <a:rPr lang="en-US" sz="2000" b="1" i="1">
                <a:latin typeface="Calibri" pitchFamily="34" charset="0"/>
                <a:cs typeface="Times New Roman" pitchFamily="18" charset="0"/>
              </a:rPr>
              <a:t>x</a:t>
            </a:r>
            <a:r>
              <a:rPr lang="ru-RU" sz="2000" b="1">
                <a:latin typeface="Calibri" pitchFamily="34" charset="0"/>
                <a:cs typeface="Times New Roman" pitchFamily="18" charset="0"/>
              </a:rPr>
              <a:t>-1</a:t>
            </a:r>
            <a:r>
              <a:rPr lang="ru-RU" sz="2000" b="1" i="1">
                <a:latin typeface="Calibri" pitchFamily="34" charset="0"/>
                <a:cs typeface="Times New Roman" pitchFamily="18" charset="0"/>
              </a:rPr>
              <a:t> = </a:t>
            </a:r>
            <a:r>
              <a:rPr lang="ru-RU" sz="2000" b="1">
                <a:latin typeface="Calibri" pitchFamily="34" charset="0"/>
                <a:cs typeface="Times New Roman" pitchFamily="18" charset="0"/>
              </a:rPr>
              <a:t>0.</a:t>
            </a:r>
          </a:p>
          <a:p>
            <a:pPr indent="349250" algn="just"/>
            <a:r>
              <a:rPr lang="ru-RU" sz="2000" b="1">
                <a:latin typeface="Calibri" pitchFamily="34" charset="0"/>
                <a:cs typeface="Times New Roman" pitchFamily="18" charset="0"/>
              </a:rPr>
              <a:t> Положительный  корень этого уравнения выражается формулой </a:t>
            </a:r>
            <a:endParaRPr lang="ru-RU" sz="2800" b="1"/>
          </a:p>
          <a:p>
            <a:pPr indent="349250" algn="ctr"/>
            <a:r>
              <a:rPr lang="ru-RU" sz="2000" b="1">
                <a:latin typeface="Calibri" pitchFamily="34" charset="0"/>
                <a:cs typeface="Times New Roman" pitchFamily="18" charset="0"/>
              </a:rPr>
              <a:t> </a:t>
            </a:r>
          </a:p>
          <a:p>
            <a:pPr indent="349250" algn="just"/>
            <a:endParaRPr lang="ru-RU" sz="2000" b="1">
              <a:latin typeface="Calibri" pitchFamily="34" charset="0"/>
              <a:cs typeface="Times New Roman" pitchFamily="18" charset="0"/>
            </a:endParaRPr>
          </a:p>
          <a:p>
            <a:pPr indent="349250" algn="just"/>
            <a:endParaRPr lang="ru-RU" sz="2000" b="1"/>
          </a:p>
        </p:txBody>
      </p:sp>
      <p:sp>
        <p:nvSpPr>
          <p:cNvPr id="35845" name="Rectangle 15"/>
          <p:cNvSpPr>
            <a:spLocks noChangeArrowheads="1"/>
          </p:cNvSpPr>
          <p:nvPr/>
        </p:nvSpPr>
        <p:spPr bwMode="auto">
          <a:xfrm>
            <a:off x="0" y="1400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84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496" name="Picture 1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38" y="5286375"/>
            <a:ext cx="321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Documents and Settings\Admin\Рабочий стол\Рисунки\Новые фоны\post-318-1248678791_thumb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75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285875" y="500063"/>
            <a:ext cx="72866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0070C0"/>
                </a:solidFill>
                <a:latin typeface="Calibri" pitchFamily="34" charset="0"/>
              </a:rPr>
              <a:t>Золотой треугольник</a:t>
            </a:r>
          </a:p>
        </p:txBody>
      </p:sp>
      <p:pic>
        <p:nvPicPr>
          <p:cNvPr id="7" name="Рисунок 6" descr="6"/>
          <p:cNvPicPr>
            <a:picLocks noChangeAspect="1" noChangeArrowheads="1"/>
          </p:cNvPicPr>
          <p:nvPr/>
        </p:nvPicPr>
        <p:blipFill>
          <a:blip r:embed="rId3"/>
          <a:srcRect b="7097"/>
          <a:stretch>
            <a:fillRect/>
          </a:stretch>
        </p:blipFill>
        <p:spPr bwMode="auto">
          <a:xfrm>
            <a:off x="1285875" y="1428750"/>
            <a:ext cx="6286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Рисунок 26" descr="image0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200"/>
            <a:ext cx="1524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Рисунок 27" descr="image0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8175"/>
            <a:ext cx="1524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571500" y="4143375"/>
            <a:ext cx="77866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9250" algn="just"/>
            <a:r>
              <a:rPr lang="ru-RU" sz="2000" b="1">
                <a:latin typeface="Calibri" pitchFamily="34" charset="0"/>
                <a:cs typeface="Times New Roman" pitchFamily="18" charset="0"/>
              </a:rPr>
              <a:t>Возможны два типа золотых треугольников (рис. а, б)</a:t>
            </a:r>
          </a:p>
          <a:p>
            <a:pPr indent="349250" algn="just"/>
            <a:r>
              <a:rPr lang="ru-RU" sz="2000" b="1">
                <a:latin typeface="Calibri" pitchFamily="34" charset="0"/>
                <a:cs typeface="Times New Roman" pitchFamily="18" charset="0"/>
              </a:rPr>
              <a:t>  </a:t>
            </a:r>
          </a:p>
          <a:p>
            <a:pPr indent="349250" algn="just"/>
            <a:r>
              <a:rPr lang="ru-RU" sz="2000" b="1">
                <a:latin typeface="Calibri" pitchFamily="34" charset="0"/>
                <a:cs typeface="Times New Roman" pitchFamily="18" charset="0"/>
              </a:rPr>
              <a:t>В первом случае </a:t>
            </a:r>
            <a:r>
              <a:rPr lang="en-US" sz="2000" b="1" i="1">
                <a:latin typeface="Calibri" pitchFamily="34" charset="0"/>
                <a:cs typeface="Times New Roman" pitchFamily="18" charset="0"/>
              </a:rPr>
              <a:t>AB</a:t>
            </a:r>
            <a:r>
              <a:rPr lang="ru-RU" sz="2000" b="1" i="1">
                <a:latin typeface="Calibri" pitchFamily="34" charset="0"/>
                <a:cs typeface="Times New Roman" pitchFamily="18" charset="0"/>
              </a:rPr>
              <a:t>/</a:t>
            </a:r>
            <a:r>
              <a:rPr lang="en-US" sz="2000" b="1" i="1">
                <a:latin typeface="Calibri" pitchFamily="34" charset="0"/>
                <a:cs typeface="Times New Roman" pitchFamily="18" charset="0"/>
              </a:rPr>
              <a:t>AC</a:t>
            </a:r>
            <a:r>
              <a:rPr lang="ru-RU" sz="2000" b="1" i="1">
                <a:latin typeface="Calibri" pitchFamily="34" charset="0"/>
                <a:cs typeface="Times New Roman" pitchFamily="18" charset="0"/>
              </a:rPr>
              <a:t> =</a:t>
            </a:r>
            <a:endParaRPr lang="ru-RU" sz="2000" b="1"/>
          </a:p>
        </p:txBody>
      </p:sp>
      <p:sp>
        <p:nvSpPr>
          <p:cNvPr id="36871" name="Rectangle 8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49250" algn="just"/>
            <a:r>
              <a:rPr lang="ru-RU" sz="1400">
                <a:latin typeface="Calibri" pitchFamily="34" charset="0"/>
                <a:cs typeface="Times New Roman" pitchFamily="18" charset="0"/>
              </a:rPr>
              <a:t>. </a:t>
            </a:r>
            <a:endParaRPr lang="ru-RU"/>
          </a:p>
        </p:txBody>
      </p:sp>
      <p:pic>
        <p:nvPicPr>
          <p:cNvPr id="36872" name="Рисунок 26" descr="image0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200"/>
            <a:ext cx="1524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Рисунок 27" descr="image0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8" y="4714875"/>
            <a:ext cx="571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571500" y="5357813"/>
            <a:ext cx="5857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9250" algn="just"/>
            <a:r>
              <a:rPr lang="ru-RU" sz="2000" b="1">
                <a:latin typeface="Calibri" pitchFamily="34" charset="0"/>
                <a:cs typeface="Times New Roman" pitchFamily="18" charset="0"/>
              </a:rPr>
              <a:t>Во втором случае </a:t>
            </a:r>
            <a:r>
              <a:rPr lang="en-US" sz="2000" b="1" i="1">
                <a:latin typeface="Calibri" pitchFamily="34" charset="0"/>
                <a:cs typeface="Times New Roman" pitchFamily="18" charset="0"/>
              </a:rPr>
              <a:t>AC</a:t>
            </a:r>
            <a:r>
              <a:rPr lang="ru-RU" sz="2000" b="1" i="1">
                <a:latin typeface="Calibri" pitchFamily="34" charset="0"/>
                <a:cs typeface="Times New Roman" pitchFamily="18" charset="0"/>
              </a:rPr>
              <a:t>/</a:t>
            </a:r>
            <a:r>
              <a:rPr lang="en-US" sz="2000" b="1" i="1">
                <a:latin typeface="Calibri" pitchFamily="34" charset="0"/>
                <a:cs typeface="Times New Roman" pitchFamily="18" charset="0"/>
              </a:rPr>
              <a:t>AB</a:t>
            </a:r>
            <a:r>
              <a:rPr lang="ru-RU" sz="2000" b="1" i="1">
                <a:latin typeface="Calibri" pitchFamily="34" charset="0"/>
                <a:cs typeface="Times New Roman" pitchFamily="18" charset="0"/>
              </a:rPr>
              <a:t> =</a:t>
            </a:r>
            <a:endParaRPr lang="ru-RU" sz="2000" b="1"/>
          </a:p>
        </p:txBody>
      </p:sp>
      <p:sp>
        <p:nvSpPr>
          <p:cNvPr id="36875" name="Rectangle 13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49250" algn="just"/>
            <a:r>
              <a:rPr lang="ru-RU" sz="1400">
                <a:latin typeface="Calibri" pitchFamily="34" charset="0"/>
                <a:cs typeface="Times New Roman" pitchFamily="18" charset="0"/>
              </a:rPr>
              <a:t>. </a:t>
            </a:r>
            <a:endParaRPr lang="ru-RU"/>
          </a:p>
        </p:txBody>
      </p:sp>
      <p:pic>
        <p:nvPicPr>
          <p:cNvPr id="19" name="Рисунок 27" descr="image0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5286375"/>
            <a:ext cx="571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0" y="4714875"/>
            <a:ext cx="192881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462" grpId="0"/>
      <p:bldP spid="1946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C:\Documents and Settings\Admin\Рабочий стол\Рисунки\Новые фоны\post-318-1248678791_thumb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928688" y="357188"/>
            <a:ext cx="6737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70C0"/>
                </a:solidFill>
                <a:latin typeface="Calibri" pitchFamily="34" charset="0"/>
              </a:rPr>
              <a:t>Золотые прямоугольники </a:t>
            </a:r>
          </a:p>
        </p:txBody>
      </p:sp>
      <p:pic>
        <p:nvPicPr>
          <p:cNvPr id="4" name="Рисунок 3" descr="3-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285875"/>
            <a:ext cx="84296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143000" y="4214813"/>
            <a:ext cx="67865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9250" algn="just"/>
            <a:r>
              <a:rPr lang="ru-RU" sz="2000" b="1">
                <a:latin typeface="Calibri" pitchFamily="34" charset="0"/>
                <a:cs typeface="Times New Roman" pitchFamily="18" charset="0"/>
              </a:rPr>
              <a:t>Прямоугольник, стороны которого находятся в золотом отношении называют золотым прямоугольником . Золотые прямоугольники обладают многими интересными свойствами.</a:t>
            </a:r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C:\Documents and Settings\Admin\Рабочий стол\Рисунки\Новые фоны\post-318-1248678791_thumb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357438" y="142875"/>
            <a:ext cx="41322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70C0"/>
                </a:solidFill>
                <a:latin typeface="Calibri" pitchFamily="34" charset="0"/>
              </a:rPr>
              <a:t>Пентаграмма</a:t>
            </a:r>
          </a:p>
        </p:txBody>
      </p:sp>
      <p:pic>
        <p:nvPicPr>
          <p:cNvPr id="4" name="Рисунок 3" descr="Золотое сечение. Построение правильного пятиугольника и пентаграммы"/>
          <p:cNvPicPr>
            <a:picLocks noChangeAspect="1" noChangeArrowheads="1"/>
          </p:cNvPicPr>
          <p:nvPr/>
        </p:nvPicPr>
        <p:blipFill>
          <a:blip r:embed="rId3"/>
          <a:srcRect l="55000"/>
          <a:stretch>
            <a:fillRect/>
          </a:stretch>
        </p:blipFill>
        <p:spPr bwMode="auto">
          <a:xfrm>
            <a:off x="2786063" y="928688"/>
            <a:ext cx="321468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14375" y="4271963"/>
            <a:ext cx="80010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  <a:r>
              <a:rPr lang="ru-RU" sz="2000" b="1">
                <a:latin typeface="Calibri" pitchFamily="34" charset="0"/>
              </a:rPr>
              <a:t>Все диагонали пятиугольника делят друг друга на отрезки, связанные между собой золотой пропорцией. Каждый конец пятиугольной звезды представляет собой золотой треугольник. Его стороны образуют угол 36° при вершине, а основание, отложенное на боковую сторону, делит ее в пропорции золотого сечения.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C:\Documents and Settings\Admin\Рабочий стол\Рисунки\Новые фоны\post-318-1248678791_thumb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714500" y="500063"/>
            <a:ext cx="5365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0070C0"/>
                </a:solidFill>
                <a:latin typeface="Calibri" pitchFamily="34" charset="0"/>
              </a:rPr>
              <a:t>Ряд Фибоначчи</a:t>
            </a:r>
          </a:p>
        </p:txBody>
      </p:sp>
      <p:pic>
        <p:nvPicPr>
          <p:cNvPr id="16386" name="Picture 2" descr="http://t.foto.radikal.ru/0705/1e/bdba0950889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785938"/>
            <a:ext cx="271462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643313" y="1643063"/>
            <a:ext cx="4572000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С историей золотого сечения косвенным образом связано имя итальянского математика монаха Леонардо из Пизы, более известного под именем Фибоначчи (сын Боначчи). Он много путешествовал по Востоку, познакомил Европу с индийскими (арабскими) цифрами. В 1202 г вышел в свет его математический труд «Книга об абаке» (счетной доске), в котором были собраны все известные на то время задачи.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C:\Documents and Settings\Admin\Рабочий стол\Рисунки\Новые фоны\post-318-1248678791_thumb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50" y="1500188"/>
          <a:ext cx="8858250" cy="2214562"/>
        </p:xfrm>
        <a:graphic>
          <a:graphicData uri="http://schemas.openxmlformats.org/drawingml/2006/table">
            <a:tbl>
              <a:tblPr/>
              <a:tblGrid>
                <a:gridCol w="632734"/>
                <a:gridCol w="632734"/>
                <a:gridCol w="632734"/>
                <a:gridCol w="632734"/>
                <a:gridCol w="632734"/>
                <a:gridCol w="632734"/>
                <a:gridCol w="632734"/>
                <a:gridCol w="632734"/>
                <a:gridCol w="632734"/>
                <a:gridCol w="632734"/>
                <a:gridCol w="632734"/>
                <a:gridCol w="632734"/>
                <a:gridCol w="632734"/>
                <a:gridCol w="632734"/>
              </a:tblGrid>
              <a:tr h="980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Меся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 b="1" dirty="0" err="1" smtClean="0">
                          <a:latin typeface="Calibri"/>
                          <a:ea typeface="Calibri"/>
                          <a:cs typeface="Times New Roman"/>
                        </a:rPr>
                        <a:t>цы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34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Пары кроликов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55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89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144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57188" y="357188"/>
            <a:ext cx="8358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Одна из задач гласила «Сколько пар кроликов в один год от одной пары родится». Размышляя на эту тему, Фибоначчи выстроил такой ряд цифр: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85750" y="3786188"/>
            <a:ext cx="86439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Ряд чисел 0, 1, 1, 2, 3, 5, 8, 13… известен как ряд Фибоначчи. Отношения между числами последовательности составляют также золотое сечение.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C:\Documents and Settings\Admin\Рабочий стол\Рисунки\Новые фоны\post-318-1248678791_thumb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714375" y="785813"/>
            <a:ext cx="7786688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Ученые продолжали активно развивать теорию чисел Фибоначчи и золотого сечения. Возникают изящные методы решения ряда кибернетических задач (теории поиска, игр, программирования) с использованием чисел Фибоначчи и золотого сечения. В США создается даже Математическая Фибоначчи-ассоциация, которая с 1963 года выпускает специальный журнал.</a:t>
            </a:r>
          </a:p>
        </p:txBody>
      </p:sp>
      <p:pic>
        <p:nvPicPr>
          <p:cNvPr id="4" name="Рисунок 3" descr="12-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5861" t="17035" r="6227" b="23659"/>
          <a:stretch>
            <a:fillRect/>
          </a:stretch>
        </p:blipFill>
        <p:spPr bwMode="auto">
          <a:xfrm>
            <a:off x="2143125" y="4000500"/>
            <a:ext cx="4572000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429500" y="5072063"/>
            <a:ext cx="500063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Documents and Settings\Admin\Рабочий стол\Рисунки\Phon\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Мои документы\Мои документы\Рисунки\Настины рисунки\Животные\Q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285750"/>
            <a:ext cx="5786437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 descr="C:\Documents and Settings\Admin\Рабочий стол\Рисунки\Новые фоны\post-318-1248678773_thumb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857250" y="357188"/>
            <a:ext cx="7500938" cy="3571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Золотое сечение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 природе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 descr="C:\Documents and Settings\Admin\Рабочий стол\Рисунки\Новые фоны\post-318-1248678773_thumb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42938" y="1285875"/>
            <a:ext cx="785812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latin typeface="Calibri" pitchFamily="34" charset="0"/>
              </a:rPr>
              <a:t>Все живое и все красивое — все подчиняется  божественному закону, имя которому — «золотое сечение». ... Странная, загадочная, необъяснимая вещь: эта божественная пропорция мистическим образом сопутствует всему живому. Вы непременно увидите эту пропорцию и в изгибах морских раковин, и в форме цветов, и в облике жуков, и в красивом человеческом теле.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 descr="C:\Documents and Settings\Admin\Рабочий стол\Рисунки\Новые фоны\post-318-1248678773_thumb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Золотое сечение. Цикор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928688"/>
            <a:ext cx="5524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571875" y="285750"/>
            <a:ext cx="32861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C00000"/>
                </a:solidFill>
                <a:latin typeface="Calibri" pitchFamily="34" charset="0"/>
              </a:rPr>
              <a:t>Цикорий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938" y="2214563"/>
            <a:ext cx="8001000" cy="4214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Среди придорожных трав растет ничем не примечательное растение – цикорий. Приглядимся к нему внимательно. От основного стебля образовался отросток. Тут же расположился первый листок</a:t>
            </a:r>
            <a:r>
              <a:rPr lang="ru-RU" sz="2000" b="1" dirty="0">
                <a:solidFill>
                  <a:schemeClr val="tx1"/>
                </a:solidFill>
              </a:rPr>
              <a:t>.</a:t>
            </a:r>
            <a:r>
              <a:rPr lang="ru-RU" sz="2000" b="1" dirty="0">
                <a:solidFill>
                  <a:schemeClr val="tx1"/>
                </a:solidFill>
              </a:rPr>
              <a:t> Отросток делает сильный выброс в пространство, останавливается, выпускает листок, но уже короче первого, снова делает выброс в пространство, но уже меньшей силы, выпускает листок еще меньшего размера и снова выброс. Если первый выброс принять за 100 единиц, то второй равен 62 единицам, третий – 38, четвертый – 24 и т.д. Длина лепестков тоже подчинена золотой пропорции. В росте, завоевании пространства растение сохраняло определенные пропорции. Импульсы его роста постепенно уменьшались в пропорции золотого сечения.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allAtOnce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 descr="C:\Documents and Settings\Admin\Рабочий стол\Рисунки\Новые фоны\post-318-1248678773_thumb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571750" y="428625"/>
            <a:ext cx="342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  <a:r>
              <a:rPr lang="ru-RU" sz="4000" b="1">
                <a:solidFill>
                  <a:srgbClr val="C00000"/>
                </a:solidFill>
                <a:latin typeface="Calibri" pitchFamily="34" charset="0"/>
              </a:rPr>
              <a:t>Яйцо птицы</a:t>
            </a:r>
          </a:p>
        </p:txBody>
      </p:sp>
      <p:pic>
        <p:nvPicPr>
          <p:cNvPr id="6" name="Рисунок 5" descr="Золотое сечение. Яйцо птиц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1214438"/>
            <a:ext cx="40719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57313" y="4429125"/>
            <a:ext cx="7000875" cy="1571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Природа осуществила деление на симметричные части и золотые пропорции. В частях проявляется повторение строения целого.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C:\Documents and Settings\Admin\Рабочий стол\Рисунки\Новые фоны\post-318-1248678773_thumb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Золотое сечение. Ящерица живородяща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1357313"/>
            <a:ext cx="54292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286125" y="428625"/>
            <a:ext cx="26527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C00000"/>
                </a:solidFill>
                <a:latin typeface="Calibri" pitchFamily="34" charset="0"/>
              </a:rPr>
              <a:t>Ящерица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1563" y="3500438"/>
            <a:ext cx="7072312" cy="1928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В ящерице с первого взгляда улавливаются приятные для нашего глаза пропорции – длина ее хвоста так относится к длине остального тела, как </a:t>
            </a:r>
            <a:r>
              <a:rPr lang="ru-RU" sz="2800" b="1" dirty="0">
                <a:solidFill>
                  <a:schemeClr val="tx1"/>
                </a:solidFill>
              </a:rPr>
              <a:t>38 </a:t>
            </a:r>
            <a:r>
              <a:rPr lang="ru-RU" sz="2800" b="1" dirty="0">
                <a:solidFill>
                  <a:schemeClr val="tx1"/>
                </a:solidFill>
              </a:rPr>
              <a:t>к </a:t>
            </a:r>
            <a:r>
              <a:rPr lang="ru-RU" sz="2800" b="1" dirty="0">
                <a:solidFill>
                  <a:schemeClr val="tx1"/>
                </a:solidFill>
              </a:rPr>
              <a:t>62.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4" descr="C:\Documents and Settings\Admin\Рабочий стол\Рисунки\Новые фоны\post-318-1248678773_thumb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Золотое сечение. Золотые пропорции в фигуре челове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071563"/>
            <a:ext cx="2357438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00063" y="428625"/>
            <a:ext cx="8358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C00000"/>
                </a:solidFill>
                <a:latin typeface="Calibri" pitchFamily="34" charset="0"/>
              </a:rPr>
              <a:t>Золотые пропорции в фигуре человека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875" y="1000125"/>
            <a:ext cx="5357813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Деление тела точкой пупа – важнейший показатель золотого сечения. Пропорции мужского тела колеблются в пределах среднего отношения   </a:t>
            </a:r>
            <a:r>
              <a:rPr lang="ru-RU" sz="2400" b="1" dirty="0">
                <a:solidFill>
                  <a:schemeClr val="tx1"/>
                </a:solidFill>
              </a:rPr>
              <a:t>8 :13 </a:t>
            </a:r>
            <a:r>
              <a:rPr lang="ru-RU" sz="2400" b="1" dirty="0">
                <a:solidFill>
                  <a:schemeClr val="tx1"/>
                </a:solidFill>
              </a:rPr>
              <a:t>= </a:t>
            </a:r>
            <a:r>
              <a:rPr lang="ru-RU" sz="2400" b="1" dirty="0">
                <a:solidFill>
                  <a:schemeClr val="tx1"/>
                </a:solidFill>
              </a:rPr>
              <a:t>0,615 </a:t>
            </a:r>
            <a:r>
              <a:rPr lang="ru-RU" sz="2400" b="1" dirty="0">
                <a:solidFill>
                  <a:schemeClr val="tx1"/>
                </a:solidFill>
              </a:rPr>
              <a:t>и несколько ближе подходят к золотому сечению, чем пропорции женского тела, в отношении которого среднее значение пропорции выражается в соотношении </a:t>
            </a:r>
            <a:r>
              <a:rPr lang="ru-RU" sz="2400" b="1" dirty="0">
                <a:solidFill>
                  <a:schemeClr val="tx1"/>
                </a:solidFill>
              </a:rPr>
              <a:t>5 : 8 = 0,625. </a:t>
            </a:r>
            <a:r>
              <a:rPr lang="ru-RU" sz="2400" b="1" dirty="0">
                <a:solidFill>
                  <a:schemeClr val="tx1"/>
                </a:solidFill>
              </a:rPr>
              <a:t>У </a:t>
            </a:r>
            <a:r>
              <a:rPr lang="ru-RU" sz="2400" b="1" dirty="0">
                <a:solidFill>
                  <a:schemeClr val="tx1"/>
                </a:solidFill>
              </a:rPr>
              <a:t>новорожденного пропорция </a:t>
            </a:r>
            <a:r>
              <a:rPr lang="ru-RU" sz="2400" b="1" dirty="0">
                <a:solidFill>
                  <a:schemeClr val="tx1"/>
                </a:solidFill>
              </a:rPr>
              <a:t>составляет отношение 1 : 1, к 13 годам она равна </a:t>
            </a:r>
            <a:r>
              <a:rPr lang="ru-RU" sz="2400" b="1" dirty="0">
                <a:solidFill>
                  <a:schemeClr val="tx1"/>
                </a:solidFill>
              </a:rPr>
              <a:t>0,641 , </a:t>
            </a:r>
            <a:r>
              <a:rPr lang="ru-RU" sz="2400" b="1" dirty="0">
                <a:solidFill>
                  <a:schemeClr val="tx1"/>
                </a:solidFill>
              </a:rPr>
              <a:t>а к 21 году равняется мужской.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4" descr="C:\Documents and Settings\Admin\Рабочий стол\Рисунки\Новые фоны\post-318-1248678773_thumb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Золотое сечение. Золотые пропорции в частях тела челове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1071563"/>
            <a:ext cx="6357937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714375" y="428625"/>
            <a:ext cx="7921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Золотые пропорции в частях тела человека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2938" y="4214813"/>
            <a:ext cx="7715250" cy="24288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Пропорции золотого сечения проявляются и в отношении других частей тела – длина плеча, предплечья и кисти, кисти и пальцев и т.д. Эти </a:t>
            </a:r>
            <a:r>
              <a:rPr lang="ru-RU" sz="2400" b="1" dirty="0">
                <a:solidFill>
                  <a:schemeClr val="tx1"/>
                </a:solidFill>
              </a:rPr>
              <a:t>закономерности </a:t>
            </a:r>
            <a:r>
              <a:rPr lang="ru-RU" sz="2400" b="1" dirty="0">
                <a:solidFill>
                  <a:schemeClr val="tx1"/>
                </a:solidFill>
              </a:rPr>
              <a:t>а также проявляются в биоритмах и функционировании головного мозга и зрительного восприятия.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4" descr="C:\Documents and Settings\Admin\Рабочий стол\Рисунки\Новые фоны\post-318-1248678773_thumb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214563" y="285750"/>
            <a:ext cx="4451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Calibri" pitchFamily="34" charset="0"/>
              </a:rPr>
              <a:t>Спираль Архимеда</a:t>
            </a:r>
          </a:p>
        </p:txBody>
      </p:sp>
      <p:pic>
        <p:nvPicPr>
          <p:cNvPr id="5" name="Рисунок 4" descr="Золотое сечение. Спираль Архиме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1143000"/>
            <a:ext cx="50006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71500" y="4071938"/>
            <a:ext cx="82153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Calibri" pitchFamily="34" charset="0"/>
              </a:rPr>
              <a:t>Спирали очень распространены в природе. Представление о золотом сечении будет неполным, если не сказать о спирали. Форма спирально завитой раковины привлекла внимание Архимеда. Он изучал ее и вывел уравнение спирали. Спираль, вычерченная по этому уравнению, называется его именем.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4" descr="C:\Documents and Settings\Admin\Рабочий стол\Рисунки\Новые фоны\post-318-1248678773_thumb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vio.uchim.info/Vio_32/cd_site/articles/art_3_5_clip_image0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714375"/>
            <a:ext cx="2286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vio.uchim.info/Vio_32/cd_site/articles/art_3_5_clip_image1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714375"/>
            <a:ext cx="23574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vio.uchim.info/Vio_32/cd_site/articles/art_3_5_clip_image1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0" y="714375"/>
            <a:ext cx="23574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000125" y="3857625"/>
            <a:ext cx="72707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По золотой спирали свёрнуты раковины многих улиток и моллюсков, некоторые пауки, сплетая паутину, закручивают нити вокруг центра по золотым спиралям. Рога архаров закручиваются по золотым спиралям.</a:t>
            </a:r>
            <a:r>
              <a:rPr lang="ru-RU" sz="12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4" descr="C:\Documents and Settings\Admin\Рабочий стол\Рисунки\Новые фоны\post-318-1248678773_thumb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vio.uchim.info/Vio_32/cd_site/articles/art_3_5_clip_image0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571500"/>
            <a:ext cx="22860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vio.uchim.info/Vio_32/cd_site/articles/art_3_5_clip_image0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500063"/>
            <a:ext cx="2286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vio.uchim.info/Vio_32/cd_site/articles/art_3_5_clip_image09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63" y="571500"/>
            <a:ext cx="242887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85750" y="3441700"/>
            <a:ext cx="850106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Винтообразное и спиралевидное расположение листьев на ветках деревьев подметили давно. Спираль увидели в расположении семян подсолнечника, в шишках сосны, ананасах, кактусах и т.д. Совместная работа ботаников и математиков пролила свет на эти удивительные явления природы. Выяснилось, что в расположении листьев на ветке (филотаксис), семян подсолнечника, шишек сосны проявляет себя ряд Фибоначчи, а стало быть, проявляет себя закон золотого сечения.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C:\Documents and Settings\Admin\Рабочий стол\Рисунки\Phon\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42518373" descr="http://naturepicture.ru/_ph/33/2/425183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642938"/>
            <a:ext cx="728662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4" descr="C:\Documents and Settings\Admin\Рабочий стол\Рисунки\Новые фоны\post-318-1248678773_thumb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vio.uchim.info/Vio_32/cd_site/articles/art_3_5_clip_image0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071563"/>
            <a:ext cx="435768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57250" y="3500438"/>
            <a:ext cx="7081838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latin typeface="Calibri" pitchFamily="34" charset="0"/>
              </a:rPr>
              <a:t>В 1850 г . немецкий учёный А. Цейзинг открыл так называемый закон углов, согласно которому средняя величина углового отклонения ветки растения равна примерно 138 ° . </a:t>
            </a:r>
          </a:p>
          <a:p>
            <a:r>
              <a:rPr lang="ru-RU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Таким образом, величина среднего углового отклонения ветки соответствует меньшей из двух частей, на которые делится полный угол при золотом сечении. </a:t>
            </a:r>
          </a:p>
          <a:p>
            <a:endParaRPr lang="ru-RU"/>
          </a:p>
        </p:txBody>
      </p:sp>
      <p:pic>
        <p:nvPicPr>
          <p:cNvPr id="8" name="Рисунок 7" descr="http://vio.uchim.info/Vio_32/cd_site/articles/art_3_5_clip_image068_000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1643063"/>
            <a:ext cx="1643063" cy="107156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000250" y="428625"/>
            <a:ext cx="342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ЗАКОН УГЛОВ </a:t>
            </a:r>
            <a:endParaRPr lang="ru-RU" sz="40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4" descr="C:\Documents and Settings\Admin\Рабочий стол\Рисунки\Новые фоны\post-318-1248678773_thumb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063" y="3714750"/>
            <a:ext cx="8215312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Закономерности </a:t>
            </a:r>
            <a:r>
              <a:rPr lang="ru-RU" sz="2400" b="1" dirty="0">
                <a:solidFill>
                  <a:schemeClr val="tx1"/>
                </a:solidFill>
              </a:rPr>
              <a:t>золотого сечения проявляются </a:t>
            </a:r>
            <a:r>
              <a:rPr lang="ru-RU" sz="2400" b="1" dirty="0">
                <a:solidFill>
                  <a:schemeClr val="tx1"/>
                </a:solidFill>
              </a:rPr>
              <a:t>в энергетических переходах элементарных частиц, в строении некоторых химических соединений, в планетарных и космических системах, в генных структурах живых организмов. </a:t>
            </a:r>
          </a:p>
        </p:txBody>
      </p:sp>
      <p:pic>
        <p:nvPicPr>
          <p:cNvPr id="5" name="Рисунок 4" descr="http://vio.uchim.info/Vio_32/cd_site/articles/art_3_5_clip_image1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785813"/>
            <a:ext cx="321468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im6-tub.yandex.net/i?id=223734416&amp;tov=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714375"/>
            <a:ext cx="33575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>
            <a:off x="7715250" y="6286500"/>
            <a:ext cx="357188" cy="2857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C:\Documents and Settings\Admin\Рабочий стол\Рисунки\Phon\f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571500" y="1071563"/>
            <a:ext cx="7843838" cy="3633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Золотое сечение</a:t>
            </a:r>
          </a:p>
          <a:p>
            <a:pPr algn="ctr"/>
            <a:r>
              <a:rPr lang="ru-RU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 скульптуре</a:t>
            </a:r>
          </a:p>
          <a:p>
            <a:pPr algn="ctr"/>
            <a:r>
              <a:rPr lang="ru-RU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 живописи.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Documents and Settings\Admin\Рабочий стол\Рисунки\Phon\f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28625" y="1143000"/>
            <a:ext cx="84296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800" b="1">
                <a:latin typeface="Calibri" pitchFamily="34" charset="0"/>
                <a:cs typeface="Times New Roman" pitchFamily="18" charset="0"/>
              </a:rPr>
              <a:t>Можно сказать, что золотое сечение, золотой</a:t>
            </a:r>
          </a:p>
          <a:p>
            <a:pPr algn="just"/>
            <a:r>
              <a:rPr lang="ru-RU" sz="2800" b="1">
                <a:latin typeface="Calibri" pitchFamily="34" charset="0"/>
                <a:cs typeface="Times New Roman" pitchFamily="18" charset="0"/>
              </a:rPr>
              <a:t> прямоугольник, золотые треугольники</a:t>
            </a:r>
          </a:p>
          <a:p>
            <a:pPr algn="just"/>
            <a:r>
              <a:rPr lang="ru-RU" sz="2800" b="1">
                <a:latin typeface="Calibri" pitchFamily="34" charset="0"/>
                <a:cs typeface="Times New Roman" pitchFamily="18" charset="0"/>
              </a:rPr>
              <a:t> и золотая спираль являются математическими</a:t>
            </a:r>
          </a:p>
          <a:p>
            <a:pPr algn="just"/>
            <a:r>
              <a:rPr lang="ru-RU" sz="2800" b="1">
                <a:latin typeface="Calibri" pitchFamily="34" charset="0"/>
                <a:cs typeface="Times New Roman" pitchFamily="18" charset="0"/>
              </a:rPr>
              <a:t>символами идеального соотношения формы и роста. </a:t>
            </a:r>
          </a:p>
          <a:p>
            <a:pPr algn="just"/>
            <a:r>
              <a:rPr lang="ru-RU" sz="2800" b="1">
                <a:latin typeface="Calibri" pitchFamily="34" charset="0"/>
                <a:cs typeface="Times New Roman" pitchFamily="18" charset="0"/>
              </a:rPr>
              <a:t>Великий немецкий поэт 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Иоган Вольфган Гете</a:t>
            </a:r>
          </a:p>
          <a:p>
            <a:pPr algn="just"/>
            <a:r>
              <a:rPr lang="ru-RU" sz="2800" b="1">
                <a:latin typeface="Calibri" pitchFamily="34" charset="0"/>
                <a:cs typeface="Times New Roman" pitchFamily="18" charset="0"/>
              </a:rPr>
              <a:t> считал их даже математическими символами</a:t>
            </a:r>
          </a:p>
          <a:p>
            <a:pPr algn="just"/>
            <a:r>
              <a:rPr lang="ru-RU" sz="2800" b="1">
                <a:latin typeface="Calibri" pitchFamily="34" charset="0"/>
                <a:cs typeface="Times New Roman" pitchFamily="18" charset="0"/>
              </a:rPr>
              <a:t>жизни и духовного развития.</a:t>
            </a:r>
            <a:endParaRPr lang="ru-RU" sz="2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C:\Documents and Settings\Admin\Рабочий стол\Рисунки\Phon\f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Золотой шрифт Дюрера. Древнегреческие сосуд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85750"/>
            <a:ext cx="87153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71500" y="5072063"/>
            <a:ext cx="7643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Золотое сечение в шрифтах и бытовых предметах.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C:\Documents and Settings\Admin\Рабочий стол\Рисунки\Phon\f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rustimes.com/i/z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357188"/>
            <a:ext cx="5357813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85813" y="4429125"/>
            <a:ext cx="72866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Особый вид изобразительного искусства Древней Греции следует выделить изготовление и роспись всевозможных сосудов. В изящной форме легко угадываются пропорции золотого сечения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C:\Documents and Settings\Admin\Рабочий стол\Рисунки\Phon\f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71500" y="428625"/>
            <a:ext cx="8001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“Золотое сечение” в скульптуре</a:t>
            </a:r>
            <a:endParaRPr lang="ru-RU" sz="440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" name="Рисунок 3" descr="http://rustimes.com/i/z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571625"/>
            <a:ext cx="2643187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000500" y="1857375"/>
            <a:ext cx="37147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Скульптурные сооружения, памятники воздвигаются, чтобы увековечить знаменательные события, сохранить в памяти потомков имена прославленных людей их подвиги и деяния.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C:\Documents and Settings\Admin\Рабочий стол\Рисунки\Phon\f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rustimes.com/i/z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42875"/>
            <a:ext cx="40005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143000" y="5143500"/>
            <a:ext cx="7286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Перед вами канон изображения стоящего человека, все пропорции человека связаны формулой “золотого сечения”.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C:\Documents and Settings\Admin\Рабочий стол\Рисунки\Phon\f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71500" y="4786313"/>
            <a:ext cx="764381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Великий древнегреческий скульптор Фидий часто использовал “золотое сечение” в своих произведениях. </a:t>
            </a:r>
          </a:p>
          <a:p>
            <a:r>
              <a:rPr lang="ru-RU" sz="2400" b="1">
                <a:latin typeface="Calibri" pitchFamily="34" charset="0"/>
              </a:rPr>
              <a:t>Самая знаменитая из них была статуя Зевса Олимпийского, которая считалась одним из чудес света и статуя Афины Парфенос.</a:t>
            </a:r>
          </a:p>
        </p:txBody>
      </p:sp>
      <p:pic>
        <p:nvPicPr>
          <p:cNvPr id="5" name="Рисунок 4" descr="http://vio.uchim.info/Vio_32/cd_site/articles/art_3_5_clip_image0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214313"/>
            <a:ext cx="27860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vio.uchim.info/Vio_32/cd_site/articles/art_3_5_clip_image0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214313"/>
            <a:ext cx="2786062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C:\Documents and Settings\Admin\Рабочий стол\Рисунки\Phon\f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143375" y="500063"/>
            <a:ext cx="4714875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Переходя к примерам “золотого сечения” в живописи, нельзя не остановить своего внимания на творчестве Леонардо да Винчи. Его личность – одна из загадок истории. Сам Леонардо да Винчи говорил: “Пусть никто, не будучи математиком, не дерзнет читать мои труды”.</a:t>
            </a:r>
            <a:br>
              <a:rPr lang="ru-RU" sz="2400" b="1"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Он снискал славу непревзойденного художника, великого ученого, гения, предвосхитившего многие изобретения, которые не были осуществлены вплоть до XX в.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pic>
        <p:nvPicPr>
          <p:cNvPr id="3" name="Picture 3" descr="PPT3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500063"/>
            <a:ext cx="3429000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C:\Documents and Settings\Admin\Рабочий стол\Рисунки\Phon\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a-travel.spb.ru/v2008/images/photos/6a2126cf840d72a6baaa2ebec9d91b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571500"/>
            <a:ext cx="678656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C:\Documents and Settings\Admin\Рабочий стол\Рисунки\Phon\f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t="4614" b="7692"/>
          <a:stretch>
            <a:fillRect/>
          </a:stretch>
        </p:blipFill>
        <p:spPr bwMode="auto">
          <a:xfrm>
            <a:off x="571500" y="428625"/>
            <a:ext cx="35718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57188"/>
            <a:ext cx="3929062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28625" y="5103813"/>
            <a:ext cx="8429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Портрет Моны Лизы (Джоконда) Леонардо да Винчи привлекает тем, что композиция рисунка построена на  «золотых треугольниках», точнее на треугольниках, являющихся кусками правильного звездчатого пятиугольника и «золотых прямоугольников».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 descr="C:\Documents and Settings\Admin\Рабочий стол\Рисунки\Phon\f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428625"/>
            <a:ext cx="75723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643063" y="4929188"/>
            <a:ext cx="5929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Тайная вечеря </a:t>
            </a:r>
            <a:br>
              <a:rPr lang="ru-RU" sz="2400" b="1">
                <a:latin typeface="Calibri" pitchFamily="34" charset="0"/>
              </a:rPr>
            </a:br>
            <a:r>
              <a:rPr lang="ru-RU" sz="2400" b="1">
                <a:latin typeface="Calibri" pitchFamily="34" charset="0"/>
                <a:hlinkClick r:id="rId4"/>
              </a:rPr>
              <a:t>Леонардо да Винчи (Leonardo da Vinci)</a:t>
            </a:r>
            <a:endParaRPr lang="ru-RU" sz="2400" b="1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 descr="C:\Documents and Settings\Admin\Рабочий стол\Рисунки\Phon\f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85750"/>
            <a:ext cx="7643813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313" y="5143500"/>
            <a:ext cx="87153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Рождение Венеры </a:t>
            </a:r>
            <a:r>
              <a:rPr lang="ru-RU" sz="2400" b="1">
                <a:latin typeface="Calibri" pitchFamily="34" charset="0"/>
              </a:rPr>
              <a:t/>
            </a:r>
            <a:br>
              <a:rPr lang="ru-RU" sz="2400" b="1">
                <a:latin typeface="Calibri" pitchFamily="34" charset="0"/>
              </a:rPr>
            </a:br>
            <a:r>
              <a:rPr lang="ru-RU" sz="2000" b="1">
                <a:latin typeface="Calibri" pitchFamily="34" charset="0"/>
              </a:rPr>
              <a:t>БОТТИЧЕЛЛИ (</a:t>
            </a:r>
            <a:r>
              <a:rPr lang="ru-RU" sz="2400" b="1">
                <a:latin typeface="Calibri" pitchFamily="34" charset="0"/>
              </a:rPr>
              <a:t>Botticelli) Сандро (Алессандро ди Мариано Филипепи) (1445 - 1510),</a:t>
            </a:r>
            <a:br>
              <a:rPr lang="ru-RU" sz="2400" b="1"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итальянский живописец. Представитель Раннего Возрождения.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 descr="C:\Documents and Settings\Admin\Рабочий стол\Рисунки\Phon\f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864393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071813" y="5429250"/>
            <a:ext cx="3000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Рафаэль Санти</a:t>
            </a:r>
            <a:br>
              <a:rPr lang="ru-RU" sz="2400" b="1">
                <a:latin typeface="Calibri" pitchFamily="34" charset="0"/>
              </a:rPr>
            </a:br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Афинская школа</a:t>
            </a: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2400">
                <a:solidFill>
                  <a:srgbClr val="FF0000"/>
                </a:solidFill>
                <a:latin typeface="Calibri" pitchFamily="34" charset="0"/>
              </a:rPr>
            </a:br>
            <a:endParaRPr lang="ru-RU" sz="24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C:\Documents and Settings\Admin\Рабочий стол\Рисунки\Phon\f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Эскиз Рафаэля к картине Избиение младенце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85750"/>
            <a:ext cx="771525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85813" y="5143500"/>
            <a:ext cx="7929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Ощущение динамики, волнения проявляется, пожалуй, сильней всего в другой простой геометрической фигуре - спирали. Многофигурная композиция в фреске"Избиение младенцев», выполненная в 1509 - 1510 годах Рафаэлем, отличается динамизмом и драматизмом сюжета.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C:\Documents and Settings\Admin\Рабочий стол\Рисунки\Phon\f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Сосновая роща Шишки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357188"/>
            <a:ext cx="70008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57188" y="4714875"/>
            <a:ext cx="85725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На этой знаменитой картине И. И. Шишкина с очевидностью просматриваются мотивы золотого сечения. Ярко освещенная солнцем сосна (стоящая на первом плане) делит длину картины по золотому сечению. Справа от сосны - освещенный солнцем пригорок. Он делит по золотому сечению правую часть картины по горизонтали. Слева от главной сосны находится множество сосен - при желании можно с успехом продолжить деление картины по золотому сечению и дальше.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C:\Documents and Settings\Admin\Рабочий стол\Рисунки\Phon\f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a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214313"/>
            <a:ext cx="6357937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57188" y="4714875"/>
            <a:ext cx="850106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Мы убедились, что все-таки существует связь между математикой   и живописью. И это не случайно, ведь каждому искусству присуще стремление к стройности, соразмерности, гармонии. Природа совершенна, и у нее есть свои законы, выраженные с помощью математики и проявляющие во всех искусствах. Эти свойства не выдуманы людьми. Они отражают свойства самой природы.</a:t>
            </a:r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358063" y="6286500"/>
            <a:ext cx="357187" cy="2857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 descr="C:\Documents and Settings\Admin\Рабочий стол\Рисунки\Новые фоны\a4_tecza_gp_ps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857250" y="0"/>
            <a:ext cx="7843838" cy="51435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Золотое сечение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 архитектуре.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 descr="C:\Documents and Settings\Admin\Рабочий стол\Рисунки\Новые фоны\a4_tecza_gp_ps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71500" y="857250"/>
            <a:ext cx="835818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alibri" pitchFamily="34" charset="0"/>
              </a:rPr>
              <a:t>“Архитектура –имеет три предмета: красоту, спокойность и прочность здания … К достижению сего служит руководством знание пропорции , перспективы , механики или вообще физики ,а всем им общим вождем является рассудок”</a:t>
            </a:r>
            <a:r>
              <a:rPr lang="ru-RU" sz="3600">
                <a:latin typeface="Calibri" pitchFamily="34" charset="0"/>
              </a:rPr>
              <a:t> </a:t>
            </a:r>
          </a:p>
          <a:p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В.И. Баженов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 descr="C:\Documents and Settings\Admin\Рабочий стол\Рисунки\Новые фоны\a4_tecza_gp_ps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928688" y="142875"/>
            <a:ext cx="61896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60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Пирамида Хеопса</a:t>
            </a:r>
            <a:endParaRPr lang="ru-RU" sz="6000">
              <a:solidFill>
                <a:srgbClr val="FF0000"/>
              </a:solidFill>
            </a:endParaRPr>
          </a:p>
        </p:txBody>
      </p:sp>
      <p:pic>
        <p:nvPicPr>
          <p:cNvPr id="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214438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Чертеж пирамид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75" y="1428750"/>
            <a:ext cx="364331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85750" y="4786313"/>
            <a:ext cx="85725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Принято считать, что понятие о золотом делении ввел в научный обиход Пифагор, древнегреческий философ и математик (VI в. до н.э.). Есть предположение, что Пифагор свое знание золотого деления позаимствовал у египтян и вавилонян. И действительно, пропорции пирамиды Хеопса, храмов, барельефов, предметов быта и украшений из гробницы Тутанхамона свидетельствуют, что египетские мастера пользовались соотношениями золотого деления при их создании.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C:\Documents and Settings\Admin\Рабочий стол\Рисунки\Phon\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Рисунки\цветы\IMG_0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500063"/>
            <a:ext cx="6357938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 descr="C:\Documents and Settings\Admin\Рабочий стол\Рисунки\Новые фоны\a4_tecza_gp_ps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929188" y="2143125"/>
            <a:ext cx="3929062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Другим примером из архитектурной древности является Пантеон, храм всех богов в Риме. На фасаде  Пантеона также можно заметить "золотые прямоугольники"</a:t>
            </a:r>
          </a:p>
          <a:p>
            <a:endParaRPr lang="ru-RU" sz="2400" b="1">
              <a:latin typeface="Calibri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357813" y="642938"/>
            <a:ext cx="2984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Calibri" pitchFamily="34" charset="0"/>
              </a:rPr>
              <a:t>Пантеон</a:t>
            </a:r>
          </a:p>
        </p:txBody>
      </p:sp>
      <p:pic>
        <p:nvPicPr>
          <p:cNvPr id="9218" name="Picture 2" descr="http://www.gazeta.lv/images/Panten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75"/>
            <a:ext cx="4581525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 descr="C:\Documents and Settings\Admin\Рабочий стол\Рисунки\Новые фоны\a4_tecza_gp_ps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786313" y="428625"/>
            <a:ext cx="4357687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Парфенон — главный храм в древних Афинах, посвященный покровительнице этого города и всей Аттики, богине Афине, один из красивейших произведений древнегреческой архитектуры. Строительством храма Парфенон руководил архитектор Фидий. На прямоугольной платформе (в 68,4 м длины и в 30,38 м ширины), сложенной из пирейского камня и на которую можно было со всех сторон подниматься по трем ступеням, высился построенный из пентелийского мрамора величественный периптер дорического стиля с восемью колоннами в каждом коротком фасе и с семнадцатью в каждом длинном. Вышиной эти колонны были в 11 м, диаметр их разреза в нижнем конце равнялся 1,8 м. Отношение длины здания Парфенона в Афинах к его высоте равно Ф (фи).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0" y="0"/>
            <a:ext cx="37973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Calibri" pitchFamily="34" charset="0"/>
              </a:rPr>
              <a:t>Парфенон</a:t>
            </a:r>
            <a:r>
              <a:rPr lang="ru-RU" sz="6000" b="1">
                <a:latin typeface="Calibri" pitchFamily="34" charset="0"/>
              </a:rPr>
              <a:t> </a:t>
            </a:r>
            <a:endParaRPr lang="ru-RU" sz="6000">
              <a:latin typeface="Calibri" pitchFamily="34" charset="0"/>
            </a:endParaRPr>
          </a:p>
        </p:txBody>
      </p:sp>
      <p:pic>
        <p:nvPicPr>
          <p:cNvPr id="1026" name="Picture 2" descr="http://blog.lib.umn.edu/dockr003/architecture/parthen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285875"/>
            <a:ext cx="44291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 descr="C:\Documents and Settings\Admin\Рабочий стол\Рисунки\Новые фоны\a4_tecza_gp_ps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goldsech.narod.ru/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428625"/>
            <a:ext cx="37147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28625" y="5357813"/>
            <a:ext cx="8143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Золотое соотношение мы можем увидеть и в здании собора Парижской Богоматери (Нотр-дам де Пари):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 descr="C:\Documents and Settings\Admin\Рабочий стол\Рисунки\Новые фоны\a4_tecza_gp_ps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rustimes.com/i/z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428750"/>
            <a:ext cx="335756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714750" y="1143000"/>
            <a:ext cx="4572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Известный русский архитектор Казаков Матвей Федорович в своем творчестве широко использовал “золотое сечение”. Его талант был многогранным, но в большей степени он раскрылся в многочисленных осуществленных проектах жилых домов и усадеб. Например золотое сечение можно обнаружить в архитектуре здания сената в Кремле. По проекту Казакова построена в Москве Голицынская больница, которая в настоящее время называется “Первая клиническая” больница имени Пирогова.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000125" y="357188"/>
            <a:ext cx="70151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Архитектура нашей страны.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 descr="C:\Documents and Settings\Admin\Рабочий стол\Рисунки\Новые фоны\a4_tecza_gp_ps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rustimes.com/i/z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928688"/>
            <a:ext cx="8072437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 descr="C:\Documents and Settings\Admin\Рабочий стол\Рисунки\Новые фоны\a4_tecza_gp_ps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14375" y="5357813"/>
            <a:ext cx="7643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Петровский дворец в Москве. Построен по проекту М.Ф. Казакова. </a:t>
            </a:r>
          </a:p>
        </p:txBody>
      </p:sp>
      <p:pic>
        <p:nvPicPr>
          <p:cNvPr id="5122" name="Picture 2" descr="http://geo2000.nm.ru/data/asia/russia/moscow/petr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500063"/>
            <a:ext cx="70723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 descr="C:\Documents and Settings\Admin\Рабочий стол\Рисунки\Новые фоны\a4_tecza_gp_ps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28750" y="4429125"/>
            <a:ext cx="65008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Еще один архитектурный шедевр Москвы - дом Пашкова - является одним из наиболее совершенных произведений архитектора В.Баженова. </a:t>
            </a:r>
          </a:p>
        </p:txBody>
      </p:sp>
      <p:pic>
        <p:nvPicPr>
          <p:cNvPr id="79875" name="Рисунок 5" descr="Картинка 11 из 15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357188"/>
            <a:ext cx="6500813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 descr="C:\Documents and Settings\Admin\Рабочий стол\Рисунки\Новые фоны\a4_tecza_gp_ps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857250" y="285750"/>
            <a:ext cx="6215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Храм Василия Блаженного</a:t>
            </a:r>
            <a:endParaRPr lang="ru-RU" sz="2800">
              <a:solidFill>
                <a:srgbClr val="FF0000"/>
              </a:solidFill>
            </a:endParaRPr>
          </a:p>
        </p:txBody>
      </p:sp>
      <p:pic>
        <p:nvPicPr>
          <p:cNvPr id="8195" name="Picture 3" descr="http://img0.liveinternet.ru/images/attach/c/0/48/168/48168817_Hram_Vasiliya_Blazhenn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857250"/>
            <a:ext cx="42862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ages.marsu.ru/iac/resurs/gorelysheva/2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857250"/>
            <a:ext cx="42862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5786438"/>
            <a:ext cx="9001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000000"/>
                </a:solidFill>
                <a:cs typeface="Times New Roman" pitchFamily="18" charset="0"/>
              </a:rPr>
              <a:t>Пропорции храма Василия Блаженного в Москве определяются восемью членами золотого сечения: </a:t>
            </a:r>
            <a:endParaRPr lang="ru-RU" b="1"/>
          </a:p>
        </p:txBody>
      </p:sp>
      <p:sp>
        <p:nvSpPr>
          <p:cNvPr id="809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8" y="6143625"/>
            <a:ext cx="2590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>
            <a:hlinkClick r:id="rId6" action="ppaction://hlinksldjump"/>
          </p:cNvPr>
          <p:cNvSpPr/>
          <p:nvPr/>
        </p:nvSpPr>
        <p:spPr>
          <a:xfrm>
            <a:off x="7715250" y="6357938"/>
            <a:ext cx="357188" cy="2857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819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3" descr="C:\Documents and Settings\Admin\Рабочий стол\Рисунки\Phon\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28625" y="571500"/>
            <a:ext cx="821531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latin typeface="Calibri" pitchFamily="34" charset="0"/>
                <a:cs typeface="Times New Roman" pitchFamily="18" charset="0"/>
              </a:rPr>
              <a:t>Из всего сказанного можно сделать выводы: </a:t>
            </a:r>
            <a:endParaRPr lang="ru-RU" sz="2800" b="1"/>
          </a:p>
          <a:p>
            <a:pPr eaLnBrk="0" hangingPunct="0"/>
            <a:r>
              <a:rPr lang="ru-RU" sz="2800" b="1">
                <a:latin typeface="Calibri" pitchFamily="34" charset="0"/>
                <a:cs typeface="Times New Roman" pitchFamily="18" charset="0"/>
              </a:rPr>
              <a:t>во-первых, золотое сечение – это один из основных основополагающих принципов природы; </a:t>
            </a:r>
            <a:endParaRPr lang="ru-RU" sz="2800" b="1"/>
          </a:p>
          <a:p>
            <a:pPr eaLnBrk="0" hangingPunct="0"/>
            <a:r>
              <a:rPr lang="ru-RU" sz="2800" b="1">
                <a:latin typeface="Calibri" pitchFamily="34" charset="0"/>
                <a:cs typeface="Times New Roman" pitchFamily="18" charset="0"/>
              </a:rPr>
              <a:t>во-вторых, человеческое представление о красивом явно сформировалось под влиянием того, какой порядок и гармонию человек видит в природе. </a:t>
            </a:r>
            <a:endParaRPr lang="ru-RU" sz="2800" b="1"/>
          </a:p>
        </p:txBody>
      </p:sp>
      <p:pic>
        <p:nvPicPr>
          <p:cNvPr id="5" name="Рисунок 4" descr="C:\Documents and Settings\Admin\Рабочий стол\Рисунки\Настины рисунки\Животные\Love sto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3286125"/>
            <a:ext cx="36480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C:\Documents and Settings\Admin\Рабочий стол\Рисунки\Phon\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0.liveinternet.ru/images/attach/c/0/48/168/48168817_Hram_Vasiliya_Blazhenn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952500"/>
            <a:ext cx="4929188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C:\Documents and Settings\Admin\Рабочий стол\Рисунки\Phon\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Мои документы\Мои документы\Рисунки\Настины рисунки\Животные\(R)tiger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785938"/>
            <a:ext cx="32861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2-tub.yandex.net/i?id=53289853&amp;tov=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88" y="1785938"/>
            <a:ext cx="307181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C:\Documents and Settings\Admin\Рабочий стол\Рисунки\Phon\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-fotki.yandex.ru/get/3500/valjabg.14/0_23ebc_1ecfd444_L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500063"/>
            <a:ext cx="535781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2054</Words>
  <Application>Microsoft Office PowerPoint</Application>
  <PresentationFormat>Экран (4:3)</PresentationFormat>
  <Paragraphs>141</Paragraphs>
  <Slides>68</Slides>
  <Notes>0</Notes>
  <HiddenSlides>38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72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www.PHILka.RU</cp:lastModifiedBy>
  <cp:revision>62</cp:revision>
  <dcterms:created xsi:type="dcterms:W3CDTF">2010-02-22T07:20:52Z</dcterms:created>
  <dcterms:modified xsi:type="dcterms:W3CDTF">2011-02-22T19:59:13Z</dcterms:modified>
</cp:coreProperties>
</file>