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2"/>
  </p:notesMasterIdLst>
  <p:sldIdLst>
    <p:sldId id="267" r:id="rId2"/>
    <p:sldId id="279" r:id="rId3"/>
    <p:sldId id="277" r:id="rId4"/>
    <p:sldId id="278" r:id="rId5"/>
    <p:sldId id="280" r:id="rId6"/>
    <p:sldId id="264" r:id="rId7"/>
    <p:sldId id="283" r:id="rId8"/>
    <p:sldId id="282" r:id="rId9"/>
    <p:sldId id="281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2" autoAdjust="0"/>
    <p:restoredTop sz="94624" autoAdjust="0"/>
  </p:normalViewPr>
  <p:slideViewPr>
    <p:cSldViewPr>
      <p:cViewPr>
        <p:scale>
          <a:sx n="100" d="100"/>
          <a:sy n="100" d="100"/>
        </p:scale>
        <p:origin x="-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3C68A9-FED8-40EA-A48E-FB070B44985A}" type="datetimeFigureOut">
              <a:rPr lang="ru-RU"/>
              <a:pPr>
                <a:defRPr/>
              </a:pPr>
              <a:t>18.01.2010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CD2A0C-3C74-47AC-9E57-CE8600EFA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Введение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0F47B-B567-4222-BC5B-FD21F0A4E2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План расписания для дополнительных сроков/целей.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B5E49-FE3E-4C4D-8BEB-4DFF5B58D1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Пример графика/диаграммы</a:t>
            </a:r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4C5B5B-BD2E-481C-9B1E-F14AA8FEC19E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Методика проведения и этапы или слайд лекции с аудиовизуальным сопровождением.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DBCA0-DBDC-49B8-BE6D-EA137296D35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E005-DE43-48BF-AE74-49C0E239BAB6}" type="datetime8">
              <a:rPr lang="ru-RU"/>
              <a:pPr>
                <a:defRPr/>
              </a:pPr>
              <a:t>18.01.2010 18:25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9FC5C2-A5C1-4ADA-A275-FC828B6070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5667E-9B43-40A7-9E18-CC76B18CBC92}" type="datetime8">
              <a:rPr lang="ru-RU"/>
              <a:pPr>
                <a:defRPr/>
              </a:pPr>
              <a:t>18.01.2010 18:25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1FEDB-0C86-4952-8C3E-E8B5B9644B27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0EC4-1A38-4168-BE9A-4AD9E7A8B074}" type="datetime8">
              <a:rPr lang="ru-RU"/>
              <a:pPr>
                <a:defRPr/>
              </a:pPr>
              <a:t>18.01.2010 18:25</a:t>
            </a:fld>
            <a:endParaRPr lang="ru-RU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45C5F1-3267-4549-9470-15391FFD99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B659B-76EE-46CE-B809-33E0378A38FD}" type="datetime8">
              <a:rPr lang="ru-RU"/>
              <a:pPr>
                <a:defRPr/>
              </a:pPr>
              <a:t>18.01.2010 18:25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315D94-DDE1-4A15-98FA-64899EC7C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BFAEA6-4B52-42EB-B0EE-E9DA1E29CF50}" type="datetime8">
              <a:rPr lang="ru-RU"/>
              <a:pPr>
                <a:defRPr/>
              </a:pPr>
              <a:t>18.01.2010 18:25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0C22B0-B50F-4C21-8180-C4D87F5CF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5E99-E052-42FB-9571-828F8978AF90}" type="datetime8">
              <a:rPr lang="ru-RU"/>
              <a:pPr>
                <a:defRPr/>
              </a:pPr>
              <a:t>18.01.2010 18:25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5F93B2-C11D-43A6-87B1-98286ADF10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E8FF-AC03-41C3-8421-7F0EF6C3CC07}" type="datetime8">
              <a:rPr lang="ru-RU"/>
              <a:pPr>
                <a:defRPr/>
              </a:pPr>
              <a:t>18.01.2010 18:25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196CD2-784C-48A7-A239-448C080763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_penci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96C6-CCFD-48FE-B133-3214474AFBD2}" type="datetime8">
              <a:rPr lang="ru-RU"/>
              <a:pPr>
                <a:defRPr/>
              </a:pPr>
              <a:t>18.01.2010 18:25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7572E2-3AF1-41BD-BD84-9A874F874B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42ECB0-04EE-456D-88AF-09CE34344655}" type="datetime8">
              <a:rPr lang="ru-RU"/>
              <a:pPr>
                <a:defRPr/>
              </a:pPr>
              <a:t>18.01.2010 18:25</a:t>
            </a:fld>
            <a:endParaRPr lang="ru-RU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626C83-08D1-431C-B05D-37DFA4BE18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81CB-6A8C-4F48-A54D-C8D6A0FB3788}" type="datetime8">
              <a:rPr lang="ru-RU"/>
              <a:pPr>
                <a:defRPr/>
              </a:pPr>
              <a:t>18.01.2010 18:25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FFBC-0429-4A29-95D7-7C01ACE9E9F5}" type="slidenum">
              <a:rPr lang="ru-RU"/>
              <a:pPr>
                <a:defRPr/>
              </a:pPr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8E0F38A-5C12-4303-BA95-4BC703F315C9}" type="datetime8">
              <a:rPr lang="ru-RU"/>
              <a:pPr>
                <a:defRPr/>
              </a:pPr>
              <a:t>18.01.2010 18:25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1497CF3-8C1B-49B4-843F-B5962EE36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 spd="med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sz="quarter" idx="1"/>
          </p:nvPr>
        </p:nvSpPr>
        <p:spPr>
          <a:xfrm>
            <a:off x="2419350" y="2781300"/>
            <a:ext cx="64008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Математика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Биология</a:t>
            </a:r>
            <a:endParaRPr lang="en-US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Анатомия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Музыка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Архитектура</a:t>
            </a:r>
          </a:p>
          <a:p>
            <a:pPr eaLnBrk="1" hangingPunct="1">
              <a:buFont typeface="Wingdings" pitchFamily="2" charset="2"/>
              <a:buNone/>
            </a:pPr>
            <a:endParaRPr lang="ru-RU" sz="2700" smtClean="0"/>
          </a:p>
        </p:txBody>
      </p:sp>
      <p:pic>
        <p:nvPicPr>
          <p:cNvPr id="13314" name="Picture 5" descr="romanesco-brocco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516563"/>
            <a:ext cx="12588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leonar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628775"/>
            <a:ext cx="18002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Комплекс пирамид в Гизе"/>
          <p:cNvPicPr>
            <a:picLocks noChangeAspect="1" noChangeArrowheads="1"/>
          </p:cNvPicPr>
          <p:nvPr/>
        </p:nvPicPr>
        <p:blipFill>
          <a:blip r:embed="rId5"/>
          <a:srcRect l="12204" t="6410" r="7312" b="28204"/>
          <a:stretch>
            <a:fillRect/>
          </a:stretch>
        </p:blipFill>
        <p:spPr bwMode="auto">
          <a:xfrm>
            <a:off x="5146675" y="4005263"/>
            <a:ext cx="30972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jtr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5589588"/>
            <a:ext cx="1666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im4_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432425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331913" y="1628775"/>
            <a:ext cx="561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tx2"/>
                </a:solidFill>
                <a:latin typeface="Monotype Corsiva" pitchFamily="66" charset="0"/>
              </a:rPr>
              <a:t>Где встречается последовательность Фибоначчи?</a:t>
            </a:r>
          </a:p>
        </p:txBody>
      </p:sp>
      <p:pic>
        <p:nvPicPr>
          <p:cNvPr id="13320" name="Picture 5" descr="prechter-ewa-full-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125" y="4005263"/>
            <a:ext cx="2030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1"/>
          <p:cNvSpPr>
            <a:spLocks noGrp="1"/>
          </p:cNvSpPr>
          <p:nvPr>
            <p:ph type="title" idx="4294967295"/>
          </p:nvPr>
        </p:nvSpPr>
        <p:spPr>
          <a:xfrm>
            <a:off x="611188" y="-171450"/>
            <a:ext cx="8077200" cy="86995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Georgia" pitchFamily="18" charset="0"/>
              </a:rPr>
              <a:t>Мир чисел Фибоначчи</a:t>
            </a:r>
            <a:r>
              <a:rPr lang="ru-RU" smtClean="0"/>
              <a:t> </a:t>
            </a:r>
          </a:p>
        </p:txBody>
      </p:sp>
      <p:sp>
        <p:nvSpPr>
          <p:cNvPr id="13322" name="Rectangle 2"/>
          <p:cNvSpPr>
            <a:spLocks/>
          </p:cNvSpPr>
          <p:nvPr/>
        </p:nvSpPr>
        <p:spPr bwMode="auto">
          <a:xfrm>
            <a:off x="2597150" y="1052513"/>
            <a:ext cx="6727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2000">
                <a:solidFill>
                  <a:srgbClr val="FFFFFF"/>
                </a:solidFill>
                <a:latin typeface="Comic Sans MS" pitchFamily="66" charset="0"/>
              </a:rPr>
              <a:t>1, 1, 2, 3, 5, 8, 13, 21, 34, 55, 89, 144, 233, 377, …</a:t>
            </a: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549275" y="1196975"/>
            <a:ext cx="2078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Числа Фибоначчи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Monotype Corsiva" pitchFamily="66" charset="0"/>
              </a:rPr>
              <a:t>Эти числа встречаются везде ?</a:t>
            </a:r>
          </a:p>
        </p:txBody>
      </p:sp>
      <p:pic>
        <p:nvPicPr>
          <p:cNvPr id="25602" name="Content Placeholder 4" descr="compassPencilRuler_bg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28000" contrast="-64000"/>
          </a:blip>
          <a:srcRect/>
          <a:stretch>
            <a:fillRect/>
          </a:stretch>
        </p:blipFill>
        <p:spPr>
          <a:xfrm>
            <a:off x="4572000" y="1600200"/>
            <a:ext cx="4419600" cy="4572000"/>
          </a:xfrm>
          <a:ln w="50800" cmpd="dbl">
            <a:solidFill>
              <a:schemeClr val="accent2"/>
            </a:solidFill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50825" y="177323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0" y="2028825"/>
            <a:ext cx="4572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Постарайтесь ещё больше узнать об этой замечательной последовательности, путешествуя по необъятным просторам сети Интернет.</a:t>
            </a:r>
            <a:endParaRPr lang="en-US" sz="2400"/>
          </a:p>
          <a:p>
            <a:r>
              <a:rPr lang="en-US"/>
              <a:t>http://ru.wikipedia.org</a:t>
            </a:r>
            <a:endParaRPr lang="en-US" sz="2400"/>
          </a:p>
          <a:p>
            <a:r>
              <a:rPr lang="ru-RU"/>
              <a:t>http://gs.edunet.uz</a:t>
            </a:r>
            <a:endParaRPr lang="en-US"/>
          </a:p>
          <a:p>
            <a:r>
              <a:rPr lang="en-US"/>
              <a:t>http://milogiya.narod.ru/toc.html</a:t>
            </a:r>
          </a:p>
          <a:p>
            <a:r>
              <a:rPr lang="en-US"/>
              <a:t>http://work.tspu.ru</a:t>
            </a:r>
          </a:p>
          <a:p>
            <a:r>
              <a:rPr lang="ru-RU"/>
              <a:t>http://www.goldenmuseum.com</a:t>
            </a:r>
            <a:endParaRPr lang="en-US"/>
          </a:p>
          <a:p>
            <a:r>
              <a:rPr lang="ru-RU" sz="2400"/>
              <a:t>О многом смогут рассказать книги и энциклопедии.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>
                <a:latin typeface="Monotype Corsiva" pitchFamily="66" charset="0"/>
              </a:rPr>
              <a:t>Вопросы для повторения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52450" indent="-552450">
              <a:lnSpc>
                <a:spcPct val="80000"/>
              </a:lnSpc>
              <a:buClr>
                <a:schemeClr val="accent1"/>
              </a:buClr>
              <a:buSzPct val="105000"/>
              <a:buFont typeface="Wingdings" pitchFamily="2" charset="2"/>
              <a:buAutoNum type="arabicPeriod"/>
            </a:pPr>
            <a:r>
              <a:rPr lang="ru-RU" sz="2500" smtClean="0">
                <a:latin typeface="Georgia" pitchFamily="18" charset="0"/>
              </a:rPr>
              <a:t>Что такое массив?</a:t>
            </a:r>
          </a:p>
          <a:p>
            <a:pPr marL="552450" indent="-552450">
              <a:lnSpc>
                <a:spcPct val="80000"/>
              </a:lnSpc>
              <a:buClr>
                <a:schemeClr val="accent1"/>
              </a:buClr>
              <a:buSzPct val="105000"/>
              <a:buFont typeface="Wingdings" pitchFamily="2" charset="2"/>
              <a:buAutoNum type="arabicPeriod"/>
            </a:pPr>
            <a:r>
              <a:rPr lang="ru-RU" sz="2500" smtClean="0">
                <a:latin typeface="Georgia" pitchFamily="18" charset="0"/>
              </a:rPr>
              <a:t>Как определить местоположение элемента в массиве?</a:t>
            </a:r>
          </a:p>
          <a:p>
            <a:pPr marL="552450" indent="-552450">
              <a:lnSpc>
                <a:spcPct val="80000"/>
              </a:lnSpc>
              <a:buClr>
                <a:schemeClr val="accent1"/>
              </a:buClr>
              <a:buSzPct val="105000"/>
              <a:buFont typeface="Wingdings" pitchFamily="2" charset="2"/>
              <a:buAutoNum type="arabicPeriod"/>
            </a:pPr>
            <a:r>
              <a:rPr lang="ru-RU" sz="2500" smtClean="0">
                <a:latin typeface="Georgia" pitchFamily="18" charset="0"/>
              </a:rPr>
              <a:t>Что такое индекс? Каким требованиям он должен удовлетворять?</a:t>
            </a:r>
          </a:p>
          <a:p>
            <a:pPr marL="552450" indent="-552450">
              <a:lnSpc>
                <a:spcPct val="80000"/>
              </a:lnSpc>
              <a:buClr>
                <a:schemeClr val="accent1"/>
              </a:buClr>
              <a:buSzPct val="105000"/>
              <a:buFont typeface="Wingdings" pitchFamily="2" charset="2"/>
              <a:buAutoNum type="arabicPeriod"/>
            </a:pPr>
            <a:r>
              <a:rPr lang="ru-RU" sz="2500" smtClean="0">
                <a:latin typeface="Georgia" pitchFamily="18" charset="0"/>
              </a:rPr>
              <a:t>Каким образом задается описание массива на языке программирования </a:t>
            </a:r>
            <a:r>
              <a:rPr lang="en-US" sz="2500" smtClean="0">
                <a:latin typeface="Georgia" pitchFamily="18" charset="0"/>
              </a:rPr>
              <a:t>Pascal</a:t>
            </a:r>
            <a:r>
              <a:rPr lang="ru-RU" sz="2500" smtClean="0">
                <a:latin typeface="Georgia" pitchFamily="18" charset="0"/>
              </a:rPr>
              <a:t> , что в нем указывается?</a:t>
            </a:r>
          </a:p>
          <a:p>
            <a:pPr marL="552450" indent="-552450">
              <a:lnSpc>
                <a:spcPct val="80000"/>
              </a:lnSpc>
              <a:buClr>
                <a:schemeClr val="accent1"/>
              </a:buClr>
              <a:buSzPct val="105000"/>
              <a:buFont typeface="Wingdings" pitchFamily="2" charset="2"/>
              <a:buAutoNum type="arabicPeriod"/>
            </a:pPr>
            <a:r>
              <a:rPr lang="ru-RU" sz="2500" smtClean="0">
                <a:latin typeface="Georgia" pitchFamily="18" charset="0"/>
              </a:rPr>
              <a:t>Каким образом на языке программирования </a:t>
            </a:r>
            <a:r>
              <a:rPr lang="en-US" sz="2500" smtClean="0">
                <a:latin typeface="Georgia" pitchFamily="18" charset="0"/>
              </a:rPr>
              <a:t>Pascal</a:t>
            </a:r>
            <a:r>
              <a:rPr lang="ru-RU" sz="2500" smtClean="0">
                <a:latin typeface="Georgia" pitchFamily="18" charset="0"/>
              </a:rPr>
              <a:t> задается обращение к элементу массива?</a:t>
            </a:r>
          </a:p>
          <a:p>
            <a:pPr marL="552450" indent="-552450">
              <a:lnSpc>
                <a:spcPct val="80000"/>
              </a:lnSpc>
              <a:buClr>
                <a:schemeClr val="accent1"/>
              </a:buClr>
              <a:buSzPct val="105000"/>
              <a:buFont typeface="Wingdings" pitchFamily="2" charset="2"/>
              <a:buAutoNum type="arabicPeriod"/>
            </a:pPr>
            <a:r>
              <a:rPr lang="ru-RU" sz="2500" smtClean="0">
                <a:latin typeface="Georgia" pitchFamily="18" charset="0"/>
              </a:rPr>
              <a:t>Каким образом можно осуществить инициализацию (присваивание начальных значений) массива?</a:t>
            </a:r>
          </a:p>
          <a:p>
            <a:pPr marL="552450" indent="-552450">
              <a:lnSpc>
                <a:spcPct val="80000"/>
              </a:lnSpc>
              <a:buClr>
                <a:schemeClr val="accent1"/>
              </a:buClr>
              <a:buSzPct val="105000"/>
              <a:buFont typeface="Wingdings" pitchFamily="2" charset="2"/>
              <a:buNone/>
            </a:pPr>
            <a:endParaRPr lang="ru-RU" sz="2500" smtClean="0">
              <a:latin typeface="Georgia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1800" b="1" i="1" smtClean="0">
                <a:latin typeface="Monotype Corsiva" pitchFamily="66" charset="0"/>
              </a:rPr>
              <a:t>ГОЛОВОЛОМКА</a:t>
            </a:r>
            <a:br>
              <a:rPr lang="ru-RU" sz="1800" b="1" i="1" smtClean="0">
                <a:latin typeface="Monotype Corsiva" pitchFamily="66" charset="0"/>
              </a:rPr>
            </a:br>
            <a:r>
              <a:rPr lang="ru-RU" sz="1600" b="1" i="1" smtClean="0"/>
              <a:t>В январе тебе подарили пару новорожденных кроликов. Через два месяца они рождают новую пару кроликов. Каждая новая пара кроликов через два месяца после рождения рождает новую пару. Сколько пар кроликов у тебя будет в декабре?</a:t>
            </a:r>
          </a:p>
        </p:txBody>
      </p:sp>
      <p:graphicFrame>
        <p:nvGraphicFramePr>
          <p:cNvPr id="43135" name="Group 127"/>
          <p:cNvGraphicFramePr>
            <a:graphicFrameLocks noGrp="1"/>
          </p:cNvGraphicFramePr>
          <p:nvPr>
            <p:ph idx="4294967295"/>
          </p:nvPr>
        </p:nvGraphicFramePr>
        <p:xfrm>
          <a:off x="612775" y="1628775"/>
          <a:ext cx="8153400" cy="3352800"/>
        </p:xfrm>
        <a:graphic>
          <a:graphicData uri="http://schemas.openxmlformats.org/drawingml/2006/table">
            <a:tbl>
              <a:tblPr/>
              <a:tblGrid>
                <a:gridCol w="863600"/>
                <a:gridCol w="6191250"/>
                <a:gridCol w="10985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Номер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месяца</a:t>
                      </a: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Процесс размножения кроликов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Количест-во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396" name="Group 122"/>
          <p:cNvGrpSpPr>
            <a:grpSpLocks/>
          </p:cNvGrpSpPr>
          <p:nvPr/>
        </p:nvGrpSpPr>
        <p:grpSpPr bwMode="auto">
          <a:xfrm>
            <a:off x="1476375" y="2276475"/>
            <a:ext cx="6119813" cy="2663825"/>
            <a:chOff x="930" y="1525"/>
            <a:chExt cx="3855" cy="2183"/>
          </a:xfrm>
        </p:grpSpPr>
        <p:grpSp>
          <p:nvGrpSpPr>
            <p:cNvPr id="15398" name="Group 54"/>
            <p:cNvGrpSpPr>
              <a:grpSpLocks/>
            </p:cNvGrpSpPr>
            <p:nvPr/>
          </p:nvGrpSpPr>
          <p:grpSpPr bwMode="auto">
            <a:xfrm>
              <a:off x="4241" y="1525"/>
              <a:ext cx="453" cy="232"/>
              <a:chOff x="2699" y="1739"/>
              <a:chExt cx="534" cy="154"/>
            </a:xfrm>
          </p:grpSpPr>
          <p:pic>
            <p:nvPicPr>
              <p:cNvPr id="15463" name="Picture 52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64" name="Picture 53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99" name="Group 55"/>
            <p:cNvGrpSpPr>
              <a:grpSpLocks/>
            </p:cNvGrpSpPr>
            <p:nvPr/>
          </p:nvGrpSpPr>
          <p:grpSpPr bwMode="auto">
            <a:xfrm>
              <a:off x="4241" y="1792"/>
              <a:ext cx="453" cy="232"/>
              <a:chOff x="2699" y="1739"/>
              <a:chExt cx="534" cy="154"/>
            </a:xfrm>
          </p:grpSpPr>
          <p:pic>
            <p:nvPicPr>
              <p:cNvPr id="15461" name="Picture 56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62" name="Picture 57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0" name="Group 58"/>
            <p:cNvGrpSpPr>
              <a:grpSpLocks/>
            </p:cNvGrpSpPr>
            <p:nvPr/>
          </p:nvGrpSpPr>
          <p:grpSpPr bwMode="auto">
            <a:xfrm>
              <a:off x="4241" y="2246"/>
              <a:ext cx="453" cy="232"/>
              <a:chOff x="2699" y="1739"/>
              <a:chExt cx="534" cy="154"/>
            </a:xfrm>
          </p:grpSpPr>
          <p:pic>
            <p:nvPicPr>
              <p:cNvPr id="15459" name="Picture 59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60" name="Picture 60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1" name="Group 61"/>
            <p:cNvGrpSpPr>
              <a:grpSpLocks/>
            </p:cNvGrpSpPr>
            <p:nvPr/>
          </p:nvGrpSpPr>
          <p:grpSpPr bwMode="auto">
            <a:xfrm>
              <a:off x="4241" y="2659"/>
              <a:ext cx="453" cy="232"/>
              <a:chOff x="2699" y="1739"/>
              <a:chExt cx="534" cy="154"/>
            </a:xfrm>
          </p:grpSpPr>
          <p:pic>
            <p:nvPicPr>
              <p:cNvPr id="15457" name="Picture 62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58" name="Picture 63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2" name="Group 64"/>
            <p:cNvGrpSpPr>
              <a:grpSpLocks/>
            </p:cNvGrpSpPr>
            <p:nvPr/>
          </p:nvGrpSpPr>
          <p:grpSpPr bwMode="auto">
            <a:xfrm>
              <a:off x="4241" y="3067"/>
              <a:ext cx="453" cy="232"/>
              <a:chOff x="2699" y="1739"/>
              <a:chExt cx="534" cy="154"/>
            </a:xfrm>
          </p:grpSpPr>
          <p:pic>
            <p:nvPicPr>
              <p:cNvPr id="15455" name="Picture 65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56" name="Picture 66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3" name="Group 67"/>
            <p:cNvGrpSpPr>
              <a:grpSpLocks/>
            </p:cNvGrpSpPr>
            <p:nvPr/>
          </p:nvGrpSpPr>
          <p:grpSpPr bwMode="auto">
            <a:xfrm>
              <a:off x="1383" y="3476"/>
              <a:ext cx="453" cy="232"/>
              <a:chOff x="2699" y="1739"/>
              <a:chExt cx="534" cy="154"/>
            </a:xfrm>
          </p:grpSpPr>
          <p:pic>
            <p:nvPicPr>
              <p:cNvPr id="15453" name="Picture 68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54" name="Picture 69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4" name="Group 70"/>
            <p:cNvGrpSpPr>
              <a:grpSpLocks/>
            </p:cNvGrpSpPr>
            <p:nvPr/>
          </p:nvGrpSpPr>
          <p:grpSpPr bwMode="auto">
            <a:xfrm>
              <a:off x="1837" y="2251"/>
              <a:ext cx="453" cy="232"/>
              <a:chOff x="2699" y="1739"/>
              <a:chExt cx="534" cy="154"/>
            </a:xfrm>
          </p:grpSpPr>
          <p:pic>
            <p:nvPicPr>
              <p:cNvPr id="15451" name="Picture 71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52" name="Picture 72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5" name="Group 73"/>
            <p:cNvGrpSpPr>
              <a:grpSpLocks/>
            </p:cNvGrpSpPr>
            <p:nvPr/>
          </p:nvGrpSpPr>
          <p:grpSpPr bwMode="auto">
            <a:xfrm>
              <a:off x="2290" y="2659"/>
              <a:ext cx="453" cy="232"/>
              <a:chOff x="2699" y="1739"/>
              <a:chExt cx="534" cy="154"/>
            </a:xfrm>
          </p:grpSpPr>
          <p:pic>
            <p:nvPicPr>
              <p:cNvPr id="15449" name="Picture 74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50" name="Picture 75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6" name="Group 76"/>
            <p:cNvGrpSpPr>
              <a:grpSpLocks/>
            </p:cNvGrpSpPr>
            <p:nvPr/>
          </p:nvGrpSpPr>
          <p:grpSpPr bwMode="auto">
            <a:xfrm>
              <a:off x="3334" y="3067"/>
              <a:ext cx="453" cy="232"/>
              <a:chOff x="2699" y="1739"/>
              <a:chExt cx="534" cy="154"/>
            </a:xfrm>
          </p:grpSpPr>
          <p:pic>
            <p:nvPicPr>
              <p:cNvPr id="15447" name="Picture 77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48" name="Picture 78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7" name="Group 79"/>
            <p:cNvGrpSpPr>
              <a:grpSpLocks/>
            </p:cNvGrpSpPr>
            <p:nvPr/>
          </p:nvGrpSpPr>
          <p:grpSpPr bwMode="auto">
            <a:xfrm>
              <a:off x="930" y="3476"/>
              <a:ext cx="453" cy="232"/>
              <a:chOff x="2699" y="1739"/>
              <a:chExt cx="534" cy="154"/>
            </a:xfrm>
          </p:grpSpPr>
          <p:pic>
            <p:nvPicPr>
              <p:cNvPr id="15445" name="Picture 80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46" name="Picture 81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08" name="Line 82"/>
            <p:cNvSpPr>
              <a:spLocks noChangeShapeType="1"/>
            </p:cNvSpPr>
            <p:nvPr/>
          </p:nvSpPr>
          <p:spPr bwMode="auto">
            <a:xfrm flipH="1">
              <a:off x="2245" y="2342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Line 83"/>
            <p:cNvSpPr>
              <a:spLocks noChangeShapeType="1"/>
            </p:cNvSpPr>
            <p:nvPr/>
          </p:nvSpPr>
          <p:spPr bwMode="auto">
            <a:xfrm flipH="1">
              <a:off x="2699" y="2750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10" name="Group 84"/>
            <p:cNvGrpSpPr>
              <a:grpSpLocks/>
            </p:cNvGrpSpPr>
            <p:nvPr/>
          </p:nvGrpSpPr>
          <p:grpSpPr bwMode="auto">
            <a:xfrm>
              <a:off x="1837" y="2659"/>
              <a:ext cx="453" cy="232"/>
              <a:chOff x="2699" y="1739"/>
              <a:chExt cx="534" cy="154"/>
            </a:xfrm>
          </p:grpSpPr>
          <p:pic>
            <p:nvPicPr>
              <p:cNvPr id="15443" name="Picture 85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44" name="Picture 86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1" name="Group 87"/>
            <p:cNvGrpSpPr>
              <a:grpSpLocks/>
            </p:cNvGrpSpPr>
            <p:nvPr/>
          </p:nvGrpSpPr>
          <p:grpSpPr bwMode="auto">
            <a:xfrm>
              <a:off x="2290" y="3067"/>
              <a:ext cx="453" cy="232"/>
              <a:chOff x="2699" y="1739"/>
              <a:chExt cx="534" cy="154"/>
            </a:xfrm>
          </p:grpSpPr>
          <p:pic>
            <p:nvPicPr>
              <p:cNvPr id="15441" name="Picture 88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42" name="Picture 89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2" name="Group 91"/>
            <p:cNvGrpSpPr>
              <a:grpSpLocks/>
            </p:cNvGrpSpPr>
            <p:nvPr/>
          </p:nvGrpSpPr>
          <p:grpSpPr bwMode="auto">
            <a:xfrm>
              <a:off x="1837" y="3067"/>
              <a:ext cx="453" cy="232"/>
              <a:chOff x="2699" y="1739"/>
              <a:chExt cx="534" cy="154"/>
            </a:xfrm>
          </p:grpSpPr>
          <p:pic>
            <p:nvPicPr>
              <p:cNvPr id="15439" name="Picture 92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40" name="Picture 93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3" name="Group 94"/>
            <p:cNvGrpSpPr>
              <a:grpSpLocks/>
            </p:cNvGrpSpPr>
            <p:nvPr/>
          </p:nvGrpSpPr>
          <p:grpSpPr bwMode="auto">
            <a:xfrm>
              <a:off x="930" y="3067"/>
              <a:ext cx="453" cy="232"/>
              <a:chOff x="2699" y="1739"/>
              <a:chExt cx="534" cy="154"/>
            </a:xfrm>
          </p:grpSpPr>
          <p:pic>
            <p:nvPicPr>
              <p:cNvPr id="15437" name="Picture 95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38" name="Picture 96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4" name="Group 97"/>
            <p:cNvGrpSpPr>
              <a:grpSpLocks/>
            </p:cNvGrpSpPr>
            <p:nvPr/>
          </p:nvGrpSpPr>
          <p:grpSpPr bwMode="auto">
            <a:xfrm>
              <a:off x="1837" y="3470"/>
              <a:ext cx="453" cy="232"/>
              <a:chOff x="2699" y="1739"/>
              <a:chExt cx="534" cy="154"/>
            </a:xfrm>
          </p:grpSpPr>
          <p:pic>
            <p:nvPicPr>
              <p:cNvPr id="15435" name="Picture 98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36" name="Picture 99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5" name="Group 100"/>
            <p:cNvGrpSpPr>
              <a:grpSpLocks/>
            </p:cNvGrpSpPr>
            <p:nvPr/>
          </p:nvGrpSpPr>
          <p:grpSpPr bwMode="auto">
            <a:xfrm>
              <a:off x="2789" y="3476"/>
              <a:ext cx="453" cy="232"/>
              <a:chOff x="2699" y="1739"/>
              <a:chExt cx="534" cy="154"/>
            </a:xfrm>
          </p:grpSpPr>
          <p:pic>
            <p:nvPicPr>
              <p:cNvPr id="15433" name="Picture 101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34" name="Picture 102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6" name="Group 103"/>
            <p:cNvGrpSpPr>
              <a:grpSpLocks/>
            </p:cNvGrpSpPr>
            <p:nvPr/>
          </p:nvGrpSpPr>
          <p:grpSpPr bwMode="auto">
            <a:xfrm>
              <a:off x="4332" y="3476"/>
              <a:ext cx="453" cy="232"/>
              <a:chOff x="2699" y="1739"/>
              <a:chExt cx="534" cy="154"/>
            </a:xfrm>
          </p:grpSpPr>
          <p:pic>
            <p:nvPicPr>
              <p:cNvPr id="15431" name="Picture 104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32" name="Picture 105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7" name="Group 106"/>
            <p:cNvGrpSpPr>
              <a:grpSpLocks/>
            </p:cNvGrpSpPr>
            <p:nvPr/>
          </p:nvGrpSpPr>
          <p:grpSpPr bwMode="auto">
            <a:xfrm>
              <a:off x="3334" y="3470"/>
              <a:ext cx="453" cy="232"/>
              <a:chOff x="2699" y="1739"/>
              <a:chExt cx="534" cy="154"/>
            </a:xfrm>
          </p:grpSpPr>
          <p:pic>
            <p:nvPicPr>
              <p:cNvPr id="15429" name="Picture 107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30" name="Picture 108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8" name="Group 109"/>
            <p:cNvGrpSpPr>
              <a:grpSpLocks/>
            </p:cNvGrpSpPr>
            <p:nvPr/>
          </p:nvGrpSpPr>
          <p:grpSpPr bwMode="auto">
            <a:xfrm>
              <a:off x="3833" y="3470"/>
              <a:ext cx="453" cy="232"/>
              <a:chOff x="2699" y="1739"/>
              <a:chExt cx="534" cy="154"/>
            </a:xfrm>
          </p:grpSpPr>
          <p:pic>
            <p:nvPicPr>
              <p:cNvPr id="15427" name="Picture 110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28" name="Picture 111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19" name="Group 112"/>
            <p:cNvGrpSpPr>
              <a:grpSpLocks/>
            </p:cNvGrpSpPr>
            <p:nvPr/>
          </p:nvGrpSpPr>
          <p:grpSpPr bwMode="auto">
            <a:xfrm>
              <a:off x="2290" y="3470"/>
              <a:ext cx="453" cy="232"/>
              <a:chOff x="2699" y="1739"/>
              <a:chExt cx="534" cy="154"/>
            </a:xfrm>
          </p:grpSpPr>
          <p:pic>
            <p:nvPicPr>
              <p:cNvPr id="15425" name="Picture 113" descr="MCj0441409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99" y="1739"/>
                <a:ext cx="27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26" name="Picture 114" descr="MCj0441409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1746"/>
                <a:ext cx="26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20" name="Line 115"/>
            <p:cNvSpPr>
              <a:spLocks noChangeShapeType="1"/>
            </p:cNvSpPr>
            <p:nvPr/>
          </p:nvSpPr>
          <p:spPr bwMode="auto">
            <a:xfrm flipH="1">
              <a:off x="1383" y="3158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1" name="Line 116"/>
            <p:cNvSpPr>
              <a:spLocks noChangeShapeType="1"/>
            </p:cNvSpPr>
            <p:nvPr/>
          </p:nvSpPr>
          <p:spPr bwMode="auto">
            <a:xfrm flipH="1">
              <a:off x="3787" y="3158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2" name="Line 117"/>
            <p:cNvSpPr>
              <a:spLocks noChangeShapeType="1"/>
            </p:cNvSpPr>
            <p:nvPr/>
          </p:nvSpPr>
          <p:spPr bwMode="auto">
            <a:xfrm flipH="1">
              <a:off x="4241" y="3566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3" name="Line 118"/>
            <p:cNvSpPr>
              <a:spLocks noChangeShapeType="1"/>
            </p:cNvSpPr>
            <p:nvPr/>
          </p:nvSpPr>
          <p:spPr bwMode="auto">
            <a:xfrm flipH="1">
              <a:off x="1746" y="3566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4" name="Line 119"/>
            <p:cNvSpPr>
              <a:spLocks noChangeShapeType="1"/>
            </p:cNvSpPr>
            <p:nvPr/>
          </p:nvSpPr>
          <p:spPr bwMode="auto">
            <a:xfrm>
              <a:off x="2653" y="3566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7" name="Text Box 128"/>
          <p:cNvSpPr txBox="1">
            <a:spLocks noChangeArrowheads="1"/>
          </p:cNvSpPr>
          <p:nvPr/>
        </p:nvSpPr>
        <p:spPr bwMode="auto">
          <a:xfrm>
            <a:off x="576263" y="4941888"/>
            <a:ext cx="86756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Вот какова ситуация с кроликами в июле: </a:t>
            </a:r>
          </a:p>
          <a:p>
            <a:r>
              <a:rPr lang="ru-RU"/>
              <a:t>       5    +    8   =    13</a:t>
            </a:r>
          </a:p>
          <a:p>
            <a:r>
              <a:rPr lang="ru-RU"/>
              <a:t> </a:t>
            </a:r>
            <a:r>
              <a:rPr lang="ru-RU" sz="1400">
                <a:latin typeface="Georgia" pitchFamily="18" charset="0"/>
              </a:rPr>
              <a:t>пары,            пар ы        седьмое</a:t>
            </a:r>
          </a:p>
          <a:p>
            <a:r>
              <a:rPr lang="ru-RU" sz="1400">
                <a:latin typeface="Georgia" pitchFamily="18" charset="0"/>
              </a:rPr>
              <a:t> родив-          родив-      число</a:t>
            </a:r>
          </a:p>
          <a:p>
            <a:r>
              <a:rPr lang="ru-RU" sz="1400">
                <a:latin typeface="Georgia" pitchFamily="18" charset="0"/>
              </a:rPr>
              <a:t> шиеся           шиеся       Фибоначчи</a:t>
            </a:r>
          </a:p>
          <a:p>
            <a:r>
              <a:rPr lang="ru-RU" sz="1400">
                <a:latin typeface="Georgia" pitchFamily="18" charset="0"/>
              </a:rPr>
              <a:t> в июле          до июля</a:t>
            </a:r>
          </a:p>
          <a:p>
            <a:r>
              <a:rPr lang="ru-RU"/>
              <a:t>А какова ситуация в сентябре? И сколько же пар кроликов будет в декабре?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ru-RU" sz="3600" b="1" smtClean="0">
                <a:latin typeface="Monotype Corsiva" pitchFamily="66" charset="0"/>
              </a:rPr>
              <a:t>ПОСЛЕДОВАТЕЛЬНОСТЬ ФИБОНАЧЧИ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600200"/>
            <a:ext cx="8658225" cy="4525963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Эта знаменитая последовательность была впервые предложена Л.Фибоначчи в 1202 г.</a:t>
            </a:r>
            <a:endParaRPr lang="en-US" sz="1700" smtClean="0">
              <a:latin typeface="Calibri" pitchFamily="34" charset="0"/>
            </a:endParaRP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en-US" sz="1700" smtClean="0">
                <a:latin typeface="Calibri" pitchFamily="34" charset="0"/>
              </a:rPr>
              <a:t>F</a:t>
            </a:r>
            <a:r>
              <a:rPr lang="ru-RU" sz="1700" smtClean="0"/>
              <a:t>1=</a:t>
            </a:r>
            <a:r>
              <a:rPr lang="ru-RU" sz="1700" i="1" smtClean="0"/>
              <a:t> </a:t>
            </a:r>
            <a:r>
              <a:rPr lang="ru-RU" sz="1700" smtClean="0"/>
              <a:t>1, </a:t>
            </a:r>
            <a:r>
              <a:rPr lang="en-US" sz="1700" smtClean="0">
                <a:latin typeface="Calibri" pitchFamily="34" charset="0"/>
              </a:rPr>
              <a:t>F</a:t>
            </a:r>
            <a:r>
              <a:rPr lang="ru-RU" sz="1700" smtClean="0"/>
              <a:t>2 = 1, </a:t>
            </a:r>
            <a:r>
              <a:rPr lang="en-US" sz="1700" smtClean="0">
                <a:latin typeface="Calibri" pitchFamily="34" charset="0"/>
              </a:rPr>
              <a:t>Fn</a:t>
            </a:r>
            <a:r>
              <a:rPr lang="ru-RU" sz="1700" smtClean="0"/>
              <a:t>+2 = </a:t>
            </a:r>
            <a:r>
              <a:rPr lang="en-US" sz="1700" smtClean="0">
                <a:latin typeface="Calibri" pitchFamily="34" charset="0"/>
              </a:rPr>
              <a:t>Fn</a:t>
            </a:r>
            <a:r>
              <a:rPr lang="ru-RU" sz="1700" smtClean="0"/>
              <a:t>+1 + </a:t>
            </a:r>
            <a:r>
              <a:rPr lang="en-US" sz="1700" smtClean="0">
                <a:latin typeface="Calibri" pitchFamily="34" charset="0"/>
              </a:rPr>
              <a:t>Fn</a:t>
            </a:r>
            <a:r>
              <a:rPr lang="ru-RU" sz="1700" smtClean="0"/>
              <a:t>, </a:t>
            </a:r>
            <a:r>
              <a:rPr lang="en-US" sz="1700" smtClean="0">
                <a:latin typeface="Calibri" pitchFamily="34" charset="0"/>
              </a:rPr>
              <a:t>n</a:t>
            </a:r>
            <a:r>
              <a:rPr lang="ru-RU" sz="1700" smtClean="0"/>
              <a:t>&gt;=1</a:t>
            </a: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      То есть, числа Фибоначчи образуют последовательность, у которой каждый очередной член, начиная с третьего, равен сумме двух предыдущих. Исключением из правил являются первые два числа 1 и 1 :</a:t>
            </a: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       1  1  2  3  5  8  13  21  34... В общем виде эта закономерность записывается следующим образом: </a:t>
            </a:r>
            <a:r>
              <a:rPr lang="en-US" sz="1700" smtClean="0">
                <a:latin typeface="Calibri" pitchFamily="34" charset="0"/>
              </a:rPr>
              <a:t>Fi</a:t>
            </a:r>
            <a:r>
              <a:rPr lang="ru-RU" sz="1700" smtClean="0"/>
              <a:t>=</a:t>
            </a:r>
            <a:r>
              <a:rPr lang="en-US" sz="1700" smtClean="0">
                <a:latin typeface="Calibri" pitchFamily="34" charset="0"/>
              </a:rPr>
              <a:t>Fi</a:t>
            </a:r>
            <a:r>
              <a:rPr lang="ru-RU" sz="1700" smtClean="0"/>
              <a:t>-</a:t>
            </a:r>
            <a:r>
              <a:rPr lang="en-US" sz="1700" smtClean="0">
                <a:latin typeface="Calibri" pitchFamily="34" charset="0"/>
              </a:rPr>
              <a:t>i</a:t>
            </a:r>
            <a:r>
              <a:rPr lang="ru-RU" sz="1700" smtClean="0"/>
              <a:t> + </a:t>
            </a:r>
            <a:r>
              <a:rPr lang="en-US" sz="1700" smtClean="0">
                <a:latin typeface="Calibri" pitchFamily="34" charset="0"/>
              </a:rPr>
              <a:t>Fi</a:t>
            </a:r>
            <a:r>
              <a:rPr lang="ru-RU" sz="1700" smtClean="0"/>
              <a:t>-2,   </a:t>
            </a:r>
            <a:r>
              <a:rPr lang="en-US" sz="1700" smtClean="0">
                <a:latin typeface="Calibri" pitchFamily="34" charset="0"/>
              </a:rPr>
              <a:t>i</a:t>
            </a:r>
            <a:r>
              <a:rPr lang="ru-RU" sz="1700" smtClean="0"/>
              <a:t>=3,4,...,</a:t>
            </a:r>
            <a:r>
              <a:rPr lang="en-US" sz="1700" smtClean="0">
                <a:latin typeface="Calibri" pitchFamily="34" charset="0"/>
              </a:rPr>
              <a:t>N</a:t>
            </a:r>
            <a:r>
              <a:rPr lang="ru-RU" sz="1700" smtClean="0"/>
              <a:t>; </a:t>
            </a:r>
            <a:r>
              <a:rPr lang="en-US" sz="1700" smtClean="0">
                <a:latin typeface="Calibri" pitchFamily="34" charset="0"/>
              </a:rPr>
              <a:t>F</a:t>
            </a:r>
            <a:r>
              <a:rPr lang="ru-RU" sz="1700" smtClean="0"/>
              <a:t>1 = 1; </a:t>
            </a:r>
            <a:r>
              <a:rPr lang="en-US" sz="1700" smtClean="0">
                <a:latin typeface="Calibri" pitchFamily="34" charset="0"/>
              </a:rPr>
              <a:t>F</a:t>
            </a:r>
            <a:r>
              <a:rPr lang="ru-RU" sz="1700" smtClean="0"/>
              <a:t>2 = 1 </a:t>
            </a:r>
          </a:p>
          <a:p>
            <a:pPr marL="323850" indent="-323850">
              <a:lnSpc>
                <a:spcPct val="80000"/>
              </a:lnSpc>
            </a:pPr>
            <a:endParaRPr lang="ru-RU" sz="1700" smtClean="0"/>
          </a:p>
          <a:p>
            <a:pPr marL="323850" indent="-32385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 </a:t>
            </a:r>
            <a:r>
              <a:rPr lang="ru-RU" sz="1700" b="1" i="1" smtClean="0"/>
              <a:t>Составьте программу, рассчитывающую </a:t>
            </a:r>
            <a:r>
              <a:rPr lang="en-US" sz="1700" b="1" i="1" smtClean="0">
                <a:latin typeface="Calibri" pitchFamily="34" charset="0"/>
              </a:rPr>
              <a:t>N</a:t>
            </a:r>
            <a:r>
              <a:rPr lang="ru-RU" sz="1700" b="1" i="1" smtClean="0"/>
              <a:t>-</a:t>
            </a:r>
            <a:r>
              <a:rPr lang="en-US" sz="1700" b="1" i="1" smtClean="0">
                <a:latin typeface="Calibri" pitchFamily="34" charset="0"/>
              </a:rPr>
              <a:t>e</a:t>
            </a:r>
            <a:r>
              <a:rPr lang="ru-RU" sz="1700" b="1" i="1" smtClean="0"/>
              <a:t> число Фибоначчи.</a:t>
            </a: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     Словесное описание алгоритма вычисления </a:t>
            </a:r>
            <a:r>
              <a:rPr lang="en-US" sz="1700" smtClean="0">
                <a:latin typeface="Calibri" pitchFamily="34" charset="0"/>
              </a:rPr>
              <a:t>N</a:t>
            </a:r>
            <a:r>
              <a:rPr lang="ru-RU" sz="1700" smtClean="0"/>
              <a:t>-г</a:t>
            </a:r>
            <a:r>
              <a:rPr lang="en-US" sz="1700" smtClean="0">
                <a:latin typeface="Calibri" pitchFamily="34" charset="0"/>
              </a:rPr>
              <a:t>o</a:t>
            </a:r>
            <a:r>
              <a:rPr lang="ru-RU" sz="1700" smtClean="0"/>
              <a:t> числа Фибоначчи может быть таким:</a:t>
            </a: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1.	Задать число N.</a:t>
            </a:r>
            <a:r>
              <a:rPr lang="en-US" sz="1700" smtClean="0">
                <a:latin typeface="Calibri" pitchFamily="34" charset="0"/>
              </a:rPr>
              <a:t> </a:t>
            </a:r>
            <a:r>
              <a:rPr lang="ru-RU" sz="1700" smtClean="0"/>
              <a:t>Описать одномерный массив </a:t>
            </a:r>
            <a:r>
              <a:rPr lang="en-US" sz="1700" smtClean="0">
                <a:latin typeface="Calibri" pitchFamily="34" charset="0"/>
              </a:rPr>
              <a:t>F</a:t>
            </a:r>
            <a:r>
              <a:rPr lang="ru-RU" sz="1700" smtClean="0"/>
              <a:t>, состоящий из  </a:t>
            </a:r>
            <a:r>
              <a:rPr lang="en-US" sz="1700" smtClean="0">
                <a:latin typeface="Calibri" pitchFamily="34" charset="0"/>
              </a:rPr>
              <a:t>N </a:t>
            </a:r>
            <a:r>
              <a:rPr lang="ru-RU" sz="1700" smtClean="0"/>
              <a:t>элементов.</a:t>
            </a: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2.	Присвоить первому и второму элементам массива значение 1.</a:t>
            </a: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3.	Организовать цикл вычисления значений элементов массива от  </a:t>
            </a:r>
            <a:r>
              <a:rPr lang="en-US" sz="1700" smtClean="0">
                <a:latin typeface="Calibri" pitchFamily="34" charset="0"/>
              </a:rPr>
              <a:t>i</a:t>
            </a:r>
            <a:r>
              <a:rPr lang="ru-RU" sz="1700" smtClean="0"/>
              <a:t>=3 до конечного </a:t>
            </a:r>
            <a:r>
              <a:rPr lang="en-US" sz="1700" smtClean="0">
                <a:latin typeface="Calibri" pitchFamily="34" charset="0"/>
              </a:rPr>
              <a:t>i</a:t>
            </a:r>
            <a:r>
              <a:rPr lang="ru-RU" sz="1700" smtClean="0"/>
              <a:t>=</a:t>
            </a:r>
            <a:r>
              <a:rPr lang="en-US" sz="1700" smtClean="0">
                <a:latin typeface="Calibri" pitchFamily="34" charset="0"/>
              </a:rPr>
              <a:t>N</a:t>
            </a:r>
            <a:r>
              <a:rPr lang="ru-RU" sz="1700" smtClean="0"/>
              <a:t> с шагом,</a:t>
            </a:r>
            <a:r>
              <a:rPr lang="en-US" sz="1700" smtClean="0">
                <a:latin typeface="Calibri" pitchFamily="34" charset="0"/>
              </a:rPr>
              <a:t> </a:t>
            </a:r>
            <a:r>
              <a:rPr lang="ru-RU" sz="1700" smtClean="0"/>
              <a:t>равным 1.</a:t>
            </a:r>
          </a:p>
          <a:p>
            <a:pPr marL="323850" indent="-323850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4.	После окончания цикла вывести на экран результат расчетов, которым является значение </a:t>
            </a:r>
            <a:r>
              <a:rPr lang="en-US" sz="1700" smtClean="0">
                <a:latin typeface="Calibri" pitchFamily="34" charset="0"/>
              </a:rPr>
              <a:t>N</a:t>
            </a:r>
            <a:r>
              <a:rPr lang="ru-RU" sz="1700" smtClean="0"/>
              <a:t>-го элемента массива.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ru-RU" sz="3600" smtClean="0">
                <a:latin typeface="Monotype Corsiva" pitchFamily="66" charset="0"/>
              </a:rPr>
              <a:t>Программа вычисления </a:t>
            </a:r>
            <a:r>
              <a:rPr lang="en-US" sz="3600" smtClean="0">
                <a:latin typeface="Monotype Corsiva" pitchFamily="66" charset="0"/>
              </a:rPr>
              <a:t>N</a:t>
            </a:r>
            <a:r>
              <a:rPr lang="ru-RU" sz="3600" smtClean="0">
                <a:latin typeface="Monotype Corsiva" pitchFamily="66" charset="0"/>
              </a:rPr>
              <a:t>-го числа Фибоначчи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Program fibon;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Uses Crt; </a:t>
            </a:r>
            <a:endParaRPr lang="en-US" sz="21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 Var f: array[1..40] of longint; N, i: integer;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begin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  </a:t>
            </a:r>
            <a:r>
              <a:rPr lang="ru-RU" sz="2100" smtClean="0"/>
              <a:t>СlrScr;   </a:t>
            </a:r>
            <a:endParaRPr lang="en-US" sz="21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  </a:t>
            </a:r>
            <a:r>
              <a:rPr lang="ru-RU" sz="2100" smtClean="0"/>
              <a:t>Write('Введите N = ');   ReadLn(N);   {Ввод номера числа Фибоначчи } </a:t>
            </a:r>
            <a:endParaRPr lang="en-US" sz="21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   f[1]:=1;f[2]:=1;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   for i:=3 to N do</a:t>
            </a:r>
            <a:endParaRPr lang="ru-RU" sz="21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       </a:t>
            </a:r>
            <a:r>
              <a:rPr lang="en-US" sz="2100" smtClean="0">
                <a:latin typeface="Calibri" pitchFamily="34" charset="0"/>
              </a:rPr>
              <a:t>f[i]:= f[i-1] + f[i-2];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   WriteIn(N</a:t>
            </a:r>
            <a:r>
              <a:rPr lang="ru-RU" sz="2100" smtClean="0"/>
              <a:t>,</a:t>
            </a:r>
            <a:r>
              <a:rPr lang="en-US" sz="2100" smtClean="0">
                <a:latin typeface="Calibri" pitchFamily="34" charset="0"/>
              </a:rPr>
              <a:t>’-e </a:t>
            </a:r>
            <a:r>
              <a:rPr lang="ru-RU" sz="2100" smtClean="0"/>
              <a:t>число Фибоначчи =</a:t>
            </a:r>
            <a:r>
              <a:rPr lang="en-US" sz="2100" smtClean="0">
                <a:latin typeface="Calibri" pitchFamily="34" charset="0"/>
              </a:rPr>
              <a:t>‘ ,f[N]);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>
                <a:latin typeface="Calibri" pitchFamily="34" charset="0"/>
              </a:rPr>
              <a:t>   </a:t>
            </a:r>
            <a:r>
              <a:rPr lang="ru-RU" sz="2100" smtClean="0"/>
              <a:t>ReadLn</a:t>
            </a:r>
            <a:endParaRPr lang="en-US" sz="21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 E</a:t>
            </a:r>
            <a:r>
              <a:rPr lang="en-US" sz="2100" smtClean="0">
                <a:latin typeface="Calibri" pitchFamily="34" charset="0"/>
              </a:rPr>
              <a:t>nd</a:t>
            </a:r>
            <a:r>
              <a:rPr lang="ru-RU" sz="2100" smtClean="0"/>
              <a:t>. </a:t>
            </a:r>
            <a:r>
              <a:rPr lang="en-US" sz="2100" smtClean="0">
                <a:latin typeface="Calibri" pitchFamily="34" charset="0"/>
              </a:rPr>
              <a:t> </a:t>
            </a:r>
            <a:endParaRPr lang="ru-RU" sz="210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-100013"/>
            <a:ext cx="8153400" cy="990601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Monotype Corsiva" pitchFamily="66" charset="0"/>
              </a:rPr>
              <a:t> </a:t>
            </a:r>
            <a:r>
              <a:rPr lang="ru-RU" sz="5300" smtClean="0">
                <a:latin typeface="Monotype Corsiva" pitchFamily="66" charset="0"/>
              </a:rPr>
              <a:t>Математика</a:t>
            </a:r>
            <a:r>
              <a:rPr lang="ru-RU" smtClean="0"/>
              <a:t> 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87137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Возникшие из знаменитой «задачи о кроликах», числа Фибоначчи до сих пор остаются одной из самых увлекательных глав элементарной математики.</a:t>
            </a:r>
            <a:br>
              <a:rPr lang="ru-RU"/>
            </a:br>
            <a:r>
              <a:rPr lang="ru-RU" b="1"/>
              <a:t>Составь программу</a:t>
            </a:r>
            <a:r>
              <a:rPr lang="ru-RU"/>
              <a:t> и проверь простейшие свойства последовательности Фибоначчи!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b="1"/>
              <a:t>F</a:t>
            </a:r>
            <a:r>
              <a:rPr lang="ru-RU" b="1" baseline="-25000"/>
              <a:t>1</a:t>
            </a:r>
            <a:r>
              <a:rPr lang="en-US" b="1"/>
              <a:t> +</a:t>
            </a:r>
            <a:r>
              <a:rPr lang="ru-RU" b="1"/>
              <a:t> </a:t>
            </a:r>
            <a:r>
              <a:rPr lang="en-US" b="1"/>
              <a:t>F</a:t>
            </a:r>
            <a:r>
              <a:rPr lang="ru-RU" b="1" baseline="-25000"/>
              <a:t>2</a:t>
            </a:r>
            <a:r>
              <a:rPr lang="en-US" b="1"/>
              <a:t> + F</a:t>
            </a:r>
            <a:r>
              <a:rPr lang="en-US" b="1" baseline="-25000"/>
              <a:t>3 </a:t>
            </a:r>
            <a:r>
              <a:rPr lang="en-US" b="1"/>
              <a:t>+…+</a:t>
            </a:r>
            <a:r>
              <a:rPr lang="ru-RU" b="1"/>
              <a:t> </a:t>
            </a:r>
            <a:r>
              <a:rPr lang="en-US" b="1"/>
              <a:t>F</a:t>
            </a:r>
            <a:r>
              <a:rPr lang="en-US" b="1" baseline="-25000"/>
              <a:t>n</a:t>
            </a:r>
            <a:r>
              <a:rPr lang="ru-RU" b="1"/>
              <a:t> = </a:t>
            </a:r>
            <a:r>
              <a:rPr lang="en-US" b="1"/>
              <a:t>F</a:t>
            </a:r>
            <a:r>
              <a:rPr lang="en-US" b="1" baseline="-25000"/>
              <a:t>n</a:t>
            </a:r>
            <a:r>
              <a:rPr lang="ru-RU" b="1" baseline="-25000"/>
              <a:t>+</a:t>
            </a:r>
            <a:r>
              <a:rPr lang="en-US" b="1" baseline="-25000"/>
              <a:t>2</a:t>
            </a:r>
            <a:r>
              <a:rPr lang="ru-RU" b="1"/>
              <a:t> +1</a:t>
            </a:r>
            <a:endParaRPr lang="en-US" b="1"/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b="1"/>
              <a:t>Сумма чисел</a:t>
            </a:r>
            <a:r>
              <a:rPr lang="en-US" b="1"/>
              <a:t> </a:t>
            </a:r>
            <a:r>
              <a:rPr lang="ru-RU" b="1"/>
              <a:t>Фибоначчи с нечётными номерами:</a:t>
            </a:r>
          </a:p>
          <a:p>
            <a:pPr marL="342900" indent="-342900">
              <a:spcBef>
                <a:spcPct val="50000"/>
              </a:spcBef>
            </a:pPr>
            <a:r>
              <a:rPr lang="ru-RU" b="1"/>
              <a:t>     </a:t>
            </a:r>
            <a:r>
              <a:rPr lang="en-US" b="1"/>
              <a:t>F</a:t>
            </a:r>
            <a:r>
              <a:rPr lang="ru-RU" b="1" baseline="-25000"/>
              <a:t>1</a:t>
            </a:r>
            <a:r>
              <a:rPr lang="en-US" b="1"/>
              <a:t> +</a:t>
            </a:r>
            <a:r>
              <a:rPr lang="ru-RU" b="1"/>
              <a:t> </a:t>
            </a:r>
            <a:r>
              <a:rPr lang="en-US" b="1"/>
              <a:t>F</a:t>
            </a:r>
            <a:r>
              <a:rPr lang="ru-RU" b="1" baseline="-25000"/>
              <a:t>3</a:t>
            </a:r>
            <a:r>
              <a:rPr lang="en-US" b="1"/>
              <a:t> + F</a:t>
            </a:r>
            <a:r>
              <a:rPr lang="ru-RU" b="1" baseline="-25000"/>
              <a:t>5</a:t>
            </a:r>
            <a:r>
              <a:rPr lang="en-US" b="1"/>
              <a:t> +…+</a:t>
            </a:r>
            <a:r>
              <a:rPr lang="ru-RU" b="1"/>
              <a:t> </a:t>
            </a:r>
            <a:r>
              <a:rPr lang="en-US" b="1"/>
              <a:t>F</a:t>
            </a:r>
            <a:r>
              <a:rPr lang="ru-RU" b="1" baseline="-25000"/>
              <a:t>2</a:t>
            </a:r>
            <a:r>
              <a:rPr lang="en-US" b="1" baseline="-25000"/>
              <a:t>n</a:t>
            </a:r>
            <a:r>
              <a:rPr lang="ru-RU" b="1" baseline="-25000"/>
              <a:t>-1</a:t>
            </a:r>
            <a:r>
              <a:rPr lang="ru-RU" b="1"/>
              <a:t> = </a:t>
            </a:r>
            <a:r>
              <a:rPr lang="en-US" b="1"/>
              <a:t>F</a:t>
            </a:r>
            <a:r>
              <a:rPr lang="ru-RU" b="1" baseline="-25000"/>
              <a:t>2</a:t>
            </a:r>
            <a:r>
              <a:rPr lang="en-US" b="1" baseline="-25000"/>
              <a:t>n</a:t>
            </a:r>
            <a:endParaRPr lang="ru-RU" b="1" baseline="-25000"/>
          </a:p>
          <a:p>
            <a:pPr marL="342900" indent="-342900">
              <a:spcBef>
                <a:spcPct val="50000"/>
              </a:spcBef>
            </a:pPr>
            <a:endParaRPr lang="ru-RU" b="1" baseline="-25000"/>
          </a:p>
          <a:p>
            <a:pPr marL="342900" indent="-342900">
              <a:spcBef>
                <a:spcPct val="50000"/>
              </a:spcBef>
            </a:pPr>
            <a:r>
              <a:rPr lang="en-US" b="1"/>
              <a:t>3) </a:t>
            </a:r>
            <a:r>
              <a:rPr lang="ru-RU" b="1"/>
              <a:t>Сумма чисел Фибоначчи</a:t>
            </a:r>
            <a:r>
              <a:rPr lang="ru-RU"/>
              <a:t> </a:t>
            </a:r>
            <a:r>
              <a:rPr lang="ru-RU" b="1"/>
              <a:t>с чётными номерами:</a:t>
            </a:r>
          </a:p>
          <a:p>
            <a:pPr marL="342900" indent="-342900">
              <a:spcBef>
                <a:spcPct val="50000"/>
              </a:spcBef>
            </a:pPr>
            <a:r>
              <a:rPr lang="en-US" b="1" baseline="-25000"/>
              <a:t>        </a:t>
            </a:r>
            <a:r>
              <a:rPr lang="en-US" b="1"/>
              <a:t>F</a:t>
            </a:r>
            <a:r>
              <a:rPr lang="ru-RU" b="1" baseline="-25000"/>
              <a:t>2</a:t>
            </a:r>
            <a:r>
              <a:rPr lang="en-US"/>
              <a:t> </a:t>
            </a:r>
            <a:r>
              <a:rPr lang="en-US" b="1"/>
              <a:t>+</a:t>
            </a:r>
            <a:r>
              <a:rPr lang="en-US"/>
              <a:t> </a:t>
            </a:r>
            <a:r>
              <a:rPr lang="en-US" b="1"/>
              <a:t>F</a:t>
            </a:r>
            <a:r>
              <a:rPr lang="ru-RU" b="1" baseline="-25000"/>
              <a:t>4</a:t>
            </a:r>
            <a:r>
              <a:rPr lang="en-US"/>
              <a:t> </a:t>
            </a:r>
            <a:r>
              <a:rPr lang="en-US" b="1"/>
              <a:t>+F</a:t>
            </a:r>
            <a:r>
              <a:rPr lang="ru-RU" b="1" baseline="-25000"/>
              <a:t>6</a:t>
            </a:r>
            <a:r>
              <a:rPr lang="en-US"/>
              <a:t> </a:t>
            </a:r>
            <a:r>
              <a:rPr lang="en-US" b="1"/>
              <a:t>+</a:t>
            </a:r>
            <a:r>
              <a:rPr lang="en-US"/>
              <a:t> </a:t>
            </a:r>
            <a:r>
              <a:rPr lang="en-US" b="1"/>
              <a:t>F</a:t>
            </a:r>
            <a:r>
              <a:rPr lang="ru-RU" b="1" baseline="-25000"/>
              <a:t>2</a:t>
            </a:r>
            <a:r>
              <a:rPr lang="en-US" b="1"/>
              <a:t>n = F</a:t>
            </a:r>
            <a:r>
              <a:rPr lang="en-US" b="1" baseline="-25000"/>
              <a:t>2n+1 </a:t>
            </a:r>
            <a:r>
              <a:rPr lang="en-US" b="1"/>
              <a:t>- 1</a:t>
            </a:r>
            <a:endParaRPr lang="ru-RU" b="1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813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</a:t>
            </a:r>
            <a:r>
              <a:rPr lang="ru-RU" b="1" baseline="-25000"/>
              <a:t>1</a:t>
            </a:r>
            <a:r>
              <a:rPr lang="ru-RU" b="1"/>
              <a:t>=</a:t>
            </a:r>
            <a:r>
              <a:rPr lang="ru-RU" b="1" i="1"/>
              <a:t> </a:t>
            </a:r>
            <a:r>
              <a:rPr lang="ru-RU" b="1"/>
              <a:t>1, </a:t>
            </a:r>
            <a:r>
              <a:rPr lang="en-US" b="1"/>
              <a:t>F</a:t>
            </a:r>
            <a:r>
              <a:rPr lang="ru-RU" b="1" baseline="-25000"/>
              <a:t>2</a:t>
            </a:r>
            <a:r>
              <a:rPr lang="ru-RU" b="1"/>
              <a:t> = 1, </a:t>
            </a:r>
            <a:r>
              <a:rPr lang="en-US" b="1"/>
              <a:t>F</a:t>
            </a:r>
            <a:r>
              <a:rPr lang="en-US" b="1" baseline="-25000"/>
              <a:t>n</a:t>
            </a:r>
            <a:r>
              <a:rPr lang="ru-RU" b="1" baseline="-25000"/>
              <a:t>+2</a:t>
            </a:r>
            <a:r>
              <a:rPr lang="ru-RU" b="1"/>
              <a:t> = </a:t>
            </a:r>
            <a:r>
              <a:rPr lang="en-US" b="1"/>
              <a:t>F</a:t>
            </a:r>
            <a:r>
              <a:rPr lang="en-US" b="1" baseline="-25000"/>
              <a:t>n</a:t>
            </a:r>
            <a:r>
              <a:rPr lang="ru-RU" b="1" baseline="-25000"/>
              <a:t>+1 </a:t>
            </a:r>
            <a:r>
              <a:rPr lang="ru-RU" b="1"/>
              <a:t>+ </a:t>
            </a:r>
            <a:r>
              <a:rPr lang="en-US" b="1"/>
              <a:t>F</a:t>
            </a:r>
            <a:r>
              <a:rPr lang="en-US" b="1" baseline="-25000"/>
              <a:t>n</a:t>
            </a:r>
            <a:r>
              <a:rPr lang="ru-RU" b="1"/>
              <a:t>, </a:t>
            </a:r>
            <a:r>
              <a:rPr lang="en-US" b="1"/>
              <a:t>n</a:t>
            </a:r>
            <a:r>
              <a:rPr lang="ru-RU" b="1"/>
              <a:t>&gt;=1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Monotype Corsiva" pitchFamily="66" charset="0"/>
              </a:rPr>
              <a:t>Архитектура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23850" y="2060575"/>
            <a:ext cx="84963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Одно из красивейших произведений древнегреческой архитектуры - Парфенон (V в. до н. э.)  имеет </a:t>
            </a:r>
            <a:r>
              <a:rPr lang="ru-RU" b="1"/>
              <a:t>8</a:t>
            </a:r>
            <a:r>
              <a:rPr lang="ru-RU"/>
              <a:t> колонн по коротким сторонам и 17 -  по длинным (17+17=</a:t>
            </a:r>
            <a:r>
              <a:rPr lang="ru-RU" b="1"/>
              <a:t>34</a:t>
            </a:r>
            <a:r>
              <a:rPr lang="ru-RU"/>
              <a:t>).  Отношение длины здания к его высоте равно </a:t>
            </a:r>
            <a:r>
              <a:rPr lang="ru-RU" b="1"/>
              <a:t>1,618.</a:t>
            </a:r>
            <a:r>
              <a:rPr lang="ru-RU"/>
              <a:t> Если произвести деление Парфенона по “золотому сечению”, то получим те или иные выступы фасада.</a:t>
            </a:r>
            <a:br>
              <a:rPr lang="ru-RU"/>
            </a:br>
            <a:r>
              <a:rPr lang="ru-RU"/>
              <a:t>                                     </a:t>
            </a:r>
            <a:br>
              <a:rPr lang="ru-RU"/>
            </a:br>
            <a:endParaRPr lang="ru-RU"/>
          </a:p>
        </p:txBody>
      </p:sp>
      <p:pic>
        <p:nvPicPr>
          <p:cNvPr id="21507" name="Picture 4" descr="y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775075"/>
            <a:ext cx="43926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28600"/>
            <a:ext cx="8583612" cy="990600"/>
          </a:xfrm>
        </p:spPr>
        <p:txBody>
          <a:bodyPr/>
          <a:lstStyle/>
          <a:p>
            <a:r>
              <a:rPr lang="ru-RU" sz="3200" smtClean="0">
                <a:latin typeface="Monotype Corsiva" pitchFamily="66" charset="0"/>
              </a:rPr>
              <a:t>ЧИСЛА ФИБОНАЧЧИ И ЗОЛОТОЕ СЕЧЕНИЕ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28775"/>
            <a:ext cx="8713788" cy="5229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        </a:t>
            </a:r>
            <a:r>
              <a:rPr lang="ru-RU" smtClean="0"/>
              <a:t>1,1,2,3,5,8,13,21,34,55 - это 10 первых чисел</a:t>
            </a:r>
            <a:r>
              <a:rPr lang="en-US" smtClean="0">
                <a:latin typeface="Calibri" pitchFamily="34" charset="0"/>
              </a:rPr>
              <a:t> </a:t>
            </a:r>
            <a:r>
              <a:rPr lang="ru-RU" smtClean="0"/>
              <a:t>Фибоначчи. Если вы попробуете разделить каждое из них на предыдущее, то получится: 1 : 1 = 1; 2 : 1 = 2; 3:2 = 1,5; 5:3 = 1,666 666; 8 : 5 = 1,6; 13 : 8 = 1,625; </a:t>
            </a:r>
            <a:endParaRPr lang="en-US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    </a:t>
            </a:r>
            <a:r>
              <a:rPr lang="ru-RU" smtClean="0"/>
              <a:t>21 : 13 = 1,615384;...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    </a:t>
            </a:r>
            <a:r>
              <a:rPr lang="ru-RU" smtClean="0"/>
              <a:t>Если делить все большие и большие числа Фибоначчи, то  как близко можно подойти к золотому сечению?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alibri" pitchFamily="34" charset="0"/>
              </a:rPr>
              <a:t>    </a:t>
            </a:r>
            <a:r>
              <a:rPr lang="ru-RU" sz="2400" b="1" i="1" smtClean="0">
                <a:latin typeface="Georgia" pitchFamily="18" charset="0"/>
              </a:rPr>
              <a:t>Составьте программу, рассчитывающую </a:t>
            </a:r>
            <a:r>
              <a:rPr lang="en-US" sz="2400" b="1" i="1" smtClean="0">
                <a:latin typeface="Georgia" pitchFamily="18" charset="0"/>
              </a:rPr>
              <a:t>N</a:t>
            </a:r>
            <a:r>
              <a:rPr lang="ru-RU" sz="2400" b="1" i="1" smtClean="0">
                <a:latin typeface="Georgia" pitchFamily="18" charset="0"/>
              </a:rPr>
              <a:t>-</a:t>
            </a:r>
            <a:r>
              <a:rPr lang="en-US" sz="2400" b="1" i="1" smtClean="0">
                <a:latin typeface="Georgia" pitchFamily="18" charset="0"/>
              </a:rPr>
              <a:t>e</a:t>
            </a:r>
            <a:r>
              <a:rPr lang="ru-RU" sz="2400" b="1" i="1" smtClean="0">
                <a:latin typeface="Georgia" pitchFamily="18" charset="0"/>
              </a:rPr>
              <a:t> число Фибоначчи и отношение </a:t>
            </a:r>
            <a:r>
              <a:rPr lang="en-US" sz="2400" b="1" i="1" smtClean="0">
                <a:latin typeface="Georgia" pitchFamily="18" charset="0"/>
              </a:rPr>
              <a:t>Fn</a:t>
            </a:r>
            <a:r>
              <a:rPr lang="ru-RU" sz="2400" b="1" i="1" smtClean="0">
                <a:latin typeface="Georgia" pitchFamily="18" charset="0"/>
              </a:rPr>
              <a:t>  к </a:t>
            </a:r>
            <a:r>
              <a:rPr lang="en-US" sz="2400" b="1" i="1" smtClean="0">
                <a:latin typeface="Georgia" pitchFamily="18" charset="0"/>
              </a:rPr>
              <a:t>Fn</a:t>
            </a:r>
            <a:r>
              <a:rPr lang="ru-RU" sz="2400" b="1" i="1" smtClean="0">
                <a:latin typeface="Georgia" pitchFamily="18" charset="0"/>
              </a:rPr>
              <a:t>-1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ru-RU" sz="3200" b="1" smtClean="0">
                <a:latin typeface="Monotype Corsiva" pitchFamily="66" charset="0"/>
              </a:rPr>
              <a:t>ЗАДАНИЯ ДЛЯ САМОСТОЯТЕЛЬНОГО РЕШЕНИЯ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00200"/>
            <a:ext cx="8820150" cy="4525963"/>
          </a:xfrm>
        </p:spPr>
        <p:txBody>
          <a:bodyPr/>
          <a:lstStyle/>
          <a:p>
            <a:pPr marL="476250" indent="-476250">
              <a:lnSpc>
                <a:spcPct val="90000"/>
              </a:lnSpc>
              <a:buFont typeface="Wingdings" pitchFamily="2" charset="2"/>
              <a:buNone/>
            </a:pPr>
            <a:r>
              <a:rPr lang="ru-RU" sz="2500" smtClean="0"/>
              <a:t>          Трудно, если не невозможно, выучить предмет, только читая теорию и не применяя полученную информацию для решения специальных задач и тем самым не заставляя себя обдумывать то, что было прочитано. Кроме того, мы лучше всего заучиваем то, что сами открываем для себя. По этой причине так важно выполнить предлагаемые упражнения.</a:t>
            </a:r>
          </a:p>
          <a:p>
            <a:pPr marL="476250" indent="-476250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2" charset="2"/>
              <a:buAutoNum type="arabicPeriod"/>
            </a:pPr>
            <a:r>
              <a:rPr lang="ru-RU" sz="2500" smtClean="0"/>
              <a:t>Напишите программу, которая вычисляет и выдает на экран дисплея все числа Фибоначчи от </a:t>
            </a:r>
            <a:r>
              <a:rPr lang="en-US" sz="2500" smtClean="0">
                <a:latin typeface="Calibri" pitchFamily="34" charset="0"/>
              </a:rPr>
              <a:t>F</a:t>
            </a:r>
            <a:r>
              <a:rPr lang="ru-RU" sz="2500" smtClean="0"/>
              <a:t>1  до </a:t>
            </a:r>
            <a:r>
              <a:rPr lang="en-US" sz="2500" smtClean="0">
                <a:latin typeface="Calibri" pitchFamily="34" charset="0"/>
              </a:rPr>
              <a:t>F</a:t>
            </a:r>
            <a:r>
              <a:rPr lang="ru-RU" sz="2500" smtClean="0"/>
              <a:t>50.</a:t>
            </a:r>
          </a:p>
          <a:p>
            <a:pPr marL="476250" indent="-476250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2" charset="2"/>
              <a:buAutoNum type="arabicPeriod"/>
            </a:pPr>
            <a:r>
              <a:rPr lang="ru-RU" sz="2500" smtClean="0"/>
              <a:t>Найдите все </a:t>
            </a:r>
            <a:r>
              <a:rPr lang="en-US" sz="2500" smtClean="0">
                <a:latin typeface="Calibri" pitchFamily="34" charset="0"/>
              </a:rPr>
              <a:t>n</a:t>
            </a:r>
            <a:r>
              <a:rPr lang="ru-RU" sz="2500" smtClean="0"/>
              <a:t>, для которых </a:t>
            </a:r>
            <a:r>
              <a:rPr lang="en-US" sz="2500" smtClean="0">
                <a:latin typeface="Calibri" pitchFamily="34" charset="0"/>
              </a:rPr>
              <a:t>Fn</a:t>
            </a:r>
            <a:r>
              <a:rPr lang="ru-RU" sz="2500" smtClean="0"/>
              <a:t> = </a:t>
            </a:r>
            <a:r>
              <a:rPr lang="en-US" sz="2500" smtClean="0">
                <a:latin typeface="Calibri" pitchFamily="34" charset="0"/>
              </a:rPr>
              <a:t>n</a:t>
            </a:r>
            <a:r>
              <a:rPr lang="ru-RU" sz="2500" smtClean="0"/>
              <a:t>.</a:t>
            </a:r>
          </a:p>
          <a:p>
            <a:pPr marL="476250" indent="-476250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2" charset="2"/>
              <a:buAutoNum type="arabicPeriod"/>
            </a:pPr>
            <a:r>
              <a:rPr lang="ru-RU" sz="2500" smtClean="0"/>
              <a:t>Найдите все </a:t>
            </a:r>
            <a:r>
              <a:rPr lang="en-US" sz="2500" smtClean="0">
                <a:latin typeface="Calibri" pitchFamily="34" charset="0"/>
              </a:rPr>
              <a:t>n</a:t>
            </a:r>
            <a:r>
              <a:rPr lang="ru-RU" sz="2500" smtClean="0"/>
              <a:t> , для которых </a:t>
            </a:r>
            <a:r>
              <a:rPr lang="en-US" sz="2500" smtClean="0">
                <a:latin typeface="Calibri" pitchFamily="34" charset="0"/>
              </a:rPr>
              <a:t>Fn</a:t>
            </a:r>
            <a:r>
              <a:rPr lang="ru-RU" sz="2500" smtClean="0"/>
              <a:t> = </a:t>
            </a:r>
            <a:r>
              <a:rPr lang="en-US" sz="2500" smtClean="0">
                <a:latin typeface="Calibri" pitchFamily="34" charset="0"/>
              </a:rPr>
              <a:t>n</a:t>
            </a:r>
            <a:r>
              <a:rPr lang="en-US" sz="2500" baseline="30000" smtClean="0">
                <a:latin typeface="Calibri" pitchFamily="34" charset="0"/>
              </a:rPr>
              <a:t>2</a:t>
            </a:r>
            <a:r>
              <a:rPr lang="ru-RU" sz="2500" smtClean="0"/>
              <a:t>.</a:t>
            </a:r>
          </a:p>
          <a:p>
            <a:pPr marL="476250" indent="-476250">
              <a:lnSpc>
                <a:spcPct val="90000"/>
              </a:lnSpc>
            </a:pPr>
            <a:endParaRPr lang="ru-RU" sz="2500" smtClean="0"/>
          </a:p>
          <a:p>
            <a:pPr marL="476250" indent="-476250">
              <a:lnSpc>
                <a:spcPct val="90000"/>
              </a:lnSpc>
            </a:pPr>
            <a:endParaRPr lang="ru-RU" sz="250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10352479</Template>
  <TotalTime>851</TotalTime>
  <Words>732</Words>
  <Application>Microsoft Office PowerPoint</Application>
  <PresentationFormat>Экран (4:3)</PresentationFormat>
  <Paragraphs>102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Monotype Corsiva</vt:lpstr>
      <vt:lpstr>Georgia</vt:lpstr>
      <vt:lpstr>Comic Sans MS</vt:lpstr>
      <vt:lpstr>10352479</vt:lpstr>
      <vt:lpstr>10352479</vt:lpstr>
      <vt:lpstr>10352479</vt:lpstr>
      <vt:lpstr>10352479</vt:lpstr>
      <vt:lpstr>10352479</vt:lpstr>
      <vt:lpstr>10352479</vt:lpstr>
      <vt:lpstr>10352479</vt:lpstr>
      <vt:lpstr>10352479</vt:lpstr>
      <vt:lpstr>10352479</vt:lpstr>
      <vt:lpstr>10352479</vt:lpstr>
      <vt:lpstr>10352479</vt:lpstr>
      <vt:lpstr>Мир чисел Фибоначчи </vt:lpstr>
      <vt:lpstr>Вопросы для повторения</vt:lpstr>
      <vt:lpstr>ГОЛОВОЛОМКА В январе тебе подарили пару новорожденных кроликов. Через два месяца они рождают новую пару кроликов. Каждая новая пара кроликов через два месяца после рождения рождает новую пару. Сколько пар кроликов у тебя будет в декабре?</vt:lpstr>
      <vt:lpstr>ПОСЛЕДОВАТЕЛЬНОСТЬ ФИБОНАЧЧИ</vt:lpstr>
      <vt:lpstr>Программа вычисления N-го числа Фибоначчи</vt:lpstr>
      <vt:lpstr> Математика </vt:lpstr>
      <vt:lpstr>Архитектура</vt:lpstr>
      <vt:lpstr>ЧИСЛА ФИБОНАЧЧИ И ЗОЛОТОЕ СЕЧЕНИЕ</vt:lpstr>
      <vt:lpstr>ЗАДАНИЯ ДЛЯ САМОСТОЯТЕЛЬНОГО РЕШЕНИЯ</vt:lpstr>
      <vt:lpstr>Эти числа встречаются везде 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чисел Фибоначчи </dc:title>
  <dc:creator/>
  <cp:lastModifiedBy/>
  <cp:revision>27</cp:revision>
  <dcterms:created xsi:type="dcterms:W3CDTF">2009-08-24T13:26:16Z</dcterms:created>
  <dcterms:modified xsi:type="dcterms:W3CDTF">2010-01-18T15:25:56Z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TC103524791049</vt:lpwstr>
  </property>
</Properties>
</file>