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56" r:id="rId3"/>
    <p:sldId id="257" r:id="rId4"/>
    <p:sldId id="263" r:id="rId5"/>
    <p:sldId id="261" r:id="rId6"/>
    <p:sldId id="262" r:id="rId7"/>
    <p:sldId id="260" r:id="rId8"/>
    <p:sldId id="264" r:id="rId9"/>
    <p:sldId id="258" r:id="rId10"/>
    <p:sldId id="259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2FB5-641D-4688-82DB-E908C1E004E0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7DA3-3611-4CFB-AEE2-622E956F4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2FB5-641D-4688-82DB-E908C1E004E0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7DA3-3611-4CFB-AEE2-622E956F4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2FB5-641D-4688-82DB-E908C1E004E0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7DA3-3611-4CFB-AEE2-622E956F4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2FB5-641D-4688-82DB-E908C1E004E0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7DA3-3611-4CFB-AEE2-622E956F4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2FB5-641D-4688-82DB-E908C1E004E0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7DA3-3611-4CFB-AEE2-622E956F4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2FB5-641D-4688-82DB-E908C1E004E0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7DA3-3611-4CFB-AEE2-622E956F4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2FB5-641D-4688-82DB-E908C1E004E0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7DA3-3611-4CFB-AEE2-622E956F4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2FB5-641D-4688-82DB-E908C1E004E0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7DA3-3611-4CFB-AEE2-622E956F4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2FB5-641D-4688-82DB-E908C1E004E0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7DA3-3611-4CFB-AEE2-622E956F4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2FB5-641D-4688-82DB-E908C1E004E0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7DA3-3611-4CFB-AEE2-622E956F4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2FB5-641D-4688-82DB-E908C1E004E0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7DA3-3611-4CFB-AEE2-622E956F4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22FB5-641D-4688-82DB-E908C1E004E0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87DA3-3611-4CFB-AEE2-622E956F4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7.xml"/><Relationship Id="rId3" Type="http://schemas.openxmlformats.org/officeDocument/2006/relationships/image" Target="../media/image4.gif"/><Relationship Id="rId7" Type="http://schemas.openxmlformats.org/officeDocument/2006/relationships/image" Target="../media/image6.jpeg"/><Relationship Id="rId12" Type="http://schemas.openxmlformats.org/officeDocument/2006/relationships/slide" Target="slide3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8.jpeg"/><Relationship Id="rId5" Type="http://schemas.openxmlformats.org/officeDocument/2006/relationships/image" Target="../media/image5.gif"/><Relationship Id="rId15" Type="http://schemas.openxmlformats.org/officeDocument/2006/relationships/image" Target="../media/image10.png"/><Relationship Id="rId10" Type="http://schemas.openxmlformats.org/officeDocument/2006/relationships/slide" Target="slide6.xml"/><Relationship Id="rId4" Type="http://schemas.openxmlformats.org/officeDocument/2006/relationships/slide" Target="slide8.xml"/><Relationship Id="rId9" Type="http://schemas.openxmlformats.org/officeDocument/2006/relationships/image" Target="../media/image7.jpeg"/><Relationship Id="rId1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slide" Target="slide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b/3/19/736/19736357_2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slide" Target="slide2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teremok.in/images/Slon_moska02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slide" Target="slide2.xml"/><Relationship Id="rId5" Type="http://schemas.openxmlformats.org/officeDocument/2006/relationships/image" Target="../media/image9.jpeg"/><Relationship Id="rId4" Type="http://schemas.openxmlformats.org/officeDocument/2006/relationships/hyperlink" Target="http://s51.radikal.ru/i131/0909/35/049ffb21a19c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hyperlink" Target="http://vsyako-razno.ru/uploads/posts/2009-09/1252305024_hiop.ru_1251851238_18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user pos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71670" y="1071546"/>
            <a:ext cx="6811987" cy="1752600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sz="3200" i="1" dirty="0" smtClean="0">
                <a:solidFill>
                  <a:schemeClr val="tx1"/>
                </a:solidFill>
                <a:latin typeface="Monotype Corsiva" pitchFamily="66" charset="0"/>
              </a:rPr>
              <a:t>Природа так обо всём позаботилась, что повсюду находишь чему учиться.</a:t>
            </a:r>
          </a:p>
          <a:p>
            <a:pPr algn="l" eaLnBrk="1" hangingPunct="1"/>
            <a:r>
              <a:rPr lang="ru-RU" sz="3200" i="1" dirty="0" smtClean="0">
                <a:solidFill>
                  <a:schemeClr val="tx1"/>
                </a:solidFill>
                <a:latin typeface="Monotype Corsiva" pitchFamily="66" charset="0"/>
              </a:rPr>
              <a:t>                                      Леонардо да Винчи.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1214414" y="2714620"/>
            <a:ext cx="70770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Физика на каждом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шагу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1785918" y="3857628"/>
            <a:ext cx="581710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Веселые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задачи для толковых ребят.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Простые,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но каверзные.</a:t>
            </a: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7500938" y="142875"/>
            <a:ext cx="13596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7 класс</a:t>
            </a:r>
          </a:p>
        </p:txBody>
      </p:sp>
      <p:pic>
        <p:nvPicPr>
          <p:cNvPr id="13" name="Picture 2" descr="C:\Users\Галина Геннадьевна\Desktop\Эмблема.gif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285720" y="5143512"/>
            <a:ext cx="1357322" cy="1428761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392" name="TextBox 13"/>
          <p:cNvSpPr txBox="1">
            <a:spLocks noChangeArrowheads="1"/>
          </p:cNvSpPr>
          <p:nvPr/>
        </p:nvSpPr>
        <p:spPr bwMode="auto">
          <a:xfrm>
            <a:off x="2000232" y="5857892"/>
            <a:ext cx="64028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Бажина Г.Г. – учитель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физики г.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Красноярск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20" y="214290"/>
            <a:ext cx="5550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Модуль-8 «Простые механизмы»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>
            <a:hlinkClick r:id="rId2" action="ppaction://hlinksldjump"/>
          </p:cNvPr>
          <p:cNvSpPr/>
          <p:nvPr/>
        </p:nvSpPr>
        <p:spPr>
          <a:xfrm rot="10800000">
            <a:off x="1357290" y="6072206"/>
            <a:ext cx="489200" cy="357190"/>
          </a:xfrm>
          <a:prstGeom prst="triangl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C:\Documents and Settings\User\Desktop\Анимации-4\comput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36"/>
            <a:ext cx="1889129" cy="1214440"/>
          </a:xfrm>
          <a:prstGeom prst="rect">
            <a:avLst/>
          </a:prstGeom>
          <a:noFill/>
        </p:spPr>
      </p:pic>
      <p:pic>
        <p:nvPicPr>
          <p:cNvPr id="20481" name="Picture 1" descr="C:\Documents and Settings\User\Desktop\Играем\Кроссворд-1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5500702"/>
            <a:ext cx="5881965" cy="9562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1" descr="C:\Documents and Settings\User\Desktop\Играем\Кроссворд-1.bmp"/>
          <p:cNvPicPr>
            <a:picLocks noChangeAspect="1" noChangeArrowheads="1"/>
          </p:cNvPicPr>
          <p:nvPr/>
        </p:nvPicPr>
        <p:blipFill>
          <a:blip r:embed="rId5"/>
          <a:srcRect b="18175"/>
          <a:stretch>
            <a:fillRect/>
          </a:stretch>
        </p:blipFill>
        <p:spPr bwMode="auto">
          <a:xfrm>
            <a:off x="2928926" y="285728"/>
            <a:ext cx="5881965" cy="44910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28596" y="428604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Играем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5286388"/>
            <a:ext cx="124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Ответы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>
            <a:hlinkClick r:id="rId2" action="ppaction://hlinksldjump"/>
          </p:cNvPr>
          <p:cNvSpPr/>
          <p:nvPr/>
        </p:nvSpPr>
        <p:spPr>
          <a:xfrm>
            <a:off x="1357290" y="6072206"/>
            <a:ext cx="489200" cy="357190"/>
          </a:xfrm>
          <a:prstGeom prst="triangl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C:\Documents and Settings\User\Desktop\Анимации-4\comput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36"/>
            <a:ext cx="1889129" cy="1214440"/>
          </a:xfrm>
          <a:prstGeom prst="rect">
            <a:avLst/>
          </a:prstGeom>
          <a:noFill/>
        </p:spPr>
      </p:pic>
      <p:pic>
        <p:nvPicPr>
          <p:cNvPr id="19457" name="Picture 1" descr="C:\Documents and Settings\User\Desktop\Играем\футбол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50" y="5786454"/>
            <a:ext cx="6071554" cy="7858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1" descr="C:\Documents and Settings\User\Desktop\Играем\футбол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86049" y="214290"/>
            <a:ext cx="6280135" cy="528641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71472" y="357166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Играем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User\Desktop\Анимации-4\comput2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36"/>
            <a:ext cx="1889129" cy="1214440"/>
          </a:xfrm>
          <a:prstGeom prst="rect">
            <a:avLst/>
          </a:prstGeom>
          <a:noFill/>
        </p:spPr>
      </p:pic>
      <p:pic>
        <p:nvPicPr>
          <p:cNvPr id="5" name="Picture 3" descr="C:\Documents and Settings\User\Desktop\Анимации-4\dis16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500438"/>
            <a:ext cx="1500198" cy="1800238"/>
          </a:xfrm>
          <a:prstGeom prst="rect">
            <a:avLst/>
          </a:prstGeom>
          <a:noFill/>
        </p:spPr>
      </p:pic>
      <p:pic>
        <p:nvPicPr>
          <p:cNvPr id="23554" name="Picture 2" descr="Картинка 11 из 250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00826" y="3143248"/>
            <a:ext cx="2138354" cy="1749562"/>
          </a:xfrm>
          <a:prstGeom prst="roundRect">
            <a:avLst/>
          </a:prstGeom>
          <a:noFill/>
        </p:spPr>
      </p:pic>
      <p:pic>
        <p:nvPicPr>
          <p:cNvPr id="8" name="Picture 3" descr="C:\Documents and Settings\User\Desktop\i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57620" y="4786322"/>
            <a:ext cx="1759341" cy="1870988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23556" name="Picture 4" descr="Картинка 34 из 1029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071802" y="2643182"/>
            <a:ext cx="2214560" cy="1681426"/>
          </a:xfrm>
          <a:prstGeom prst="roundRect">
            <a:avLst/>
          </a:prstGeom>
          <a:noFill/>
        </p:spPr>
      </p:pic>
      <p:sp>
        <p:nvSpPr>
          <p:cNvPr id="10" name="TextBox 9">
            <a:hlinkClick r:id="rId12" action="ppaction://hlinksldjump"/>
          </p:cNvPr>
          <p:cNvSpPr txBox="1"/>
          <p:nvPr/>
        </p:nvSpPr>
        <p:spPr>
          <a:xfrm>
            <a:off x="2928926" y="2071678"/>
            <a:ext cx="3022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Дайте мне точку опоры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hlinkClick r:id="rId10" action="ppaction://hlinksldjump"/>
          </p:cNvPr>
          <p:cNvSpPr txBox="1"/>
          <p:nvPr/>
        </p:nvSpPr>
        <p:spPr>
          <a:xfrm>
            <a:off x="2928926" y="4357694"/>
            <a:ext cx="1970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Слон и Моська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285728"/>
            <a:ext cx="20690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Простые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механизмы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hlinkClick r:id="rId2" action="ppaction://hlinksldjump"/>
          </p:cNvPr>
          <p:cNvSpPr txBox="1"/>
          <p:nvPr/>
        </p:nvSpPr>
        <p:spPr>
          <a:xfrm>
            <a:off x="785786" y="2857496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Играем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642910" y="5715016"/>
            <a:ext cx="1403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Измеряем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hlinkClick r:id="rId8" action="ppaction://hlinksldjump"/>
          </p:cNvPr>
          <p:cNvSpPr txBox="1"/>
          <p:nvPr/>
        </p:nvSpPr>
        <p:spPr>
          <a:xfrm>
            <a:off x="5786446" y="5929330"/>
            <a:ext cx="1928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Мышка Мушка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hlinkClick r:id="rId6" action="ppaction://hlinksldjump"/>
          </p:cNvPr>
          <p:cNvSpPr txBox="1"/>
          <p:nvPr/>
        </p:nvSpPr>
        <p:spPr>
          <a:xfrm>
            <a:off x="6357950" y="5000636"/>
            <a:ext cx="2137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Домик Карлсона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4" descr="Картинка 20 из 52321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286512" y="500042"/>
            <a:ext cx="2405665" cy="1915622"/>
          </a:xfrm>
          <a:prstGeom prst="roundRect">
            <a:avLst/>
          </a:prstGeom>
          <a:noFill/>
        </p:spPr>
      </p:pic>
      <p:pic>
        <p:nvPicPr>
          <p:cNvPr id="19" name="Picture 2" descr="C:\Documents and Settings\User\Desktop\Физика в картинках\архимед-4.bmp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000364" y="214290"/>
            <a:ext cx="2571768" cy="1643074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20" name="TextBox 19">
            <a:hlinkClick r:id="rId13" action="ppaction://hlinksldjump"/>
          </p:cNvPr>
          <p:cNvSpPr txBox="1"/>
          <p:nvPr/>
        </p:nvSpPr>
        <p:spPr>
          <a:xfrm>
            <a:off x="6500826" y="2500306"/>
            <a:ext cx="2041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Гномы и эльфы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488" y="1071546"/>
            <a:ext cx="600079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«Дайте мне точку опоры, и я подниму Землю! - такое восклицание легенда приписывает Архимеду. Вообразим на мгновение, что Архимеду дана та точка опоры, которую он искал и что он изготовил рычаг нужной длины. Сколько времени понадобилось бы Архимеду, чтобы груз равный по массе земному шару, поднять хотя бы на 1 см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со скоростью 1 м/с</a:t>
            </a: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28596" y="2714620"/>
          <a:ext cx="1976952" cy="3262159"/>
        </p:xfrm>
        <a:graphic>
          <a:graphicData uri="http://schemas.openxmlformats.org/presentationml/2006/ole">
            <p:oleObj spid="_x0000_s1026" name="Формула" r:id="rId3" imgW="1244520" imgH="1981080" progId="Equation.3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57488" y="4929198"/>
            <a:ext cx="6000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Это составляет тридцать тысяч биллионов лет! За свою долгую жизнь Архимед, напирая на рычаг,  не поднял бы груз равный по массе земному даже на толщину тончайшего волоса!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Documents and Settings\User\Desktop\Физика в картинках\архимед-4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85728"/>
            <a:ext cx="2387678" cy="1571636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928926" y="428604"/>
            <a:ext cx="4069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Дайте мне точку опоры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Равнобедренный треугольник 8">
            <a:hlinkClick r:id="rId5" action="ppaction://hlinksldjump"/>
          </p:cNvPr>
          <p:cNvSpPr/>
          <p:nvPr/>
        </p:nvSpPr>
        <p:spPr>
          <a:xfrm>
            <a:off x="1357290" y="6072206"/>
            <a:ext cx="489200" cy="357190"/>
          </a:xfrm>
          <a:prstGeom prst="triangl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85786" y="2143116"/>
            <a:ext cx="1479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Решение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57158" y="2643182"/>
            <a:ext cx="2168692" cy="1643074"/>
            <a:chOff x="4357686" y="4786322"/>
            <a:chExt cx="2740196" cy="2072472"/>
          </a:xfrm>
        </p:grpSpPr>
        <p:sp>
          <p:nvSpPr>
            <p:cNvPr id="5" name="Блок-схема: узел 4"/>
            <p:cNvSpPr/>
            <p:nvPr/>
          </p:nvSpPr>
          <p:spPr>
            <a:xfrm>
              <a:off x="5614998" y="6000768"/>
              <a:ext cx="385762" cy="428628"/>
            </a:xfrm>
            <a:prstGeom prst="flowChartConnector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Блок-схема: узел 5"/>
            <p:cNvSpPr/>
            <p:nvPr/>
          </p:nvSpPr>
          <p:spPr>
            <a:xfrm>
              <a:off x="6186502" y="5000636"/>
              <a:ext cx="385762" cy="428628"/>
            </a:xfrm>
            <a:prstGeom prst="flowChartConnector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Блок-схема: узел 6"/>
            <p:cNvSpPr/>
            <p:nvPr/>
          </p:nvSpPr>
          <p:spPr>
            <a:xfrm>
              <a:off x="5829312" y="5429264"/>
              <a:ext cx="385762" cy="428628"/>
            </a:xfrm>
            <a:prstGeom prst="flowChartConnector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5143504" y="4786322"/>
              <a:ext cx="1643074" cy="1588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5400000">
              <a:off x="6142842" y="4999842"/>
              <a:ext cx="428628" cy="1588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16200000" flipH="1">
              <a:off x="6048284" y="5461844"/>
              <a:ext cx="348524" cy="14944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5400000">
              <a:off x="5392743" y="5250669"/>
              <a:ext cx="928694" cy="1588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5714214" y="5929330"/>
              <a:ext cx="571504" cy="1588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4928396" y="5500702"/>
              <a:ext cx="1428760" cy="1588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rot="5400000">
              <a:off x="5465384" y="6536938"/>
              <a:ext cx="642124" cy="1588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>
              <a:off x="6358756" y="5499896"/>
              <a:ext cx="428604" cy="1588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2" descr="C:\Documents and Settings\User\Desktop\kolok1.png"/>
            <p:cNvPicPr>
              <a:picLocks noChangeAspect="1" noChangeArrowheads="1"/>
            </p:cNvPicPr>
            <p:nvPr/>
          </p:nvPicPr>
          <p:blipFill>
            <a:blip r:embed="rId2" cstate="email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357950" y="5715016"/>
              <a:ext cx="428628" cy="535785"/>
            </a:xfrm>
            <a:prstGeom prst="flowChartConnector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4357686" y="6488668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веревочка</a:t>
              </a:r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00760" y="648866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</a:t>
              </a:r>
              <a:endParaRPr lang="ru-RU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86578" y="585789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endParaRPr lang="ru-RU" dirty="0"/>
            </a:p>
          </p:txBody>
        </p:sp>
      </p:grpSp>
      <p:pic>
        <p:nvPicPr>
          <p:cNvPr id="20" name="Picture 2" descr="Картинка 11 из 25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06" y="285728"/>
            <a:ext cx="2566982" cy="2100258"/>
          </a:xfrm>
          <a:prstGeom prst="round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2928926" y="1214422"/>
            <a:ext cx="59293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Малыш обратил внимание на одну достопримечательность маленького домика Карлсона: возле крохотного крылечка располагался маленький колокольчик. Чтобы он зазвенел, нужно было дернуть за веревочку, которая была связана с целой системой блоков. Какую силу нужно приложить к веревочке, чтобы заставить колокольчик звенеть? Вес колокольчика 1,5Н.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28596" y="5500702"/>
            <a:ext cx="1714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F=4P=6H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00364" y="500042"/>
            <a:ext cx="2926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Домик Карлсона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Равнобедренный треугольник 23">
            <a:hlinkClick r:id="rId5" action="ppaction://hlinksldjump"/>
          </p:cNvPr>
          <p:cNvSpPr/>
          <p:nvPr/>
        </p:nvSpPr>
        <p:spPr>
          <a:xfrm>
            <a:off x="1357290" y="6072206"/>
            <a:ext cx="489200" cy="357190"/>
          </a:xfrm>
          <a:prstGeom prst="triangl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428596" y="4714884"/>
            <a:ext cx="1479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Решение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8926" y="1071546"/>
            <a:ext cx="6000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Длина опытной сотрудницы физической лаборатории белой мышки Мушки от кончика носа до кончика хвоста 20 см.За кончик хвоста сотрудницу в научных целях прицепили к маленькому подвижному блоку и, применяя комбинацию подвижного блока с неподвижным, стали вдумчиво поднимать на ниточке. Свободный конец ниточки вытянули на 35 см. Оторвался от пола нос опытной сотрудницы или не оторвался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428596" y="428604"/>
            <a:ext cx="2010560" cy="3089269"/>
            <a:chOff x="5429256" y="4721399"/>
            <a:chExt cx="1143008" cy="1614344"/>
          </a:xfrm>
        </p:grpSpPr>
        <p:pic>
          <p:nvPicPr>
            <p:cNvPr id="7" name="Picture 2" descr="C:\Documents and Settings\User\Desktop\3.jp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b="17214"/>
            <a:stretch>
              <a:fillRect/>
            </a:stretch>
          </p:blipFill>
          <p:spPr bwMode="auto">
            <a:xfrm>
              <a:off x="5429256" y="4721399"/>
              <a:ext cx="1143008" cy="994613"/>
            </a:xfrm>
            <a:prstGeom prst="rect">
              <a:avLst/>
            </a:prstGeom>
            <a:noFill/>
          </p:spPr>
        </p:pic>
        <p:pic>
          <p:nvPicPr>
            <p:cNvPr id="8" name="Picture 3" descr="C:\Documents and Settings\User\Desktop\i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3763730">
              <a:off x="5849587" y="5674196"/>
              <a:ext cx="650149" cy="672946"/>
            </a:xfrm>
            <a:prstGeom prst="flowChartConnector">
              <a:avLst/>
            </a:prstGeom>
            <a:noFill/>
          </p:spPr>
        </p:pic>
      </p:grpSp>
      <p:cxnSp>
        <p:nvCxnSpPr>
          <p:cNvPr id="11" name="Прямая соединительная линия 10"/>
          <p:cNvCxnSpPr/>
          <p:nvPr/>
        </p:nvCxnSpPr>
        <p:spPr>
          <a:xfrm rot="5400000">
            <a:off x="1142976" y="2285992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142844" y="4214818"/>
          <a:ext cx="2582521" cy="1643074"/>
        </p:xfrm>
        <a:graphic>
          <a:graphicData uri="http://schemas.openxmlformats.org/presentationml/2006/ole">
            <p:oleObj spid="_x0000_s7169" name="Формула" r:id="rId5" imgW="1396800" imgH="88884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00364" y="428604"/>
            <a:ext cx="2633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Мышка Мушка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Равнобедренный треугольник 9">
            <a:hlinkClick r:id="rId6" action="ppaction://hlinksldjump"/>
          </p:cNvPr>
          <p:cNvSpPr/>
          <p:nvPr/>
        </p:nvSpPr>
        <p:spPr>
          <a:xfrm>
            <a:off x="1357290" y="6072206"/>
            <a:ext cx="489200" cy="357190"/>
          </a:xfrm>
          <a:prstGeom prst="triangl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42910" y="3714752"/>
            <a:ext cx="1479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Решение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8926" y="1214422"/>
            <a:ext cx="59293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Сколько подвижных блоков должен содержать полиспаст, с помощью которого Моська могла бы поднять слона?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Считаем массу Моськи в 250 раз меньше массы слона. Массу блоков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и силу трения  не учитывать.</a:t>
            </a:r>
          </a:p>
        </p:txBody>
      </p:sp>
      <p:pic>
        <p:nvPicPr>
          <p:cNvPr id="5" name="Picture 4" descr="Картинка 34 из 102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24" y="357166"/>
            <a:ext cx="2571750" cy="1952626"/>
          </a:xfrm>
          <a:prstGeom prst="round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4000504"/>
            <a:ext cx="24288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8 блоков дадут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 выигрыш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 в 256 раз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000" baseline="30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0364" y="428604"/>
            <a:ext cx="2693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Слон и Моська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Равнобедренный треугольник 7">
            <a:hlinkClick r:id="rId4" action="ppaction://hlinksldjump"/>
          </p:cNvPr>
          <p:cNvSpPr/>
          <p:nvPr/>
        </p:nvSpPr>
        <p:spPr>
          <a:xfrm>
            <a:off x="1357290" y="6072206"/>
            <a:ext cx="489200" cy="357190"/>
          </a:xfrm>
          <a:prstGeom prst="triangl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00034" y="3286124"/>
            <a:ext cx="1479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Решение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4821" y="1428736"/>
            <a:ext cx="636917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Гномы вели торговлю с лесными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эльфами, меняя свое золото на их мед,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причем за 1 литр меда они отдавали 1 дм</a:t>
            </a:r>
            <a:r>
              <a:rPr lang="ru-RU" sz="2400" baseline="30000" dirty="0" smtClean="0">
                <a:latin typeface="Arial" pitchFamily="34" charset="0"/>
                <a:cs typeface="Arial" pitchFamily="34" charset="0"/>
              </a:rPr>
              <a:t>3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золота. Для этого были сделаны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специальные рычажные весы, где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золото уравновешивалось медом.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Каким должно быть соотношение плеч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таких весов?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85720" y="4643446"/>
          <a:ext cx="2154153" cy="1003304"/>
        </p:xfrm>
        <a:graphic>
          <a:graphicData uri="http://schemas.openxmlformats.org/presentationml/2006/ole">
            <p:oleObj spid="_x0000_s18434" name="Формула" r:id="rId3" imgW="927000" imgH="431640" progId="Equation.3">
              <p:embed/>
            </p:oleObj>
          </a:graphicData>
        </a:graphic>
      </p:graphicFrame>
      <p:pic>
        <p:nvPicPr>
          <p:cNvPr id="18436" name="Picture 4" descr="Картинка 20 из 523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357166"/>
            <a:ext cx="2405665" cy="1915622"/>
          </a:xfrm>
          <a:prstGeom prst="round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488" y="571480"/>
            <a:ext cx="4133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Гномы и лесные эльфы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Равнобедренный треугольник 6">
            <a:hlinkClick r:id="rId6" action="ppaction://hlinksldjump"/>
          </p:cNvPr>
          <p:cNvSpPr/>
          <p:nvPr/>
        </p:nvSpPr>
        <p:spPr>
          <a:xfrm>
            <a:off x="1357290" y="6072206"/>
            <a:ext cx="489200" cy="357190"/>
          </a:xfrm>
          <a:prstGeom prst="triangl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0034" y="3357562"/>
            <a:ext cx="1479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Решение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488" y="785794"/>
            <a:ext cx="6000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Оцените во сколько раз масса пустого спичечного коробка больше массы одной спички, используя линейку.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4357694"/>
            <a:ext cx="57864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Уравновесить на линейке как рычаге коробок и спички. Массы будут отличаться во столько раз, сколько спичек потребуется для равновесия.</a:t>
            </a:r>
          </a:p>
        </p:txBody>
      </p:sp>
      <p:pic>
        <p:nvPicPr>
          <p:cNvPr id="6" name="Picture 3" descr="C:\Documents and Settings\User\Desktop\Анимации-4\dis1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1500198" cy="1800238"/>
          </a:xfrm>
          <a:prstGeom prst="rect">
            <a:avLst/>
          </a:prstGeom>
          <a:noFill/>
        </p:spPr>
      </p:pic>
      <p:sp>
        <p:nvSpPr>
          <p:cNvPr id="7" name="Равнобедренный треугольник 6">
            <a:hlinkClick r:id="rId3" action="ppaction://hlinksldjump"/>
          </p:cNvPr>
          <p:cNvSpPr/>
          <p:nvPr/>
        </p:nvSpPr>
        <p:spPr>
          <a:xfrm>
            <a:off x="1357290" y="6072206"/>
            <a:ext cx="489200" cy="357190"/>
          </a:xfrm>
          <a:prstGeom prst="triangl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7158" y="357166"/>
            <a:ext cx="164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Измеряем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Картинка 17 из 176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72132" y="2214554"/>
            <a:ext cx="2321735" cy="1785950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28596" y="4714884"/>
            <a:ext cx="1479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Решение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286248" y="3786190"/>
            <a:ext cx="2500330" cy="2643206"/>
            <a:chOff x="2714612" y="2857496"/>
            <a:chExt cx="3000396" cy="3226852"/>
          </a:xfrm>
        </p:grpSpPr>
        <p:sp>
          <p:nvSpPr>
            <p:cNvPr id="5" name="Блок-схема: узел 4"/>
            <p:cNvSpPr/>
            <p:nvPr/>
          </p:nvSpPr>
          <p:spPr>
            <a:xfrm>
              <a:off x="3000364" y="3214686"/>
              <a:ext cx="385762" cy="428628"/>
            </a:xfrm>
            <a:prstGeom prst="flowChartConnector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Блок-схема: узел 5"/>
            <p:cNvSpPr/>
            <p:nvPr/>
          </p:nvSpPr>
          <p:spPr>
            <a:xfrm>
              <a:off x="3686172" y="3214686"/>
              <a:ext cx="385762" cy="428628"/>
            </a:xfrm>
            <a:prstGeom prst="flowChartConnector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Блок-схема: узел 6"/>
            <p:cNvSpPr/>
            <p:nvPr/>
          </p:nvSpPr>
          <p:spPr>
            <a:xfrm>
              <a:off x="5143504" y="3214686"/>
              <a:ext cx="385762" cy="428628"/>
            </a:xfrm>
            <a:prstGeom prst="flowChartConnector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4400552" y="3214686"/>
              <a:ext cx="385762" cy="428628"/>
            </a:xfrm>
            <a:prstGeom prst="flowChartConnector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4071934" y="4357694"/>
              <a:ext cx="385762" cy="428628"/>
            </a:xfrm>
            <a:prstGeom prst="flowChartConnector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3328982" y="4357694"/>
              <a:ext cx="385762" cy="428628"/>
            </a:xfrm>
            <a:prstGeom prst="flowChartConnector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4786314" y="4357694"/>
              <a:ext cx="385762" cy="428628"/>
            </a:xfrm>
            <a:prstGeom prst="flowChartConnector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 rot="5400000" flipH="1" flipV="1">
              <a:off x="2928132" y="3143248"/>
              <a:ext cx="571504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2857488" y="2857496"/>
              <a:ext cx="2571768" cy="1588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 flipV="1">
              <a:off x="3213884" y="4856966"/>
              <a:ext cx="571504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 flipH="1" flipV="1">
              <a:off x="4001290" y="4785528"/>
              <a:ext cx="571504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5400000" flipH="1" flipV="1">
              <a:off x="4714082" y="4856966"/>
              <a:ext cx="571504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 flipV="1">
              <a:off x="4679951" y="4178305"/>
              <a:ext cx="1643074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 flipV="1">
              <a:off x="4608513" y="4035429"/>
              <a:ext cx="107157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 flipH="1" flipV="1">
              <a:off x="4250529" y="3964785"/>
              <a:ext cx="107157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>
              <a:endCxn id="8" idx="2"/>
            </p:cNvCxnSpPr>
            <p:nvPr/>
          </p:nvCxnSpPr>
          <p:spPr>
            <a:xfrm rot="16200000" flipV="1">
              <a:off x="3879053" y="3950499"/>
              <a:ext cx="1071570" cy="285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>
              <a:stCxn id="9" idx="2"/>
            </p:cNvCxnSpPr>
            <p:nvPr/>
          </p:nvCxnSpPr>
          <p:spPr>
            <a:xfrm rot="10800000" flipH="1">
              <a:off x="4071934" y="3429000"/>
              <a:ext cx="1588" cy="11430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>
              <a:stCxn id="10" idx="6"/>
            </p:cNvCxnSpPr>
            <p:nvPr/>
          </p:nvCxnSpPr>
          <p:spPr>
            <a:xfrm flipV="1">
              <a:off x="3714744" y="3357562"/>
              <a:ext cx="1588" cy="12144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>
              <a:stCxn id="10" idx="2"/>
              <a:endCxn id="5" idx="5"/>
            </p:cNvCxnSpPr>
            <p:nvPr/>
          </p:nvCxnSpPr>
          <p:spPr>
            <a:xfrm rot="10800000" flipH="1">
              <a:off x="3328982" y="3580544"/>
              <a:ext cx="650" cy="991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Прямоугольник 23"/>
            <p:cNvSpPr/>
            <p:nvPr/>
          </p:nvSpPr>
          <p:spPr>
            <a:xfrm>
              <a:off x="3214678" y="5000636"/>
              <a:ext cx="2500330" cy="42862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2F     </a:t>
              </a:r>
              <a:r>
                <a:rPr lang="en-US" dirty="0" err="1" smtClean="0"/>
                <a:t>2F</a:t>
              </a:r>
              <a:r>
                <a:rPr lang="en-US" dirty="0" smtClean="0"/>
                <a:t>     2 F   </a:t>
              </a:r>
              <a:r>
                <a:rPr lang="en-US" dirty="0" err="1" smtClean="0"/>
                <a:t>F</a:t>
              </a:r>
              <a:r>
                <a:rPr lang="en-US" dirty="0" smtClean="0"/>
                <a:t>               </a:t>
              </a:r>
              <a:endParaRPr lang="ru-RU" dirty="0"/>
            </a:p>
          </p:txBody>
        </p:sp>
        <p:cxnSp>
          <p:nvCxnSpPr>
            <p:cNvPr id="25" name="Прямая со стрелкой 24"/>
            <p:cNvCxnSpPr>
              <a:stCxn id="5" idx="2"/>
            </p:cNvCxnSpPr>
            <p:nvPr/>
          </p:nvCxnSpPr>
          <p:spPr>
            <a:xfrm rot="10800000" flipV="1">
              <a:off x="3000364" y="3429000"/>
              <a:ext cx="1588" cy="2357454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714612" y="5715016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</a:t>
              </a:r>
              <a:endParaRPr lang="ru-RU" dirty="0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2857488" y="500042"/>
            <a:ext cx="60007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Известно, что при помощи подвижного блока можно получить выигрыш в силе в 2 раза. Школьник Вася изобрел такую схему из подвижных и неподвижных блоков, которая дает выигрыш в силе в 7 раз. Придумайте и нарисуйте возможные варианты такой схемы.</a:t>
            </a:r>
            <a:endParaRPr lang="ru-RU" sz="2400" dirty="0"/>
          </a:p>
        </p:txBody>
      </p:sp>
      <p:pic>
        <p:nvPicPr>
          <p:cNvPr id="28" name="Picture 4" descr="C:\Documents and Settings\User\Desktop\Анимации-4\comput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1889129" cy="121444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500034" y="428604"/>
            <a:ext cx="1663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Сообрази!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Равнобедренный треугольник 29">
            <a:hlinkClick r:id="rId3" action="ppaction://hlinksldjump"/>
          </p:cNvPr>
          <p:cNvSpPr/>
          <p:nvPr/>
        </p:nvSpPr>
        <p:spPr>
          <a:xfrm rot="10800000">
            <a:off x="1357290" y="6072206"/>
            <a:ext cx="489200" cy="357190"/>
          </a:xfrm>
          <a:prstGeom prst="triangl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857224" y="3714752"/>
            <a:ext cx="1479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Решение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407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Hymnasium №11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Bagina Galina</dc:creator>
  <cp:lastModifiedBy>Bagina Galina</cp:lastModifiedBy>
  <cp:revision>36</cp:revision>
  <dcterms:created xsi:type="dcterms:W3CDTF">2009-11-15T11:02:03Z</dcterms:created>
  <dcterms:modified xsi:type="dcterms:W3CDTF">2009-12-07T13:53:30Z</dcterms:modified>
</cp:coreProperties>
</file>