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56" r:id="rId3"/>
    <p:sldId id="257" r:id="rId4"/>
    <p:sldId id="258" r:id="rId5"/>
    <p:sldId id="259" r:id="rId6"/>
    <p:sldId id="261" r:id="rId7"/>
    <p:sldId id="262" r:id="rId8"/>
    <p:sldId id="260" r:id="rId9"/>
    <p:sldId id="264" r:id="rId10"/>
    <p:sldId id="265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D56B7-B70D-4BE7-A959-9004CDF14ECA}" type="datetimeFigureOut">
              <a:rPr lang="ru-RU" smtClean="0"/>
              <a:pPr/>
              <a:t>07.12.2009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4329-6ED0-40EC-9837-E2D7896ED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D56B7-B70D-4BE7-A959-9004CDF14ECA}" type="datetimeFigureOut">
              <a:rPr lang="ru-RU" smtClean="0"/>
              <a:pPr/>
              <a:t>07.12.2009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4329-6ED0-40EC-9837-E2D7896ED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D56B7-B70D-4BE7-A959-9004CDF14ECA}" type="datetimeFigureOut">
              <a:rPr lang="ru-RU" smtClean="0"/>
              <a:pPr/>
              <a:t>07.12.2009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4329-6ED0-40EC-9837-E2D7896ED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D56B7-B70D-4BE7-A959-9004CDF14ECA}" type="datetimeFigureOut">
              <a:rPr lang="ru-RU" smtClean="0"/>
              <a:pPr/>
              <a:t>07.12.2009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4329-6ED0-40EC-9837-E2D7896ED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D56B7-B70D-4BE7-A959-9004CDF14ECA}" type="datetimeFigureOut">
              <a:rPr lang="ru-RU" smtClean="0"/>
              <a:pPr/>
              <a:t>07.12.2009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4329-6ED0-40EC-9837-E2D7896ED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D56B7-B70D-4BE7-A959-9004CDF14ECA}" type="datetimeFigureOut">
              <a:rPr lang="ru-RU" smtClean="0"/>
              <a:pPr/>
              <a:t>07.12.2009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4329-6ED0-40EC-9837-E2D7896ED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D56B7-B70D-4BE7-A959-9004CDF14ECA}" type="datetimeFigureOut">
              <a:rPr lang="ru-RU" smtClean="0"/>
              <a:pPr/>
              <a:t>07.12.2009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4329-6ED0-40EC-9837-E2D7896ED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D56B7-B70D-4BE7-A959-9004CDF14ECA}" type="datetimeFigureOut">
              <a:rPr lang="ru-RU" smtClean="0"/>
              <a:pPr/>
              <a:t>07.12.2009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4329-6ED0-40EC-9837-E2D7896ED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D56B7-B70D-4BE7-A959-9004CDF14ECA}" type="datetimeFigureOut">
              <a:rPr lang="ru-RU" smtClean="0"/>
              <a:pPr/>
              <a:t>07.12.2009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4329-6ED0-40EC-9837-E2D7896ED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D56B7-B70D-4BE7-A959-9004CDF14ECA}" type="datetimeFigureOut">
              <a:rPr lang="ru-RU" smtClean="0"/>
              <a:pPr/>
              <a:t>07.12.2009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4329-6ED0-40EC-9837-E2D7896ED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D56B7-B70D-4BE7-A959-9004CDF14ECA}" type="datetimeFigureOut">
              <a:rPr lang="ru-RU" smtClean="0"/>
              <a:pPr/>
              <a:t>07.12.2009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14329-6ED0-40EC-9837-E2D7896ED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56B7-B70D-4BE7-A959-9004CDF14ECA}" type="datetimeFigureOut">
              <a:rPr lang="ru-RU" smtClean="0"/>
              <a:pPr/>
              <a:t>07.12.2009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14329-6ED0-40EC-9837-E2D7896EDD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9.jpeg"/><Relationship Id="rId3" Type="http://schemas.openxmlformats.org/officeDocument/2006/relationships/image" Target="../media/image4.gif"/><Relationship Id="rId7" Type="http://schemas.openxmlformats.org/officeDocument/2006/relationships/image" Target="../media/image6.jpeg"/><Relationship Id="rId12" Type="http://schemas.openxmlformats.org/officeDocument/2006/relationships/slide" Target="slide6.xml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image" Target="../media/image8.jpeg"/><Relationship Id="rId5" Type="http://schemas.openxmlformats.org/officeDocument/2006/relationships/image" Target="../media/image5.gif"/><Relationship Id="rId15" Type="http://schemas.openxmlformats.org/officeDocument/2006/relationships/image" Target="../media/image10.png"/><Relationship Id="rId10" Type="http://schemas.openxmlformats.org/officeDocument/2006/relationships/slide" Target="slide5.xml"/><Relationship Id="rId4" Type="http://schemas.openxmlformats.org/officeDocument/2006/relationships/slide" Target="slide8.xml"/><Relationship Id="rId9" Type="http://schemas.openxmlformats.org/officeDocument/2006/relationships/image" Target="../media/image7.jpeg"/><Relationship Id="rId1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g0.liveinternet.ru/images/attach/c/0/43/820/43820036_AYBOLIT.jpg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slide" Target="slide2.x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tatic.diary.ru/userdir/9/1/9/3/919395/33886687.jpg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slide" Target="slide2.x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mg.lenta.ru/news/2007/07/11/book/picture.jpg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slide" Target="slide2.x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slide" Target="slide2.xml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slide" Target="slide2.xml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chouse.ua/img/forall/0508-1.jpeg" TargetMode="External"/><Relationship Id="rId7" Type="http://schemas.openxmlformats.org/officeDocument/2006/relationships/slide" Target="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4.gif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user pos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71670" y="1071546"/>
            <a:ext cx="6811987" cy="1752600"/>
          </a:xfrm>
        </p:spPr>
        <p:txBody>
          <a:bodyPr>
            <a:noAutofit/>
          </a:bodyPr>
          <a:lstStyle/>
          <a:p>
            <a:pPr algn="l" eaLnBrk="1" hangingPunct="1"/>
            <a:r>
              <a:rPr lang="ru-RU" sz="3200" i="1" dirty="0" smtClean="0">
                <a:solidFill>
                  <a:schemeClr val="tx1"/>
                </a:solidFill>
                <a:latin typeface="Monotype Corsiva" pitchFamily="66" charset="0"/>
              </a:rPr>
              <a:t>Природа так обо всём позаботилась, что повсюду находишь чему учиться.</a:t>
            </a:r>
          </a:p>
          <a:p>
            <a:pPr algn="l" eaLnBrk="1" hangingPunct="1"/>
            <a:r>
              <a:rPr lang="ru-RU" sz="3200" i="1" dirty="0" smtClean="0">
                <a:solidFill>
                  <a:schemeClr val="tx1"/>
                </a:solidFill>
                <a:latin typeface="Monotype Corsiva" pitchFamily="66" charset="0"/>
              </a:rPr>
              <a:t>                                      Леонардо да Винчи.</a:t>
            </a: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1214414" y="2714620"/>
            <a:ext cx="70770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Физика на каждом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шагу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1785918" y="3857628"/>
            <a:ext cx="581710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Веселые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задачи для толковых ребят.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Простые,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но каверзные.</a:t>
            </a:r>
          </a:p>
        </p:txBody>
      </p:sp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7500938" y="142875"/>
            <a:ext cx="13596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7 класс</a:t>
            </a:r>
          </a:p>
        </p:txBody>
      </p:sp>
      <p:pic>
        <p:nvPicPr>
          <p:cNvPr id="13" name="Picture 2" descr="C:\Users\Галина Геннадьевна\Desktop\Эмблема.gif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285720" y="5143512"/>
            <a:ext cx="1357322" cy="1428761"/>
          </a:xfrm>
          <a:prstGeom prst="ellipse">
            <a:avLst/>
          </a:prstGeom>
          <a:ln w="63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392" name="TextBox 13"/>
          <p:cNvSpPr txBox="1">
            <a:spLocks noChangeArrowheads="1"/>
          </p:cNvSpPr>
          <p:nvPr/>
        </p:nvSpPr>
        <p:spPr bwMode="auto">
          <a:xfrm>
            <a:off x="2000232" y="5857892"/>
            <a:ext cx="64028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Бажина Г.Г. – учитель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физики г.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Красноярск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720" y="285728"/>
            <a:ext cx="3817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Модуль -4 «Давление»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User\Desktop\Анимации-4\comput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1889129" cy="1214440"/>
          </a:xfrm>
          <a:prstGeom prst="rect">
            <a:avLst/>
          </a:prstGeom>
          <a:noFill/>
        </p:spPr>
      </p:pic>
      <p:sp>
        <p:nvSpPr>
          <p:cNvPr id="5" name="Равнобедренный треугольник 4">
            <a:hlinkClick r:id="rId3" action="ppaction://hlinksldjump"/>
          </p:cNvPr>
          <p:cNvSpPr/>
          <p:nvPr/>
        </p:nvSpPr>
        <p:spPr>
          <a:xfrm rot="10800000">
            <a:off x="1928794" y="6143644"/>
            <a:ext cx="489200" cy="428628"/>
          </a:xfrm>
          <a:prstGeom prst="triangl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28596" y="428604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Играем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143240" y="428604"/>
            <a:ext cx="5143536" cy="6239859"/>
            <a:chOff x="3143240" y="357166"/>
            <a:chExt cx="5143536" cy="6239859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143240" y="357166"/>
              <a:ext cx="5143536" cy="857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1. Действие, приводящее к появлению силы упругости.</a:t>
              </a:r>
              <a:br>
                <a:rPr lang="ru-RU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2. Сила, с которой тело давит на опору.</a:t>
              </a:r>
              <a:br>
                <a:rPr lang="ru-RU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3. Состояние, в котором находится тело, если равнодействующая равна</a:t>
              </a:r>
              <a:br>
                <a:rPr lang="ru-RU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нулю</a:t>
              </a:r>
            </a:p>
            <a:p>
              <a:endParaRPr 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7650" name="Picture 2" descr="C:\Documents and Settings\User\Desktop\Играем\кр-5.bmp"/>
            <p:cNvPicPr>
              <a:picLocks noChangeAspect="1" noChangeArrowheads="1"/>
            </p:cNvPicPr>
            <p:nvPr/>
          </p:nvPicPr>
          <p:blipFill>
            <a:blip r:embed="rId4" cstate="email">
              <a:lum contrast="10000"/>
            </a:blip>
            <a:srcRect/>
            <a:stretch>
              <a:fillRect/>
            </a:stretch>
          </p:blipFill>
          <p:spPr bwMode="auto">
            <a:xfrm>
              <a:off x="3143240" y="1142984"/>
              <a:ext cx="5143536" cy="545404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User\Desktop\Анимации-4\comput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1889129" cy="1214440"/>
          </a:xfrm>
          <a:prstGeom prst="rect">
            <a:avLst/>
          </a:prstGeom>
          <a:noFill/>
        </p:spPr>
      </p:pic>
      <p:sp>
        <p:nvSpPr>
          <p:cNvPr id="5" name="Равнобедренный треугольник 4">
            <a:hlinkClick r:id="rId3" action="ppaction://hlinksldjump"/>
          </p:cNvPr>
          <p:cNvSpPr/>
          <p:nvPr/>
        </p:nvSpPr>
        <p:spPr>
          <a:xfrm>
            <a:off x="1928794" y="6143644"/>
            <a:ext cx="489200" cy="428628"/>
          </a:xfrm>
          <a:prstGeom prst="triangl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71472" y="357166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Играем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928926" y="285728"/>
            <a:ext cx="5429288" cy="6254772"/>
            <a:chOff x="3071802" y="571480"/>
            <a:chExt cx="5286412" cy="5969020"/>
          </a:xfrm>
        </p:grpSpPr>
        <p:pic>
          <p:nvPicPr>
            <p:cNvPr id="27650" name="Picture 2" descr="C:\Documents and Settings\User\Desktop\Играем\кр-6.bmp"/>
            <p:cNvPicPr>
              <a:picLocks noChangeAspect="1" noChangeArrowheads="1"/>
            </p:cNvPicPr>
            <p:nvPr/>
          </p:nvPicPr>
          <p:blipFill>
            <a:blip r:embed="rId4" cstate="email">
              <a:lum contrast="20000"/>
            </a:blip>
            <a:srcRect/>
            <a:stretch>
              <a:fillRect/>
            </a:stretch>
          </p:blipFill>
          <p:spPr bwMode="auto">
            <a:xfrm>
              <a:off x="3071802" y="1071546"/>
              <a:ext cx="5286412" cy="5468954"/>
            </a:xfrm>
            <a:prstGeom prst="rect">
              <a:avLst/>
            </a:prstGeom>
            <a:noFill/>
          </p:spPr>
        </p:pic>
        <p:sp>
          <p:nvSpPr>
            <p:cNvPr id="7" name="Прямоугольник 6"/>
            <p:cNvSpPr/>
            <p:nvPr/>
          </p:nvSpPr>
          <p:spPr>
            <a:xfrm>
              <a:off x="3071802" y="571480"/>
              <a:ext cx="5286412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1.Воздушная оболочка Земли.</a:t>
              </a:r>
              <a:br>
                <a:rPr lang="ru-RU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2.Медицинский инструмент, действие которого основано на</a:t>
              </a:r>
              <a:br>
                <a:rPr lang="ru-RU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атмосферном давлении</a:t>
              </a:r>
              <a:br>
                <a:rPr lang="ru-RU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3.Наука о природе.</a:t>
              </a:r>
              <a:br>
                <a:rPr lang="ru-RU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ru-RU" sz="1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4.Одна из частей барометра- анероида</a:t>
              </a:r>
              <a:endParaRPr lang="ru-RU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User\Desktop\Анимации-4\comput2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71546"/>
            <a:ext cx="1889129" cy="1214440"/>
          </a:xfrm>
          <a:prstGeom prst="rect">
            <a:avLst/>
          </a:prstGeom>
          <a:noFill/>
        </p:spPr>
      </p:pic>
      <p:pic>
        <p:nvPicPr>
          <p:cNvPr id="5" name="Picture 3" descr="C:\Documents and Settings\User\Desktop\Анимации-4\dis16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500438"/>
            <a:ext cx="1500198" cy="1800238"/>
          </a:xfrm>
          <a:prstGeom prst="rect">
            <a:avLst/>
          </a:prstGeom>
          <a:noFill/>
        </p:spPr>
      </p:pic>
      <p:pic>
        <p:nvPicPr>
          <p:cNvPr id="24578" name="Picture 2" descr="Картинка 19 из 6537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143240" y="285728"/>
            <a:ext cx="2187065" cy="1643074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14282" y="428604"/>
            <a:ext cx="1821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Давление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0" name="Picture 4" descr="Картинка 31 из 55557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714876" y="2786058"/>
            <a:ext cx="2050985" cy="157163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24582" name="Picture 6" descr="Картинка 33 из 4419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286644" y="3286124"/>
            <a:ext cx="1643074" cy="2069043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" name="Picture 3" descr="C:\Documents and Settings\User\Desktop\1-webbig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857488" y="3214686"/>
            <a:ext cx="1624121" cy="2150863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1" name="TextBox 10">
            <a:hlinkClick r:id="rId6" action="ppaction://hlinksldjump"/>
          </p:cNvPr>
          <p:cNvSpPr txBox="1"/>
          <p:nvPr/>
        </p:nvSpPr>
        <p:spPr>
          <a:xfrm>
            <a:off x="3000364" y="2071678"/>
            <a:ext cx="11921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Айболит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>
            <a:hlinkClick r:id="rId2" action="ppaction://hlinksldjump"/>
          </p:cNvPr>
          <p:cNvSpPr txBox="1"/>
          <p:nvPr/>
        </p:nvSpPr>
        <p:spPr>
          <a:xfrm>
            <a:off x="642910" y="2643182"/>
            <a:ext cx="1066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Играем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hlinkClick r:id="rId4" action="ppaction://hlinksldjump"/>
          </p:cNvPr>
          <p:cNvSpPr txBox="1"/>
          <p:nvPr/>
        </p:nvSpPr>
        <p:spPr>
          <a:xfrm>
            <a:off x="428596" y="5715016"/>
            <a:ext cx="1403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Измеряем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hlinkClick r:id="rId12" action="ppaction://hlinksldjump"/>
          </p:cNvPr>
          <p:cNvSpPr txBox="1"/>
          <p:nvPr/>
        </p:nvSpPr>
        <p:spPr>
          <a:xfrm>
            <a:off x="2786050" y="5643578"/>
            <a:ext cx="1605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Две бороны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>
            <a:hlinkClick r:id="rId10" action="ppaction://hlinksldjump"/>
          </p:cNvPr>
          <p:cNvSpPr txBox="1"/>
          <p:nvPr/>
        </p:nvSpPr>
        <p:spPr>
          <a:xfrm>
            <a:off x="7143768" y="5643578"/>
            <a:ext cx="1790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Джеймс Бонд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hlinkClick r:id="rId8" action="ppaction://hlinksldjump"/>
          </p:cNvPr>
          <p:cNvSpPr txBox="1"/>
          <p:nvPr/>
        </p:nvSpPr>
        <p:spPr>
          <a:xfrm>
            <a:off x="5072066" y="4500570"/>
            <a:ext cx="16861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Атланты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держат небо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3" name="Picture 7" descr="C:\Documents and Settings\User\Desktop\физика на каждом шагу\вини-2.bmp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6000760" y="357166"/>
            <a:ext cx="2071702" cy="155377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19" name="TextBox 18">
            <a:hlinkClick r:id="rId14" action="ppaction://hlinksldjump"/>
          </p:cNvPr>
          <p:cNvSpPr txBox="1"/>
          <p:nvPr/>
        </p:nvSpPr>
        <p:spPr>
          <a:xfrm>
            <a:off x="5929322" y="2071678"/>
            <a:ext cx="2934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Винни-Пух и пчелы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6248" y="78579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 простуды мазь готовил</a:t>
            </a:r>
            <a:br>
              <a:rPr lang="ru-RU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Доктор Айболит.</a:t>
            </a:r>
            <a:br>
              <a:rPr lang="ru-RU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Меда смесь со скипидаром</a:t>
            </a:r>
            <a:br>
              <a:rPr lang="ru-RU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склянку он налил.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6248" y="2428868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Равной массы компоненты</a:t>
            </a:r>
            <a:br>
              <a:rPr lang="ru-RU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Были у него,</a:t>
            </a:r>
            <a:br>
              <a:rPr lang="ru-RU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Смесь в мензурке занимала</a:t>
            </a:r>
            <a:br>
              <a:rPr lang="ru-RU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Дециметр всего.</a:t>
            </a:r>
          </a:p>
          <a:p>
            <a:r>
              <a:rPr lang="ru-RU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 теперь скажите</a:t>
            </a:r>
            <a:r>
              <a:rPr lang="ru-RU" sz="2400" b="0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дети,</a:t>
            </a:r>
            <a:br>
              <a:rPr lang="ru-RU" sz="2400" b="0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0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Только вот одно:</a:t>
            </a:r>
            <a:br>
              <a:rPr lang="ru-RU" sz="2400" b="0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0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Каково давление </a:t>
            </a:r>
            <a:br>
              <a:rPr lang="ru-RU" sz="2400" b="0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0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Смеси на дно?</a:t>
            </a:r>
            <a:endParaRPr lang="ru-RU" sz="24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Картинка 19 из 653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214290"/>
            <a:ext cx="2357454" cy="177108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</p:pic>
      <p:graphicFrame>
        <p:nvGraphicFramePr>
          <p:cNvPr id="11265" name="Object 1"/>
          <p:cNvGraphicFramePr>
            <a:graphicFrameLocks noChangeAspect="1"/>
          </p:cNvGraphicFramePr>
          <p:nvPr/>
        </p:nvGraphicFramePr>
        <p:xfrm>
          <a:off x="77774" y="3357562"/>
          <a:ext cx="2636838" cy="2959100"/>
        </p:xfrm>
        <a:graphic>
          <a:graphicData uri="http://schemas.openxmlformats.org/presentationml/2006/ole">
            <p:oleObj spid="_x0000_s11265" name="Формула" r:id="rId5" imgW="2158920" imgH="1777680" progId="Equation.3">
              <p:embed/>
            </p:oleObj>
          </a:graphicData>
        </a:graphic>
      </p:graphicFrame>
      <p:sp>
        <p:nvSpPr>
          <p:cNvPr id="7" name="Равнобедренный треугольник 6">
            <a:hlinkClick r:id="rId6" action="ppaction://hlinksldjump"/>
          </p:cNvPr>
          <p:cNvSpPr/>
          <p:nvPr/>
        </p:nvSpPr>
        <p:spPr>
          <a:xfrm>
            <a:off x="1928794" y="6143644"/>
            <a:ext cx="489200" cy="428628"/>
          </a:xfrm>
          <a:prstGeom prst="triangl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928926" y="214290"/>
            <a:ext cx="1597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Айболит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2643182"/>
            <a:ext cx="1479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Решение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а 31 из 5555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214290"/>
            <a:ext cx="2423892" cy="185738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786050" y="1500174"/>
            <a:ext cx="610551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 какой силой небосвод давил на 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плечи Геракла, заменившего Атланта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на его посту? Будем считать, что вес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небосвода – это вес земной атмосферы, 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давление которой равно 100000Па.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192892" y="4214818"/>
          <a:ext cx="2217678" cy="1571636"/>
        </p:xfrm>
        <a:graphic>
          <a:graphicData uri="http://schemas.openxmlformats.org/presentationml/2006/ole">
            <p:oleObj spid="_x0000_s10241" name="Формула" r:id="rId5" imgW="863280" imgH="66024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01724" y="428604"/>
            <a:ext cx="3813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Атланты держат небо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Равнобедренный треугольник 7">
            <a:hlinkClick r:id="rId6" action="ppaction://hlinksldjump"/>
          </p:cNvPr>
          <p:cNvSpPr/>
          <p:nvPr/>
        </p:nvSpPr>
        <p:spPr>
          <a:xfrm>
            <a:off x="1928794" y="6143644"/>
            <a:ext cx="489200" cy="428628"/>
          </a:xfrm>
          <a:prstGeom prst="triangl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57158" y="3643314"/>
            <a:ext cx="1479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Решение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Картинка 33 из 4419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19853" r="20588"/>
          <a:stretch>
            <a:fillRect/>
          </a:stretch>
        </p:blipFill>
        <p:spPr bwMode="auto">
          <a:xfrm>
            <a:off x="357158" y="214290"/>
            <a:ext cx="2040188" cy="2569109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000364" y="1357298"/>
            <a:ext cx="58579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Однажды террористы сбросили Джеймса Бонда, суперагента 007, в резервуар с водой, на дне которого находился выпускной люк диаметром 1 м , открывавшийся внутрь резервуара. Чтобы открыть люк, необходимо преодолеть силу давления воды на него, равную 8000Н, что оказалось не под силу суперагенту. Как же Бонд смог не утонуть в течение нескольких часов до прихода помощи, если он не умеет плавать?</a:t>
            </a:r>
          </a:p>
        </p:txBody>
      </p:sp>
      <p:graphicFrame>
        <p:nvGraphicFramePr>
          <p:cNvPr id="9217" name="Object 2"/>
          <p:cNvGraphicFramePr>
            <a:graphicFrameLocks noChangeAspect="1"/>
          </p:cNvGraphicFramePr>
          <p:nvPr/>
        </p:nvGraphicFramePr>
        <p:xfrm>
          <a:off x="214282" y="4000504"/>
          <a:ext cx="2301666" cy="1931991"/>
        </p:xfrm>
        <a:graphic>
          <a:graphicData uri="http://schemas.openxmlformats.org/presentationml/2006/ole">
            <p:oleObj spid="_x0000_s9217" name="Формула" r:id="rId5" imgW="1028520" imgH="86328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71802" y="428604"/>
            <a:ext cx="5219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Приключение Джеймса Бонда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Равнобедренный треугольник 6">
            <a:hlinkClick r:id="rId6" action="ppaction://hlinksldjump"/>
          </p:cNvPr>
          <p:cNvSpPr/>
          <p:nvPr/>
        </p:nvSpPr>
        <p:spPr>
          <a:xfrm>
            <a:off x="1928794" y="6143644"/>
            <a:ext cx="489200" cy="428628"/>
          </a:xfrm>
          <a:prstGeom prst="triangl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71472" y="3357562"/>
            <a:ext cx="1479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Решение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User\Desktop\1-webbi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216222"/>
            <a:ext cx="1785950" cy="2365177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928926" y="1643050"/>
            <a:ext cx="60007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Часто смешивают вес и давление.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Между тем это вовсе не одно и то же. Вещь может обладать значительным весом и все же оказывать на свою опору ничтожное давление. Попробуйте в этом убедиться.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В поле работают две бороны одинакового устройства – одна о 20 зубьях, другая о 60. Первая весит вместе с грузом 60 кг, вторая -120 кг. Какая борона работает глубже?</a:t>
            </a:r>
          </a:p>
        </p:txBody>
      </p:sp>
      <p:graphicFrame>
        <p:nvGraphicFramePr>
          <p:cNvPr id="7169" name="Object 4"/>
          <p:cNvGraphicFramePr>
            <a:graphicFrameLocks noChangeAspect="1"/>
          </p:cNvGraphicFramePr>
          <p:nvPr/>
        </p:nvGraphicFramePr>
        <p:xfrm>
          <a:off x="285720" y="3214686"/>
          <a:ext cx="2139293" cy="2986097"/>
        </p:xfrm>
        <a:graphic>
          <a:graphicData uri="http://schemas.openxmlformats.org/presentationml/2006/ole">
            <p:oleObj spid="_x0000_s7169" name="Формула" r:id="rId4" imgW="1218960" imgH="170172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00364" y="500042"/>
            <a:ext cx="2177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Две бороны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Равнобедренный треугольник 6">
            <a:hlinkClick r:id="rId5" action="ppaction://hlinksldjump"/>
          </p:cNvPr>
          <p:cNvSpPr/>
          <p:nvPr/>
        </p:nvSpPr>
        <p:spPr>
          <a:xfrm>
            <a:off x="1928794" y="6143644"/>
            <a:ext cx="489200" cy="428628"/>
          </a:xfrm>
          <a:prstGeom prst="triangl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71472" y="2643182"/>
            <a:ext cx="1479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Решение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71802" y="285728"/>
            <a:ext cx="3345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Винни Пух и пчелы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928926" y="1285860"/>
            <a:ext cx="577824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Пчела вонзает жало с силой 0,00001Н.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Какое давление она создает на нос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Винни Пуха, захотевшего меда, если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жало пчелы имеет радиус закругления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острия 0,00001мм.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5" name="Picture 1" descr="C:\Documents and Settings\User\Desktop\физика на каждом шагу\давление-а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85728"/>
            <a:ext cx="2214578" cy="1970975"/>
          </a:xfrm>
          <a:prstGeom prst="round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214282" y="4643446"/>
          <a:ext cx="2391515" cy="1139092"/>
        </p:xfrm>
        <a:graphic>
          <a:graphicData uri="http://schemas.openxmlformats.org/presentationml/2006/ole">
            <p:oleObj spid="_x0000_s6146" name="Формула" r:id="rId4" imgW="1333440" imgH="634680" progId="Equation.3">
              <p:embed/>
            </p:oleObj>
          </a:graphicData>
        </a:graphic>
      </p:graphicFrame>
      <p:sp>
        <p:nvSpPr>
          <p:cNvPr id="8" name="Равнобедренный треугольник 7">
            <a:hlinkClick r:id="rId5" action="ppaction://hlinksldjump"/>
          </p:cNvPr>
          <p:cNvSpPr/>
          <p:nvPr/>
        </p:nvSpPr>
        <p:spPr>
          <a:xfrm>
            <a:off x="1928794" y="6143644"/>
            <a:ext cx="489200" cy="428628"/>
          </a:xfrm>
          <a:prstGeom prst="triangl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00034" y="3857628"/>
            <a:ext cx="1479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Решение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User\Desktop\Анимации-4\dis1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1500198" cy="1800238"/>
          </a:xfrm>
          <a:prstGeom prst="rect">
            <a:avLst/>
          </a:prstGeom>
          <a:noFill/>
        </p:spPr>
      </p:pic>
      <p:sp>
        <p:nvSpPr>
          <p:cNvPr id="5" name="Равнобедренный треугольник 4">
            <a:hlinkClick r:id="rId3" action="ppaction://hlinksldjump"/>
          </p:cNvPr>
          <p:cNvSpPr/>
          <p:nvPr/>
        </p:nvSpPr>
        <p:spPr>
          <a:xfrm>
            <a:off x="1928794" y="6143644"/>
            <a:ext cx="489200" cy="428628"/>
          </a:xfrm>
          <a:prstGeom prst="triangl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00034" y="428604"/>
            <a:ext cx="1620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Измеряем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488" y="571480"/>
            <a:ext cx="60007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Перед вами кусок проволоки, измерительная линейка, кусачки и весы с разновесом, кусачки и весы с разновесом. Как с одного раза отрезать два куска проволоки (с точностью до 1 мм), чтобы получить самодельные разновесы массой 2г и 5 г?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00364" y="4143380"/>
            <a:ext cx="59293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Измерьте длину и массу всей проволоки. Вычислите длину проволоки, приходящуюся на каждый грамм ее массы.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2910" y="4714884"/>
            <a:ext cx="1479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Решение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Картинка 222 из 55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14414" y="2285992"/>
            <a:ext cx="1285884" cy="202183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500042"/>
            <a:ext cx="1911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Сообрази!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C:\Documents and Settings\User\Desktop\Анимации-4\comput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071546"/>
            <a:ext cx="1889129" cy="121444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928926" y="785794"/>
            <a:ext cx="58773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 цилиндрические стаканы налиты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до одного уровня вода и керосин. Силы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давления на дно оказались одинаковы.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Возможно ли такое?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214282" y="4429132"/>
          <a:ext cx="1928826" cy="2020675"/>
        </p:xfrm>
        <a:graphic>
          <a:graphicData uri="http://schemas.openxmlformats.org/presentationml/2006/ole">
            <p:oleObj spid="_x0000_s4097" name="Формула" r:id="rId6" imgW="1066680" imgH="1117440" progId="Equation.3">
              <p:embed/>
            </p:oleObj>
          </a:graphicData>
        </a:graphic>
      </p:graphicFrame>
      <p:sp>
        <p:nvSpPr>
          <p:cNvPr id="9" name="Равнобедренный треугольник 8">
            <a:hlinkClick r:id="rId7" action="ppaction://hlinksldjump"/>
          </p:cNvPr>
          <p:cNvSpPr/>
          <p:nvPr/>
        </p:nvSpPr>
        <p:spPr>
          <a:xfrm rot="10800000">
            <a:off x="2000232" y="6143644"/>
            <a:ext cx="489200" cy="428628"/>
          </a:xfrm>
          <a:prstGeom prst="triangl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</TotalTime>
  <Words>258</Words>
  <Application>Microsoft Office PowerPoint</Application>
  <PresentationFormat>Экран (4:3)</PresentationFormat>
  <Paragraphs>44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Тема Office</vt:lpstr>
      <vt:lpstr>Microsoft Equation 3.0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Hymnasium №11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Bagina Galina</dc:creator>
  <cp:lastModifiedBy>Bagina Galina</cp:lastModifiedBy>
  <cp:revision>41</cp:revision>
  <dcterms:created xsi:type="dcterms:W3CDTF">2009-11-13T10:48:54Z</dcterms:created>
  <dcterms:modified xsi:type="dcterms:W3CDTF">2009-12-07T13:37:45Z</dcterms:modified>
</cp:coreProperties>
</file>