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6" r:id="rId2"/>
    <p:sldMasterId id="2147483809" r:id="rId3"/>
    <p:sldMasterId id="2147483822" r:id="rId4"/>
    <p:sldMasterId id="2147484111" r:id="rId5"/>
  </p:sldMasterIdLst>
  <p:notesMasterIdLst>
    <p:notesMasterId r:id="rId35"/>
  </p:notesMasterIdLst>
  <p:sldIdLst>
    <p:sldId id="256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302" r:id="rId14"/>
    <p:sldId id="272" r:id="rId15"/>
    <p:sldId id="273" r:id="rId16"/>
    <p:sldId id="274" r:id="rId17"/>
    <p:sldId id="275" r:id="rId18"/>
    <p:sldId id="276" r:id="rId19"/>
    <p:sldId id="277" r:id="rId20"/>
    <p:sldId id="301" r:id="rId21"/>
    <p:sldId id="269" r:id="rId22"/>
    <p:sldId id="270" r:id="rId23"/>
    <p:sldId id="271" r:id="rId24"/>
    <p:sldId id="266" r:id="rId25"/>
    <p:sldId id="267" r:id="rId26"/>
    <p:sldId id="298" r:id="rId27"/>
    <p:sldId id="299" r:id="rId28"/>
    <p:sldId id="268" r:id="rId29"/>
    <p:sldId id="303" r:id="rId30"/>
    <p:sldId id="278" r:id="rId31"/>
    <p:sldId id="279" r:id="rId32"/>
    <p:sldId id="295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32" autoAdjust="0"/>
    <p:restoredTop sz="94706" autoAdjust="0"/>
  </p:normalViewPr>
  <p:slideViewPr>
    <p:cSldViewPr>
      <p:cViewPr>
        <p:scale>
          <a:sx n="100" d="100"/>
          <a:sy n="100" d="100"/>
        </p:scale>
        <p:origin x="-48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D7ECF-CBA5-481B-856E-30468AD1B8E0}" type="doc">
      <dgm:prSet loTypeId="urn:microsoft.com/office/officeart/2005/8/layout/defaul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FDBCB12-89D1-4B99-B5CC-78C0E340AF90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Демонстрационныемоделирующие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33CF0CD-A404-40C2-90F6-5B12C1EE4749}" type="parTrans" cxnId="{77DD3123-36D4-4869-9F3A-D644E2717BE7}">
      <dgm:prSet/>
      <dgm:spPr/>
      <dgm:t>
        <a:bodyPr/>
        <a:lstStyle/>
        <a:p>
          <a:endParaRPr lang="ru-RU"/>
        </a:p>
      </dgm:t>
    </dgm:pt>
    <dgm:pt modelId="{4404A1F5-2AE6-43BB-9FB6-4A94E799A2AC}" type="sibTrans" cxnId="{77DD3123-36D4-4869-9F3A-D644E2717BE7}">
      <dgm:prSet/>
      <dgm:spPr/>
      <dgm:t>
        <a:bodyPr/>
        <a:lstStyle/>
        <a:p>
          <a:endParaRPr lang="ru-RU"/>
        </a:p>
      </dgm:t>
    </dgm:pt>
    <dgm:pt modelId="{98031860-BF97-4DD7-90E3-6B7CF265D01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Справочно-информационные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46BA48D-368A-4DA0-B145-F4316DCE381E}" type="parTrans" cxnId="{61461EB0-C612-40DA-B89B-A27CD0D0E3AA}">
      <dgm:prSet/>
      <dgm:spPr/>
      <dgm:t>
        <a:bodyPr/>
        <a:lstStyle/>
        <a:p>
          <a:endParaRPr lang="ru-RU"/>
        </a:p>
      </dgm:t>
    </dgm:pt>
    <dgm:pt modelId="{34DF1EFB-E228-463A-845B-91D6EBB10D53}" type="sibTrans" cxnId="{61461EB0-C612-40DA-B89B-A27CD0D0E3AA}">
      <dgm:prSet/>
      <dgm:spPr/>
      <dgm:t>
        <a:bodyPr/>
        <a:lstStyle/>
        <a:p>
          <a:endParaRPr lang="ru-RU"/>
        </a:p>
      </dgm:t>
    </dgm:pt>
    <dgm:pt modelId="{AEEC50E7-2F34-49B2-98D7-C134A3AB787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Обучающие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55468E7-025E-4DCA-A9AC-CEFA02F3C243}" type="parTrans" cxnId="{795DD4A2-7E6A-46B7-8FC7-99CBBB95F749}">
      <dgm:prSet/>
      <dgm:spPr/>
      <dgm:t>
        <a:bodyPr/>
        <a:lstStyle/>
        <a:p>
          <a:endParaRPr lang="ru-RU"/>
        </a:p>
      </dgm:t>
    </dgm:pt>
    <dgm:pt modelId="{46AC8247-0E1B-41F6-B454-795B7965B465}" type="sibTrans" cxnId="{795DD4A2-7E6A-46B7-8FC7-99CBBB95F749}">
      <dgm:prSet/>
      <dgm:spPr/>
      <dgm:t>
        <a:bodyPr/>
        <a:lstStyle/>
        <a:p>
          <a:endParaRPr lang="ru-RU"/>
        </a:p>
      </dgm:t>
    </dgm:pt>
    <dgm:pt modelId="{5FCADE99-9343-4420-BF48-F15C56409C2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Программы-тренажёры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EE95145-1C9B-459D-B626-C6A145FD5607}" type="parTrans" cxnId="{D8118120-EE82-49FB-89BF-21AB72D7F805}">
      <dgm:prSet/>
      <dgm:spPr/>
      <dgm:t>
        <a:bodyPr/>
        <a:lstStyle/>
        <a:p>
          <a:endParaRPr lang="ru-RU"/>
        </a:p>
      </dgm:t>
    </dgm:pt>
    <dgm:pt modelId="{AFC6A11F-AD9C-47ED-ABAB-B341D9DADDF1}" type="sibTrans" cxnId="{D8118120-EE82-49FB-89BF-21AB72D7F805}">
      <dgm:prSet/>
      <dgm:spPr/>
      <dgm:t>
        <a:bodyPr/>
        <a:lstStyle/>
        <a:p>
          <a:endParaRPr lang="ru-RU"/>
        </a:p>
      </dgm:t>
    </dgm:pt>
    <dgm:pt modelId="{BAFD89C1-0B75-4325-B6AC-4F9FBA3F511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Контролирующие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4146122-B6A8-44E2-8263-AE9F6DF05D3C}" type="parTrans" cxnId="{9A9E7228-1F5A-4DDC-946B-A529D19EF0B9}">
      <dgm:prSet/>
      <dgm:spPr/>
      <dgm:t>
        <a:bodyPr/>
        <a:lstStyle/>
        <a:p>
          <a:endParaRPr lang="ru-RU"/>
        </a:p>
      </dgm:t>
    </dgm:pt>
    <dgm:pt modelId="{6EABD08D-7334-41F2-A2B3-4B48F5377EC9}" type="sibTrans" cxnId="{9A9E7228-1F5A-4DDC-946B-A529D19EF0B9}">
      <dgm:prSet/>
      <dgm:spPr/>
      <dgm:t>
        <a:bodyPr/>
        <a:lstStyle/>
        <a:p>
          <a:endParaRPr lang="ru-RU"/>
        </a:p>
      </dgm:t>
    </dgm:pt>
    <dgm:pt modelId="{E788EB1E-47EB-48B7-8400-F85C4AE730EE}" type="pres">
      <dgm:prSet presAssocID="{69CD7ECF-CBA5-481B-856E-30468AD1B8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93661-37F5-4858-8AE7-1156868E8916}" type="pres">
      <dgm:prSet presAssocID="{9FDBCB12-89D1-4B99-B5CC-78C0E340AF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5F69F-1DFD-4F9E-B374-E187218059BA}" type="pres">
      <dgm:prSet presAssocID="{4404A1F5-2AE6-43BB-9FB6-4A94E799A2AC}" presName="sibTrans" presStyleCnt="0"/>
      <dgm:spPr/>
    </dgm:pt>
    <dgm:pt modelId="{5ABE77B4-661E-45BE-9BF7-12010DEC4187}" type="pres">
      <dgm:prSet presAssocID="{98031860-BF97-4DD7-90E3-6B7CF265D0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77C09-1363-4042-9ECA-EA08DAA68979}" type="pres">
      <dgm:prSet presAssocID="{34DF1EFB-E228-463A-845B-91D6EBB10D53}" presName="sibTrans" presStyleCnt="0"/>
      <dgm:spPr/>
    </dgm:pt>
    <dgm:pt modelId="{B38EBC5E-2764-427A-B6B9-15B1A0856059}" type="pres">
      <dgm:prSet presAssocID="{AEEC50E7-2F34-49B2-98D7-C134A3AB78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E5126-BE09-40D1-9E6B-897831FDAF2B}" type="pres">
      <dgm:prSet presAssocID="{46AC8247-0E1B-41F6-B454-795B7965B465}" presName="sibTrans" presStyleCnt="0"/>
      <dgm:spPr/>
    </dgm:pt>
    <dgm:pt modelId="{F04E51B6-85D9-490C-87BD-8CCC3D89A732}" type="pres">
      <dgm:prSet presAssocID="{5FCADE99-9343-4420-BF48-F15C56409C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865B-4B69-4C5E-ADF2-AFF4A4D097A4}" type="pres">
      <dgm:prSet presAssocID="{AFC6A11F-AD9C-47ED-ABAB-B341D9DADDF1}" presName="sibTrans" presStyleCnt="0"/>
      <dgm:spPr/>
    </dgm:pt>
    <dgm:pt modelId="{2223CCEC-4514-4151-9872-933F5AFED002}" type="pres">
      <dgm:prSet presAssocID="{BAFD89C1-0B75-4325-B6AC-4F9FBA3F51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B61D3-2949-4384-AD86-A5244742E4D2}" type="presOf" srcId="{9FDBCB12-89D1-4B99-B5CC-78C0E340AF90}" destId="{7D893661-37F5-4858-8AE7-1156868E8916}" srcOrd="0" destOrd="0" presId="urn:microsoft.com/office/officeart/2005/8/layout/default"/>
    <dgm:cxn modelId="{77DD3123-36D4-4869-9F3A-D644E2717BE7}" srcId="{69CD7ECF-CBA5-481B-856E-30468AD1B8E0}" destId="{9FDBCB12-89D1-4B99-B5CC-78C0E340AF90}" srcOrd="0" destOrd="0" parTransId="{F33CF0CD-A404-40C2-90F6-5B12C1EE4749}" sibTransId="{4404A1F5-2AE6-43BB-9FB6-4A94E799A2AC}"/>
    <dgm:cxn modelId="{795DD4A2-7E6A-46B7-8FC7-99CBBB95F749}" srcId="{69CD7ECF-CBA5-481B-856E-30468AD1B8E0}" destId="{AEEC50E7-2F34-49B2-98D7-C134A3AB787A}" srcOrd="2" destOrd="0" parTransId="{A55468E7-025E-4DCA-A9AC-CEFA02F3C243}" sibTransId="{46AC8247-0E1B-41F6-B454-795B7965B465}"/>
    <dgm:cxn modelId="{9A9E7228-1F5A-4DDC-946B-A529D19EF0B9}" srcId="{69CD7ECF-CBA5-481B-856E-30468AD1B8E0}" destId="{BAFD89C1-0B75-4325-B6AC-4F9FBA3F5116}" srcOrd="4" destOrd="0" parTransId="{54146122-B6A8-44E2-8263-AE9F6DF05D3C}" sibTransId="{6EABD08D-7334-41F2-A2B3-4B48F5377EC9}"/>
    <dgm:cxn modelId="{6864409C-FE28-452A-9293-B94806824B85}" type="presOf" srcId="{AEEC50E7-2F34-49B2-98D7-C134A3AB787A}" destId="{B38EBC5E-2764-427A-B6B9-15B1A0856059}" srcOrd="0" destOrd="0" presId="urn:microsoft.com/office/officeart/2005/8/layout/default"/>
    <dgm:cxn modelId="{D8118120-EE82-49FB-89BF-21AB72D7F805}" srcId="{69CD7ECF-CBA5-481B-856E-30468AD1B8E0}" destId="{5FCADE99-9343-4420-BF48-F15C56409C24}" srcOrd="3" destOrd="0" parTransId="{DEE95145-1C9B-459D-B626-C6A145FD5607}" sibTransId="{AFC6A11F-AD9C-47ED-ABAB-B341D9DADDF1}"/>
    <dgm:cxn modelId="{588E0518-B47A-4DCC-BC07-4539ECFE2CE0}" type="presOf" srcId="{98031860-BF97-4DD7-90E3-6B7CF265D010}" destId="{5ABE77B4-661E-45BE-9BF7-12010DEC4187}" srcOrd="0" destOrd="0" presId="urn:microsoft.com/office/officeart/2005/8/layout/default"/>
    <dgm:cxn modelId="{A12EAB4E-6D85-45A7-A948-2DFF14A98458}" type="presOf" srcId="{BAFD89C1-0B75-4325-B6AC-4F9FBA3F5116}" destId="{2223CCEC-4514-4151-9872-933F5AFED002}" srcOrd="0" destOrd="0" presId="urn:microsoft.com/office/officeart/2005/8/layout/default"/>
    <dgm:cxn modelId="{61461EB0-C612-40DA-B89B-A27CD0D0E3AA}" srcId="{69CD7ECF-CBA5-481B-856E-30468AD1B8E0}" destId="{98031860-BF97-4DD7-90E3-6B7CF265D010}" srcOrd="1" destOrd="0" parTransId="{046BA48D-368A-4DA0-B145-F4316DCE381E}" sibTransId="{34DF1EFB-E228-463A-845B-91D6EBB10D53}"/>
    <dgm:cxn modelId="{686C350E-5CC9-474C-ABB8-1A3E9BB41C58}" type="presOf" srcId="{69CD7ECF-CBA5-481B-856E-30468AD1B8E0}" destId="{E788EB1E-47EB-48B7-8400-F85C4AE730EE}" srcOrd="0" destOrd="0" presId="urn:microsoft.com/office/officeart/2005/8/layout/default"/>
    <dgm:cxn modelId="{51D57463-B6C9-4350-8BB1-2DEC0DBD448E}" type="presOf" srcId="{5FCADE99-9343-4420-BF48-F15C56409C24}" destId="{F04E51B6-85D9-490C-87BD-8CCC3D89A732}" srcOrd="0" destOrd="0" presId="urn:microsoft.com/office/officeart/2005/8/layout/default"/>
    <dgm:cxn modelId="{071ACD13-12D7-4499-9F7E-FA403E84B744}" type="presParOf" srcId="{E788EB1E-47EB-48B7-8400-F85C4AE730EE}" destId="{7D893661-37F5-4858-8AE7-1156868E8916}" srcOrd="0" destOrd="0" presId="urn:microsoft.com/office/officeart/2005/8/layout/default"/>
    <dgm:cxn modelId="{BF939DA2-CF05-4593-9056-788A93794A37}" type="presParOf" srcId="{E788EB1E-47EB-48B7-8400-F85C4AE730EE}" destId="{F675F69F-1DFD-4F9E-B374-E187218059BA}" srcOrd="1" destOrd="0" presId="urn:microsoft.com/office/officeart/2005/8/layout/default"/>
    <dgm:cxn modelId="{985803ED-DD2E-43E2-AEF1-EDD2F2768392}" type="presParOf" srcId="{E788EB1E-47EB-48B7-8400-F85C4AE730EE}" destId="{5ABE77B4-661E-45BE-9BF7-12010DEC4187}" srcOrd="2" destOrd="0" presId="urn:microsoft.com/office/officeart/2005/8/layout/default"/>
    <dgm:cxn modelId="{1ECCD6CC-1260-4633-B2E1-B69E7E434D61}" type="presParOf" srcId="{E788EB1E-47EB-48B7-8400-F85C4AE730EE}" destId="{4E077C09-1363-4042-9ECA-EA08DAA68979}" srcOrd="3" destOrd="0" presId="urn:microsoft.com/office/officeart/2005/8/layout/default"/>
    <dgm:cxn modelId="{12B50CD8-09C0-451B-84EC-FA54304F4D0D}" type="presParOf" srcId="{E788EB1E-47EB-48B7-8400-F85C4AE730EE}" destId="{B38EBC5E-2764-427A-B6B9-15B1A0856059}" srcOrd="4" destOrd="0" presId="urn:microsoft.com/office/officeart/2005/8/layout/default"/>
    <dgm:cxn modelId="{4BAD28D4-05F3-420F-9AA1-8C6268E25E45}" type="presParOf" srcId="{E788EB1E-47EB-48B7-8400-F85C4AE730EE}" destId="{8A0E5126-BE09-40D1-9E6B-897831FDAF2B}" srcOrd="5" destOrd="0" presId="urn:microsoft.com/office/officeart/2005/8/layout/default"/>
    <dgm:cxn modelId="{DA5D2BC9-5EF7-43A3-8C05-CF8803EF1891}" type="presParOf" srcId="{E788EB1E-47EB-48B7-8400-F85C4AE730EE}" destId="{F04E51B6-85D9-490C-87BD-8CCC3D89A732}" srcOrd="6" destOrd="0" presId="urn:microsoft.com/office/officeart/2005/8/layout/default"/>
    <dgm:cxn modelId="{6F235943-1663-46CD-B37C-908E4F799E5E}" type="presParOf" srcId="{E788EB1E-47EB-48B7-8400-F85C4AE730EE}" destId="{FB14865B-4B69-4C5E-ADF2-AFF4A4D097A4}" srcOrd="7" destOrd="0" presId="urn:microsoft.com/office/officeart/2005/8/layout/default"/>
    <dgm:cxn modelId="{371DBF1E-260D-4A5F-B2CD-1F8084CAA133}" type="presParOf" srcId="{E788EB1E-47EB-48B7-8400-F85C4AE730EE}" destId="{2223CCEC-4514-4151-9872-933F5AFED002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7" Type="http://schemas.microsoft.com/office/2006/relationships/legacyDiagramText" Target="legacyDiagramText12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6" Type="http://schemas.microsoft.com/office/2006/relationships/legacyDiagramText" Target="legacyDiagramText11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5D4A-8D59-4112-98DF-11F6388BDB7E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5BD3-001C-4173-A27D-F186AC98B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E5BD3-001C-4173-A27D-F186AC98BC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09AFC2-4D68-4A78-A398-95EC2FCA8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AD8BA0-B18A-4CF7-B528-A956790D2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5C3CBE-BC20-491D-AAC0-0EDF46A7C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6165B2-D0CC-4273-ADFB-19A60167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6165B2-D0CC-4273-ADFB-19A60167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6165B2-D0CC-4273-ADFB-19A60167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med" advClick="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med" advClick="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 spd="med" advClick="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D281D9-095C-44B6-9E42-2BCD49FB9379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5A3235-5600-4771-A469-DCDD1AD9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6.gif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6.gif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gif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ymnasium1563.narod.ru/image/informatics.jpg" TargetMode="Externa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857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на уроках химии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571876"/>
            <a:ext cx="4929222" cy="178595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химии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«СОШ № 27 с углубленным изучением отдельных предметов»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Карташова Людмила Александровна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рис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2197100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2657475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Углеводы</a:t>
            </a:r>
            <a:br>
              <a:rPr lang="ru-RU" sz="4800" dirty="0"/>
            </a:br>
            <a:r>
              <a:rPr lang="ru-RU" sz="4800" dirty="0"/>
              <a:t>Классификация углеводов</a:t>
            </a:r>
            <a:br>
              <a:rPr lang="ru-RU" sz="4800" dirty="0"/>
            </a:br>
            <a:r>
              <a:rPr lang="ru-RU" sz="4800" dirty="0"/>
              <a:t>Глюкоза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3314"/>
            <a:ext cx="6400800" cy="252253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000" i="1" dirty="0"/>
              <a:t> «Дело или занятие, не содержащее трудностей, недостойно ума человека»</a:t>
            </a:r>
          </a:p>
          <a:p>
            <a:pPr algn="r">
              <a:lnSpc>
                <a:spcPct val="80000"/>
              </a:lnSpc>
            </a:pPr>
            <a:r>
              <a:rPr lang="ru-RU" sz="2000" i="1" dirty="0"/>
              <a:t>У. </a:t>
            </a:r>
            <a:r>
              <a:rPr lang="ru-RU" sz="2000" i="1" dirty="0" err="1" smtClean="0"/>
              <a:t>Ченнин</a:t>
            </a:r>
            <a:endParaRPr lang="ru-RU" sz="20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127375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Сахар – постоянный и древнейший спутник нашего стола. Но давно ли он известен?</a:t>
            </a:r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989138"/>
            <a:ext cx="4038600" cy="1993900"/>
          </a:xfrm>
          <a:noFill/>
          <a:ln/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Родина сахара – Индия</a:t>
            </a:r>
          </a:p>
          <a:p>
            <a:r>
              <a:rPr lang="ru-RU" sz="2400" dirty="0"/>
              <a:t>23 века назад воины Александра Македонского были поражены в Индии именно сахаром</a:t>
            </a:r>
          </a:p>
          <a:p>
            <a:r>
              <a:rPr lang="ru-RU" sz="2400" dirty="0"/>
              <a:t>Позже с сахаром познакомились в арабских странах</a:t>
            </a:r>
          </a:p>
          <a:p>
            <a:r>
              <a:rPr lang="ru-RU" sz="2400" dirty="0"/>
              <a:t>Спустя некоторое время диковинный продукт попал в Китай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860800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«Боже ты мой, каких на свете нет кушаньев! Станешь есть – объеденье да и полно. Сладость неописанная!»</a:t>
            </a:r>
            <a:br>
              <a:rPr lang="ru-RU" sz="2000"/>
            </a:br>
            <a:r>
              <a:rPr lang="ru-RU" sz="2000"/>
              <a:t>Н.В. Гоголь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Первое упоминание о сахаре появилось в России в 1273 году</a:t>
            </a:r>
          </a:p>
          <a:p>
            <a:pPr>
              <a:lnSpc>
                <a:spcPct val="90000"/>
              </a:lnSpc>
            </a:pPr>
            <a:r>
              <a:rPr lang="ru-RU" sz="2800"/>
              <a:t>Сахар стоил дорого как серебро</a:t>
            </a:r>
          </a:p>
          <a:p>
            <a:pPr>
              <a:lnSpc>
                <a:spcPct val="90000"/>
              </a:lnSpc>
            </a:pPr>
            <a:r>
              <a:rPr lang="ru-RU" sz="2800"/>
              <a:t>Спрос на сахар сильно возрос с середины </a:t>
            </a:r>
            <a:r>
              <a:rPr lang="en-US" sz="2800"/>
              <a:t>XVII</a:t>
            </a:r>
            <a:r>
              <a:rPr lang="ru-RU" sz="2800"/>
              <a:t> века, когда в России начали употреблять чай</a:t>
            </a:r>
          </a:p>
        </p:txBody>
      </p:sp>
      <p:pic>
        <p:nvPicPr>
          <p:cNvPr id="4103" name="Picture 7" descr="PH02028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565400"/>
            <a:ext cx="2320925" cy="3533775"/>
          </a:xfrm>
        </p:spPr>
      </p:pic>
      <p:pic>
        <p:nvPicPr>
          <p:cNvPr id="4104" name="Picture 8" descr="озорниц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96975"/>
            <a:ext cx="18351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Биологические функции углеводов</a:t>
            </a:r>
          </a:p>
        </p:txBody>
      </p:sp>
      <p:graphicFrame>
        <p:nvGraphicFramePr>
          <p:cNvPr id="13316" name="Diagram 4"/>
          <p:cNvGraphicFramePr>
            <a:graphicFrameLocks/>
          </p:cNvGraphicFramePr>
          <p:nvPr>
            <p:ph type="dgm" idx="1"/>
          </p:nvPr>
        </p:nvGraphicFramePr>
        <p:xfrm>
          <a:off x="539750" y="1798638"/>
          <a:ext cx="8135938" cy="4510087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588125" y="3644900"/>
            <a:ext cx="19446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600"/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углеводов</a:t>
            </a:r>
          </a:p>
        </p:txBody>
      </p:sp>
      <p:graphicFrame>
        <p:nvGraphicFramePr>
          <p:cNvPr id="15364" name="Organization Chart 4"/>
          <p:cNvGraphicFramePr>
            <a:graphicFrameLocks/>
          </p:cNvGraphicFramePr>
          <p:nvPr>
            <p:ph type="dgm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Связь между потреблением сахара и кариесом зубов очевидна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idx="1"/>
          </p:nvPr>
        </p:nvGraphicFramePr>
        <p:xfrm>
          <a:off x="540604" y="1554163"/>
          <a:ext cx="8215192" cy="4525962"/>
        </p:xfrm>
        <a:graphic>
          <a:graphicData uri="http://schemas.openxmlformats.org/presentationml/2006/ole">
            <p:oleObj spid="_x0000_s5122" name="Диаграмма" r:id="rId3" imgW="8229600" imgH="4534069" progId="MSGraph.Chart.8">
              <p:embed followColorScheme="full"/>
            </p:oleObj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Контролирующие программы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н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547812" cy="1547812"/>
          </a:xfrm>
          <a:prstGeom prst="rect">
            <a:avLst/>
          </a:prstGeom>
          <a:noFill/>
        </p:spPr>
      </p:pic>
      <p:pic>
        <p:nvPicPr>
          <p:cNvPr id="233473" name="Picture 1" descr="G:\Карташова Л.А\DSC012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285992"/>
            <a:ext cx="3881969" cy="291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3127375"/>
          </a:xfrm>
        </p:spPr>
        <p:txBody>
          <a:bodyPr/>
          <a:lstStyle/>
          <a:p>
            <a:r>
              <a:rPr lang="ru-RU" sz="4000" b="1" u="sng" dirty="0" smtClean="0"/>
              <a:t>Тест по теме «Белки»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Что </a:t>
            </a:r>
            <a:r>
              <a:rPr lang="ru-RU" sz="4000" dirty="0"/>
              <a:t>представляет собой  </a:t>
            </a:r>
            <a:r>
              <a:rPr lang="ru-RU" sz="4000" dirty="0">
                <a:solidFill>
                  <a:srgbClr val="FF0000"/>
                </a:solidFill>
              </a:rPr>
              <a:t>БЕЛОК 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97200"/>
            <a:ext cx="7775575" cy="3214688"/>
          </a:xfrm>
        </p:spPr>
        <p:txBody>
          <a:bodyPr/>
          <a:lstStyle/>
          <a:p>
            <a:pPr marL="990600" lvl="1" indent="-533400" algn="l">
              <a:lnSpc>
                <a:spcPct val="90000"/>
              </a:lnSpc>
              <a:buClr>
                <a:schemeClr val="tx1"/>
              </a:buClr>
            </a:pPr>
            <a:endParaRPr lang="ru-RU"/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>
                <a:hlinkClick r:id="rId3" action="ppaction://hlinksldjump"/>
              </a:rPr>
              <a:t>Эфир глицерина и карбоновых кислот</a:t>
            </a:r>
            <a:endParaRPr lang="ru-RU"/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>
                <a:hlinkClick r:id="rId4" action="ppaction://hlinksldjump"/>
              </a:rPr>
              <a:t>Полипептидный полимер</a:t>
            </a:r>
            <a:endParaRPr lang="ru-RU"/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>
                <a:hlinkClick r:id="rId3" action="ppaction://hlinksldjump"/>
              </a:rPr>
              <a:t>Комплекс липидов и углеводов</a:t>
            </a:r>
            <a:endParaRPr lang="ru-RU"/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>
                <a:hlinkClick r:id="rId3" action="ppaction://hlinksldjump"/>
              </a:rPr>
              <a:t>Полинуклеотид  </a:t>
            </a:r>
            <a:endParaRPr lang="ru-RU"/>
          </a:p>
        </p:txBody>
      </p:sp>
      <p:pic>
        <p:nvPicPr>
          <p:cNvPr id="2052" name="Picture 4" descr="j025446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1401763" cy="1401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Что называется </a:t>
            </a:r>
            <a:r>
              <a:rPr lang="ru-RU" sz="4000" dirty="0">
                <a:solidFill>
                  <a:srgbClr val="FF5050"/>
                </a:solidFill>
              </a:rPr>
              <a:t>первичной структурой белка?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628775"/>
            <a:ext cx="4321175" cy="4105275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>
                <a:hlinkClick r:id="rId3" action="ppaction://hlinksldjump"/>
              </a:rPr>
              <a:t>Последовательность аминокислотных звеньев</a:t>
            </a:r>
            <a:endParaRPr lang="ru-RU" sz="280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>
                <a:hlinkClick r:id="rId4" action="ppaction://hlinksldjump"/>
              </a:rPr>
              <a:t>Пространственная конфигурация</a:t>
            </a:r>
            <a:endParaRPr lang="ru-RU" sz="280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>
                <a:hlinkClick r:id="rId4" action="ppaction://hlinksldjump"/>
              </a:rPr>
              <a:t>Вид спирали</a:t>
            </a:r>
            <a:endParaRPr lang="ru-RU" sz="280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>
                <a:hlinkClick r:id="rId4" action="ppaction://hlinksldjump"/>
              </a:rPr>
              <a:t>Размер макромолекулы</a:t>
            </a:r>
            <a:endParaRPr lang="ru-RU" sz="2800"/>
          </a:p>
        </p:txBody>
      </p:sp>
      <p:pic>
        <p:nvPicPr>
          <p:cNvPr id="4100" name="Picture 4" descr="j025446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1196975"/>
            <a:ext cx="1584325" cy="1584325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5000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Какие связи удерживают </a:t>
            </a:r>
            <a:r>
              <a:rPr lang="ru-RU" sz="4000" dirty="0">
                <a:solidFill>
                  <a:srgbClr val="FF5050"/>
                </a:solidFill>
              </a:rPr>
              <a:t>вторичную структуру белка?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2071678"/>
            <a:ext cx="4038600" cy="4227522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 dirty="0">
                <a:hlinkClick r:id="rId3" action="ppaction://hlinksldjump"/>
              </a:rPr>
              <a:t>Пептидные</a:t>
            </a:r>
            <a:endParaRPr lang="ru-RU" sz="2800" dirty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 dirty="0" err="1">
                <a:hlinkClick r:id="rId3" action="ppaction://hlinksldjump"/>
              </a:rPr>
              <a:t>Дисульфидные</a:t>
            </a:r>
            <a:endParaRPr lang="ru-RU" sz="2800" dirty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 dirty="0">
                <a:hlinkClick r:id="rId4" action="ppaction://hlinksldjump"/>
              </a:rPr>
              <a:t>Водородные</a:t>
            </a:r>
            <a:endParaRPr lang="ru-RU" sz="2800" dirty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sz="2800" dirty="0">
                <a:hlinkClick r:id="rId3" action="ppaction://hlinksldjump"/>
              </a:rPr>
              <a:t>Ковалентные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endParaRPr lang="ru-RU" sz="2800" dirty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endParaRPr lang="ru-RU" sz="2800" dirty="0"/>
          </a:p>
        </p:txBody>
      </p:sp>
      <p:pic>
        <p:nvPicPr>
          <p:cNvPr id="8197" name="Picture 5" descr="j025446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72264" y="3762359"/>
            <a:ext cx="1785950" cy="1738343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</a:rPr>
              <a:t>	</a:t>
            </a:r>
            <a:r>
              <a:rPr lang="ru-RU" dirty="0" smtClean="0">
                <a:solidFill>
                  <a:schemeClr val="folHlink"/>
                </a:solidFill>
              </a:rPr>
              <a:t>Информационное </a:t>
            </a:r>
            <a:r>
              <a:rPr lang="ru-RU" dirty="0">
                <a:solidFill>
                  <a:schemeClr val="folHlink"/>
                </a:solidFill>
              </a:rPr>
              <a:t>общество</a:t>
            </a:r>
            <a:r>
              <a:rPr lang="ru-RU" dirty="0"/>
              <a:t> - концепция постиндустриального общества; новая историческая фаза развития цивилизации, в которой главными продуктами производства являются </a:t>
            </a:r>
            <a:r>
              <a:rPr lang="ru-RU" i="1" dirty="0">
                <a:solidFill>
                  <a:schemeClr val="folHlink"/>
                </a:solidFill>
              </a:rPr>
              <a:t>информация и знания.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85728"/>
            <a:ext cx="621510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информационное общество?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pic>
        <p:nvPicPr>
          <p:cNvPr id="5" name="Picture 4" descr="рис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70100" cy="137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4143404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Большая роль в современном процессе образования отводится организации проектной 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Проектная деятельность учащихся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500174"/>
            <a:ext cx="4228526" cy="481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071546"/>
            <a:ext cx="7000924" cy="101897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Областная научно-практическая конференция г Саратов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043758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Карташова Л.А\IMG_19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357430"/>
            <a:ext cx="335758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8355" name="Picture 3" descr="G:\Карташова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643050"/>
            <a:ext cx="1785918" cy="262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8356" name="Picture 4" descr="G:\Animated\j018925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952500" cy="952500"/>
          </a:xfrm>
          <a:prstGeom prst="rect">
            <a:avLst/>
          </a:prstGeom>
          <a:noFill/>
        </p:spPr>
      </p:pic>
      <p:pic>
        <p:nvPicPr>
          <p:cNvPr id="228354" name="Picture 2" descr="G:\Карташова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214554"/>
            <a:ext cx="200026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3143248"/>
            <a:ext cx="2000264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20" y="1285860"/>
            <a:ext cx="7858180" cy="121444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«От школьного проекта – к профессиональной карьере» г Саратов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500438"/>
            <a:ext cx="2071702" cy="282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7329" name="Picture 1" descr="G:\Лиен\DSC01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73920"/>
            <a:ext cx="2986280" cy="3155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 descr="G:\Карташова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643182"/>
            <a:ext cx="1893107" cy="2714644"/>
          </a:xfrm>
          <a:prstGeom prst="rect">
            <a:avLst/>
          </a:prstGeom>
          <a:noFill/>
        </p:spPr>
      </p:pic>
      <p:pic>
        <p:nvPicPr>
          <p:cNvPr id="227330" name="Picture 2" descr="G:\Animated\j018925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8572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142985"/>
            <a:ext cx="6758006" cy="7143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285860"/>
            <a:ext cx="2928958" cy="2556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26306" name="Picture 2" descr="G:\Карташов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071678"/>
            <a:ext cx="1712898" cy="2517302"/>
          </a:xfrm>
          <a:prstGeom prst="rect">
            <a:avLst/>
          </a:prstGeom>
          <a:noFill/>
        </p:spPr>
      </p:pic>
      <p:pic>
        <p:nvPicPr>
          <p:cNvPr id="226309" name="Picture 5" descr="G:\Animated\j018925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952500" cy="952500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2571744"/>
            <a:ext cx="1972643" cy="28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3143248"/>
            <a:ext cx="1977364" cy="276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08" name="Picture 4" descr="G:\Карташова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3929066"/>
            <a:ext cx="1866634" cy="263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839504"/>
            <a:ext cx="3714776" cy="2786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43000"/>
          </a:xfrm>
        </p:spPr>
        <p:txBody>
          <a:bodyPr>
            <a:noAutofit/>
          </a:bodyPr>
          <a:lstStyle/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Открытый урок «Химия и проблемы окружающей среды» 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357562"/>
            <a:ext cx="3666731" cy="2750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урок «Химия и проблемы окружающей среды»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2714105" cy="203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000372"/>
            <a:ext cx="2881053" cy="21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429256" y="4429132"/>
            <a:ext cx="2928926" cy="219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35824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Открытый урок «Химия и проблемы окружающей среды»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3955879" cy="295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876"/>
            <a:ext cx="3857652" cy="295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урок «Химия и проблемы окружающей среды»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6"/>
            <a:ext cx="3308947" cy="250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286124"/>
            <a:ext cx="32844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143380"/>
            <a:ext cx="335019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 на уроках – это не дань моде, не способ переложить на плечи компьютера многогранный творческий труд учителя, а лишь одно из средств, позволяющее интенсифицировать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образо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вательный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процесс, активизировать познавательную деятельность, увеличить эффективность урока.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86322"/>
            <a:ext cx="2197100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17859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8595" name="Picture 3" descr="G:\Animated\j02544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0042"/>
            <a:ext cx="1571636" cy="166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615262" cy="4357717"/>
          </a:xfrm>
        </p:spPr>
        <p:txBody>
          <a:bodyPr>
            <a:normAutofit/>
          </a:bodyPr>
          <a:lstStyle/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умение учиться искать и находить нужные сведения в огромных информационных массивах, в том числе и в Интернете;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способность структурировать и обрабатывать данные в зависимости от конкретной задачи;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применение полученных навыков и информации в организации процесса собственного труда для плодотворной работы в группе и творческом коллективе.</a:t>
            </a:r>
          </a:p>
          <a:p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500826" cy="16541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Компьютерная грамотность подразумевает: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komp16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40000"/>
          </a:blip>
          <a:srcRect/>
          <a:stretch>
            <a:fillRect/>
          </a:stretch>
        </p:blipFill>
        <p:spPr bwMode="auto">
          <a:xfrm>
            <a:off x="214282" y="285728"/>
            <a:ext cx="2165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214842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связи с реализацией «Национального проекта образования» все школы  города получили компьютерные классы, и появилась возможность использования компьютеров не только на уроках информатики.</a:t>
            </a:r>
          </a:p>
        </p:txBody>
      </p:sp>
      <p:pic>
        <p:nvPicPr>
          <p:cNvPr id="6" name="Picture 8" descr="informati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000372"/>
            <a:ext cx="4588625" cy="321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142852"/>
            <a:ext cx="2067707" cy="289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429000"/>
            <a:ext cx="500066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2006-2007 учебном году я прошла обучение и получила сертификат по этой программе, а в феврале 2008 года обучалась на школьной площадке курсов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Партнерство в образовании».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Карташова Л.А\DSC011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09" y="2928934"/>
            <a:ext cx="365361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G:\щ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214422"/>
            <a:ext cx="295060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285728"/>
            <a:ext cx="40005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повышения квалификации учителей в области компьютерных технологий была создана Программа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®  «Обучение для будущего».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71678"/>
          <a:ext cx="885831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7151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кн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547812" cy="154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215074" y="3786190"/>
            <a:ext cx="2479533" cy="2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043758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Демонстрационные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714752"/>
            <a:ext cx="2714644" cy="24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736"/>
            <a:ext cx="728505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кн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47812" cy="1547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71934" y="3071810"/>
            <a:ext cx="4701106" cy="35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214290"/>
            <a:ext cx="7000924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Справочно-информационные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643050"/>
            <a:ext cx="4773785" cy="357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кн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1547812" cy="1547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57200"/>
            <a:ext cx="7277120" cy="1042974"/>
          </a:xfrm>
        </p:spPr>
        <p:txBody>
          <a:bodyPr/>
          <a:lstStyle/>
          <a:p>
            <a:r>
              <a:rPr lang="ru-RU" dirty="0" smtClean="0"/>
              <a:t>Обучающие программы</a:t>
            </a:r>
            <a:endParaRPr lang="ru-RU" dirty="0"/>
          </a:p>
        </p:txBody>
      </p:sp>
      <p:pic>
        <p:nvPicPr>
          <p:cNvPr id="4" name="Picture 4" descr="кн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547812" cy="1547812"/>
          </a:xfrm>
          <a:prstGeom prst="rect">
            <a:avLst/>
          </a:prstGeom>
          <a:noFill/>
        </p:spPr>
      </p:pic>
      <p:pic>
        <p:nvPicPr>
          <p:cNvPr id="237570" name="Picture 2" descr="C:\Documents and Settings\Администратор\Рабочий стол\24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4164" y="3643314"/>
            <a:ext cx="4040748" cy="2702250"/>
          </a:xfrm>
          <a:prstGeom prst="rect">
            <a:avLst/>
          </a:prstGeom>
          <a:noFill/>
        </p:spPr>
      </p:pic>
      <p:pic>
        <p:nvPicPr>
          <p:cNvPr id="237571" name="Picture 3" descr="C:\Documents and Settings\Администратор\Рабочий стол\242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857364"/>
            <a:ext cx="395322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00"/>
      </a:hlink>
      <a:folHlink>
        <a:srgbClr val="00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00"/>
      </a:hlink>
      <a:folHlink>
        <a:srgbClr val="00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00"/>
      </a:hlink>
      <a:folHlink>
        <a:srgbClr val="00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3333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3333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3333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3333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776</TotalTime>
  <Words>504</Words>
  <Application>Microsoft Office PowerPoint</Application>
  <PresentationFormat>Экран (4:3)</PresentationFormat>
  <Paragraphs>96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Трек</vt:lpstr>
      <vt:lpstr>Оформление по умолчанию</vt:lpstr>
      <vt:lpstr>1_Оформление по умолчанию</vt:lpstr>
      <vt:lpstr>2_Оформление по умолчанию</vt:lpstr>
      <vt:lpstr>Открытая</vt:lpstr>
      <vt:lpstr>Диаграмма</vt:lpstr>
      <vt:lpstr>Использование информационно-коммуникационных технологий на уроках химии</vt:lpstr>
      <vt:lpstr>Что такое информационное общество? </vt:lpstr>
      <vt:lpstr>Компьютерная грамотность подразумевает:</vt:lpstr>
      <vt:lpstr>Слайд 4</vt:lpstr>
      <vt:lpstr>Слайд 5</vt:lpstr>
      <vt:lpstr>Компьютерные учебные программы</vt:lpstr>
      <vt:lpstr>Демонстрационные программы</vt:lpstr>
      <vt:lpstr>Справочно-информационные программы</vt:lpstr>
      <vt:lpstr>Обучающие программы</vt:lpstr>
      <vt:lpstr>Углеводы Классификация углеводов Глюкоза</vt:lpstr>
      <vt:lpstr>Сахар – постоянный и древнейший спутник нашего стола. Но давно ли он известен?</vt:lpstr>
      <vt:lpstr>«Боже ты мой, каких на свете нет кушаньев! Станешь есть – объеденье да и полно. Сладость неописанная!» Н.В. Гоголь</vt:lpstr>
      <vt:lpstr>Биологические функции углеводов</vt:lpstr>
      <vt:lpstr>Классификация углеводов</vt:lpstr>
      <vt:lpstr>Связь между потреблением сахара и кариесом зубов очевидна</vt:lpstr>
      <vt:lpstr>Контролирующие программы</vt:lpstr>
      <vt:lpstr>Тест по теме «Белки» Что представляет собой  БЕЛОК ?</vt:lpstr>
      <vt:lpstr>Что называется первичной структурой белка?</vt:lpstr>
      <vt:lpstr>Какие связи удерживают вторичную структуру белка?</vt:lpstr>
      <vt:lpstr>Проектная деятельность учащихся</vt:lpstr>
      <vt:lpstr>Участие в конкурсах</vt:lpstr>
      <vt:lpstr>Участие в конкурсах</vt:lpstr>
      <vt:lpstr>Участие в конкурсах</vt:lpstr>
      <vt:lpstr>Открытый урок «Химия и проблемы окружающей среды» </vt:lpstr>
      <vt:lpstr>Открытый урок «Химия и проблемы окружающей среды» </vt:lpstr>
      <vt:lpstr>Открытый урок «Химия и проблемы окружающей среды» </vt:lpstr>
      <vt:lpstr>Открытый урок «Химия и проблемы окружающей среды» </vt:lpstr>
      <vt:lpstr>Вывод</vt:lpstr>
      <vt:lpstr>Слайд 29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информационно-коммуникационных технологий на уроках химии</dc:title>
  <dc:creator>Home</dc:creator>
  <cp:lastModifiedBy>USER</cp:lastModifiedBy>
  <cp:revision>86</cp:revision>
  <dcterms:created xsi:type="dcterms:W3CDTF">2008-08-25T12:44:42Z</dcterms:created>
  <dcterms:modified xsi:type="dcterms:W3CDTF">2009-01-30T16:03:00Z</dcterms:modified>
</cp:coreProperties>
</file>