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90" r:id="rId5"/>
    <p:sldId id="279" r:id="rId6"/>
    <p:sldId id="280" r:id="rId7"/>
    <p:sldId id="281" r:id="rId8"/>
    <p:sldId id="283" r:id="rId9"/>
    <p:sldId id="288" r:id="rId10"/>
    <p:sldId id="289" r:id="rId11"/>
    <p:sldId id="285" r:id="rId12"/>
    <p:sldId id="284" r:id="rId13"/>
    <p:sldId id="286" r:id="rId14"/>
    <p:sldId id="287" r:id="rId15"/>
    <p:sldId id="292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1E1E20"/>
    <a:srgbClr val="4D4D4D"/>
    <a:srgbClr val="B92D14"/>
    <a:srgbClr val="35759D"/>
    <a:srgbClr val="35B19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77" d="100"/>
          <a:sy n="77" d="100"/>
        </p:scale>
        <p:origin x="78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040D4-4772-4023-B91B-A4F042C18D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61242-145B-4376-870C-875D20E7DAF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B7C8A-E65E-4189-8C94-624FB48D2616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D87B5-34AC-4736-B6F4-07060C21EB55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D87B5-34AC-4736-B6F4-07060C21EB55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D87B5-34AC-4736-B6F4-07060C21EB55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D87B5-34AC-4736-B6F4-07060C21EB55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D87B5-34AC-4736-B6F4-07060C21EB55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D87B5-34AC-4736-B6F4-07060C21EB55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71450"/>
            <a:ext cx="8972550" cy="14573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Станционная игра в форме </a:t>
            </a:r>
            <a:r>
              <a:rPr lang="ru-RU" sz="4000" dirty="0" err="1" smtClean="0">
                <a:solidFill>
                  <a:srgbClr val="FF0000"/>
                </a:solidFill>
              </a:rPr>
              <a:t>квеста</a:t>
            </a:r>
            <a:r>
              <a:rPr lang="ru-RU" sz="4000" dirty="0" smtClean="0">
                <a:solidFill>
                  <a:srgbClr val="FF0000"/>
                </a:solidFill>
              </a:rPr>
              <a:t> «Финансовый марафон»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800" dirty="0" smtClean="0">
                <a:solidFill>
                  <a:srgbClr val="333333"/>
                </a:solidFill>
              </a:rPr>
              <a:t> </a:t>
            </a:r>
            <a:endParaRPr lang="ru-RU" sz="3800" dirty="0">
              <a:solidFill>
                <a:srgbClr val="333333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4581128"/>
            <a:ext cx="7772400" cy="1819672"/>
          </a:xfrm>
        </p:spPr>
        <p:txBody>
          <a:bodyPr/>
          <a:lstStyle/>
          <a:p>
            <a:r>
              <a:rPr lang="ru-RU" sz="1400" b="1" dirty="0" smtClean="0">
                <a:solidFill>
                  <a:srgbClr val="333333"/>
                </a:solidFill>
              </a:rPr>
              <a:t>Исполнители проекта: </a:t>
            </a:r>
            <a:r>
              <a:rPr lang="ru-RU" sz="1400" b="1" dirty="0" smtClean="0">
                <a:solidFill>
                  <a:srgbClr val="333333"/>
                </a:solidFill>
              </a:rPr>
              <a:t>Белозерова </a:t>
            </a:r>
            <a:r>
              <a:rPr lang="ru-RU" sz="1400" b="1" dirty="0" smtClean="0">
                <a:solidFill>
                  <a:srgbClr val="333333"/>
                </a:solidFill>
              </a:rPr>
              <a:t>Елена - МАОУ </a:t>
            </a:r>
            <a:r>
              <a:rPr lang="ru-RU" sz="1400" b="1" dirty="0">
                <a:solidFill>
                  <a:srgbClr val="333333"/>
                </a:solidFill>
              </a:rPr>
              <a:t>СОШ № </a:t>
            </a:r>
            <a:r>
              <a:rPr lang="ru-RU" sz="1400" b="1" dirty="0" smtClean="0">
                <a:solidFill>
                  <a:srgbClr val="333333"/>
                </a:solidFill>
              </a:rPr>
              <a:t>26  </a:t>
            </a:r>
          </a:p>
          <a:p>
            <a:r>
              <a:rPr lang="ru-RU" sz="1400" b="1" smtClean="0">
                <a:solidFill>
                  <a:srgbClr val="333333"/>
                </a:solidFill>
              </a:rPr>
              <a:t>  </a:t>
            </a:r>
            <a:endParaRPr lang="ru-RU" sz="1400" b="1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85800"/>
            <a:ext cx="7380312" cy="1519064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2996952"/>
            <a:ext cx="6934200" cy="340466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>
              <a:solidFill>
                <a:srgbClr val="4D4D4D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95736" y="4005064"/>
            <a:ext cx="6588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вы думаете, на чем можно в нашей жизни экономить, а на чем нельзя?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Заполните таблицу.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55776" y="5085184"/>
          <a:ext cx="5934075" cy="1440160"/>
        </p:xfrm>
        <a:graphic>
          <a:graphicData uri="http://schemas.openxmlformats.org/drawingml/2006/table">
            <a:tbl>
              <a:tblPr/>
              <a:tblGrid>
                <a:gridCol w="296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Можно экономить на: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Нельзя экономить на: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7" name="Picture 1" descr="D:\User\Desktop\5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929" y="0"/>
            <a:ext cx="734807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638728" cy="715962"/>
          </a:xfrm>
        </p:spPr>
        <p:txBody>
          <a:bodyPr/>
          <a:lstStyle/>
          <a:p>
            <a:pPr algn="ctr"/>
            <a:r>
              <a:rPr lang="ru-RU" dirty="0" smtClean="0"/>
              <a:t>Станция №3                  Историческая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229200"/>
            <a:ext cx="7315200" cy="1094656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1) Почему важно развивать свою финансовую грамотность</a:t>
            </a:r>
          </a:p>
          <a:p>
            <a:pPr algn="ctr"/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2) От чего зависит благосостояние семьи</a:t>
            </a:r>
          </a:p>
          <a:p>
            <a:pPr algn="ctr"/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3) Что такое налоги и почему их надо платить</a:t>
            </a:r>
          </a:p>
          <a:p>
            <a:endParaRPr lang="ru-RU" dirty="0"/>
          </a:p>
        </p:txBody>
      </p:sp>
      <p:pic>
        <p:nvPicPr>
          <p:cNvPr id="7169" name="Picture 1" descr="D:\User\Desktop\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627188"/>
            <a:ext cx="7475537" cy="360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050088" cy="715962"/>
          </a:xfrm>
        </p:spPr>
        <p:txBody>
          <a:bodyPr/>
          <a:lstStyle/>
          <a:p>
            <a:pPr algn="ctr"/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7474024" cy="4856584"/>
          </a:xfrm>
        </p:spPr>
        <p:txBody>
          <a:bodyPr/>
          <a:lstStyle/>
          <a:p>
            <a:r>
              <a:rPr lang="ru-RU" sz="1400" dirty="0" smtClean="0"/>
              <a:t>Почему важно развивать свою финансовую грамотность</a:t>
            </a:r>
          </a:p>
          <a:p>
            <a:r>
              <a:rPr lang="ru-RU" sz="1400" dirty="0" smtClean="0"/>
              <a:t>Задания для работы </a:t>
            </a:r>
          </a:p>
          <a:p>
            <a:r>
              <a:rPr lang="ru-RU" sz="1400" dirty="0" smtClean="0"/>
              <a:t>1. Отметьте правильные ответы.</a:t>
            </a:r>
          </a:p>
          <a:p>
            <a:r>
              <a:rPr lang="ru-RU" sz="1400" dirty="0" smtClean="0"/>
              <a:t>Финансово грамотный человек:</a:t>
            </a:r>
          </a:p>
          <a:p>
            <a:r>
              <a:rPr lang="ru-RU" sz="1400" dirty="0" smtClean="0"/>
              <a:t>1) ведёт учёт своих доходов и расходов;</a:t>
            </a:r>
          </a:p>
          <a:p>
            <a:r>
              <a:rPr lang="ru-RU" sz="1400" dirty="0" smtClean="0"/>
              <a:t>2) тратит больше, чем зарабатывает;</a:t>
            </a:r>
          </a:p>
          <a:p>
            <a:r>
              <a:rPr lang="ru-RU" sz="1400" dirty="0" smtClean="0"/>
              <a:t>3) планирует свой бюджет;</a:t>
            </a:r>
          </a:p>
          <a:p>
            <a:r>
              <a:rPr lang="ru-RU" sz="1400" dirty="0" smtClean="0"/>
              <a:t>4) контролирует, чтобы расходы не превышали доходы;</a:t>
            </a:r>
          </a:p>
          <a:p>
            <a:r>
              <a:rPr lang="ru-RU" sz="1400" dirty="0" smtClean="0"/>
              <a:t>5) берёт в долг в надежде на будущие заработки;</a:t>
            </a:r>
          </a:p>
          <a:p>
            <a:r>
              <a:rPr lang="ru-RU" sz="1400" dirty="0" smtClean="0"/>
              <a:t>6) регулярно откладывает сбережения на будущее.</a:t>
            </a:r>
          </a:p>
          <a:p>
            <a:r>
              <a:rPr lang="ru-RU" sz="1400" dirty="0" smtClean="0"/>
              <a:t>2. Отметьте правильные ответы.</a:t>
            </a:r>
          </a:p>
          <a:p>
            <a:r>
              <a:rPr lang="ru-RU" sz="1400" dirty="0" smtClean="0"/>
              <a:t>Экономно и бережливо относиться к деньгам – это значит:</a:t>
            </a:r>
          </a:p>
          <a:p>
            <a:r>
              <a:rPr lang="ru-RU" sz="1400" dirty="0" smtClean="0"/>
              <a:t>1) планировать расходы;</a:t>
            </a:r>
          </a:p>
          <a:p>
            <a:r>
              <a:rPr lang="ru-RU" sz="1400" dirty="0" smtClean="0"/>
              <a:t>2) вести учёт своих расходов;</a:t>
            </a:r>
          </a:p>
          <a:p>
            <a:r>
              <a:rPr lang="ru-RU" sz="1400" dirty="0" smtClean="0"/>
              <a:t>3) отказывать себе во всём и ничего не покупку</a:t>
            </a:r>
          </a:p>
          <a:p>
            <a:r>
              <a:rPr lang="ru-RU" sz="1400" dirty="0" smtClean="0"/>
              <a:t>4) не тратить свои деньги, а брать деньги в долг у</a:t>
            </a:r>
          </a:p>
          <a:p>
            <a:r>
              <a:rPr lang="ru-RU" sz="1400" dirty="0" smtClean="0"/>
              <a:t>друзей;</a:t>
            </a:r>
          </a:p>
          <a:p>
            <a:r>
              <a:rPr lang="ru-RU" sz="1400" dirty="0" smtClean="0"/>
              <a:t>5) не покупать то, без чего можно обойтись;</a:t>
            </a:r>
          </a:p>
          <a:p>
            <a:r>
              <a:rPr lang="ru-RU" sz="1400" dirty="0" smtClean="0"/>
              <a:t>6) не переплачивать, сравнивать цены и делать наиболее выгодные покупки.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/>
            <a:r>
              <a:rPr lang="ru-RU" dirty="0" smtClean="0"/>
              <a:t>Станция №4                  Географическая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5733256"/>
            <a:ext cx="8219256" cy="1473027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1) Что такое валюта и для чего она нужна</a:t>
            </a:r>
          </a:p>
          <a:p>
            <a:pPr algn="ctr"/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2) Учимся находить информацию о курсах валют и их изменение.</a:t>
            </a:r>
            <a:endParaRPr lang="ru-RU" sz="1400" dirty="0">
              <a:solidFill>
                <a:srgbClr val="1E1E2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 descr="D:\User\Desktop\666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597775" cy="3665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User\Desktop\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6408712" cy="3002159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85800"/>
            <a:ext cx="7380312" cy="1519064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193704"/>
            <a:ext cx="8208912" cy="2664296"/>
          </a:xfrm>
        </p:spPr>
        <p:txBody>
          <a:bodyPr/>
          <a:lstStyle/>
          <a:p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Что такое валюта и для чего она нужна </a:t>
            </a:r>
          </a:p>
          <a:p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Задания для работы в классе </a:t>
            </a:r>
          </a:p>
          <a:p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1. Установите соответствие между страной и её национальной валютой. В работе используйте Приложение 15 материалов для учащихся. </a:t>
            </a:r>
          </a:p>
          <a:p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2. Представьте, что ваш старший брат отправляется в одну из европейских стран на курсы по углублённому изучению иностранного языка. Какую валюту он возьмёт с собой, если поедет:</a:t>
            </a:r>
          </a:p>
          <a:p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3  Представьте, что ваши родители хотели поменять на рубли доллары, которые остались после заграничного путешествия. Отметьте самый выгодный курс обмена: </a:t>
            </a:r>
          </a:p>
          <a:p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4. Представьте, что ваш брат едет на стажировку в Германию. Отметьте самый выгодный для него курс обмена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7380312" cy="151906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4D4D4D"/>
                </a:solidFill>
              </a:rPr>
              <a:t>Итоговый коллаж на тему: «Помоги сэкономить» 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2492896"/>
            <a:ext cx="3312368" cy="230425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5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Образец:</a:t>
            </a:r>
            <a:endParaRPr lang="en-US" sz="5400" dirty="0">
              <a:solidFill>
                <a:srgbClr val="4D4D4D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16088" y="838200"/>
            <a:ext cx="7380312" cy="15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Создание буклета «Детям про деньги» | Начальная школа | СОВРЕМЕННЫЙ УР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78388"/>
            <a:ext cx="3995936" cy="5479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136904" cy="1459632"/>
          </a:xfrm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dirty="0" smtClean="0"/>
              <a:t>Сэкономленные деньги -             все равно что заработанные.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1026" name="Picture 2" descr="D:\User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66675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1026" name="Picture 2" descr="D:\User\Desktop\Виде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4433"/>
            <a:ext cx="9144000" cy="478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315200" cy="715962"/>
          </a:xfrm>
        </p:spPr>
        <p:txBody>
          <a:bodyPr/>
          <a:lstStyle/>
          <a:p>
            <a:r>
              <a:rPr lang="ru-RU" dirty="0" smtClean="0"/>
              <a:t>Выбор первичной станции</a:t>
            </a:r>
            <a:endParaRPr lang="ru-RU" dirty="0"/>
          </a:p>
        </p:txBody>
      </p:sp>
      <p:pic>
        <p:nvPicPr>
          <p:cNvPr id="2050" name="Picture 2" descr="D:\User\Desktop\qr-code 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376264" cy="2376264"/>
          </a:xfrm>
          <a:prstGeom prst="rect">
            <a:avLst/>
          </a:prstGeom>
          <a:noFill/>
        </p:spPr>
      </p:pic>
      <p:pic>
        <p:nvPicPr>
          <p:cNvPr id="2051" name="Picture 3" descr="D:\User\Desktop\qr-co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2138164" cy="2138164"/>
          </a:xfrm>
          <a:prstGeom prst="rect">
            <a:avLst/>
          </a:prstGeom>
          <a:noFill/>
        </p:spPr>
      </p:pic>
      <p:pic>
        <p:nvPicPr>
          <p:cNvPr id="2053" name="Picture 5" descr="http://qrcoder.ru/code/?%F1%F2%E0%ED%F6%E8%FF+%E3%E5%EE%E3%F0%E0%F4%E8%F7%E5%F1%EA%E0%FF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2088232" cy="2088232"/>
          </a:xfrm>
          <a:prstGeom prst="rect">
            <a:avLst/>
          </a:prstGeom>
          <a:noFill/>
        </p:spPr>
      </p:pic>
      <p:pic>
        <p:nvPicPr>
          <p:cNvPr id="2055" name="Picture 7" descr="http://qrcoder.ru/code/?%F1%F2%E0%ED%F6%E8%FF+%E8%F1%F2%EE%F0%E8%F7%E5%F1%EA%E0%F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43711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85800"/>
            <a:ext cx="7380312" cy="1519064"/>
          </a:xfrm>
        </p:spPr>
        <p:txBody>
          <a:bodyPr/>
          <a:lstStyle/>
          <a:p>
            <a:pPr algn="ctr"/>
            <a:r>
              <a:rPr lang="ru-RU" sz="4000" b="1" dirty="0" smtClean="0"/>
              <a:t>Станция </a:t>
            </a:r>
            <a:r>
              <a:rPr lang="ru-RU" sz="4000" b="1" dirty="0" err="1" smtClean="0"/>
              <a:t>физикоинформатическая</a:t>
            </a:r>
            <a:r>
              <a:rPr lang="ru-RU" sz="4000" b="1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4797152"/>
            <a:ext cx="6934200" cy="155679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В электронную таблицу введена информация о бытовых холодильниках с объемом холодильной камеры от 130 до 250 литров и морозильного отделения — от 30 до 100 литров. Кроме того, в таблице указан класс </a:t>
            </a:r>
            <a:r>
              <a:rPr lang="ru-RU" sz="1400" dirty="0" err="1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энергоэффективности</a:t>
            </a:r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 прибора (А+++, А++, А+, А, В) и      информация производителя о годовом  энергопотреблении. Всего в таблице 125 записей. Начало таблицы представлено на рисунке. </a:t>
            </a:r>
          </a:p>
          <a:p>
            <a:pPr>
              <a:lnSpc>
                <a:spcPct val="80000"/>
              </a:lnSpc>
              <a:buNone/>
            </a:pP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17410" name="Picture 2" descr="Классы энергопотребления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44824"/>
            <a:ext cx="2906688" cy="2906688"/>
          </a:xfrm>
          <a:prstGeom prst="rect">
            <a:avLst/>
          </a:prstGeom>
          <a:noFill/>
        </p:spPr>
      </p:pic>
      <p:pic>
        <p:nvPicPr>
          <p:cNvPr id="17412" name="Picture 4" descr="http://tehnika.vyborkuhni.ru/wp-content/uploads/2014/12/klass_energopotrebleniya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6531" y="2060848"/>
            <a:ext cx="377746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834064" cy="2232248"/>
          </a:xfrm>
        </p:spPr>
        <p:txBody>
          <a:bodyPr/>
          <a:lstStyle/>
          <a:p>
            <a:r>
              <a:rPr lang="ru-RU" sz="1400" dirty="0" smtClean="0">
                <a:solidFill>
                  <a:srgbClr val="1E1E20"/>
                </a:solidFill>
              </a:rPr>
              <a:t>Откройте таблицу с исходными данными и выполните задания.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Вариант 1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На основании данных таблицы найдите: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1. общее количество холодильников класса </a:t>
            </a:r>
            <a:r>
              <a:rPr lang="ru-RU" sz="1400" dirty="0" err="1" smtClean="0">
                <a:solidFill>
                  <a:srgbClr val="1E1E20"/>
                </a:solidFill>
              </a:rPr>
              <a:t>энергоэффективности</a:t>
            </a:r>
            <a:r>
              <a:rPr lang="ru-RU" sz="1400" dirty="0" smtClean="0">
                <a:solidFill>
                  <a:srgbClr val="1E1E20"/>
                </a:solidFill>
              </a:rPr>
              <a:t> B. Ответ запишите в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ячейку G5;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2. стоимость холодильника класса В с наименьшим энергопотреблением. Если таких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холодильников несколько, выберите наименьшую цену. Ответ запишите в ячейку G6;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3. годовое энергопотребление каждого холодильника класса B в пересчете на 100 литров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полезного объема. Формулу для вычисления этой величины для первого прибора</a:t>
            </a:r>
            <a:br>
              <a:rPr lang="ru-RU" sz="1400" dirty="0" smtClean="0">
                <a:solidFill>
                  <a:srgbClr val="1E1E20"/>
                </a:solidFill>
              </a:rPr>
            </a:br>
            <a:r>
              <a:rPr lang="ru-RU" sz="1400" dirty="0" smtClean="0">
                <a:solidFill>
                  <a:srgbClr val="1E1E20"/>
                </a:solidFill>
              </a:rPr>
              <a:t>запишите в ячейку G7.</a:t>
            </a:r>
            <a:endParaRPr lang="ru-RU" sz="1400" dirty="0">
              <a:solidFill>
                <a:srgbClr val="1E1E2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7510251" cy="335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avatars.mds.yandex.net/get-pdb/1543345/97840edf-8bff-4712-8b92-9d70a9429834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684005"/>
            <a:ext cx="2448272" cy="2897123"/>
          </a:xfrm>
          <a:prstGeom prst="rect">
            <a:avLst/>
          </a:prstGeom>
          <a:noFill/>
        </p:spPr>
      </p:pic>
      <p:pic>
        <p:nvPicPr>
          <p:cNvPr id="14342" name="Picture 6" descr="https://sun9-12.userapi.com/c858128/v858128087/1349b6/BpScemG4p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556792"/>
            <a:ext cx="3309237" cy="3024336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380312" cy="1519064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4553744"/>
            <a:ext cx="6934200" cy="230425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400" dirty="0" smtClean="0">
                <a:solidFill>
                  <a:srgbClr val="1E1E20"/>
                </a:solidFill>
                <a:latin typeface="+mj-lt"/>
                <a:ea typeface="+mj-ea"/>
                <a:cs typeface="+mj-cs"/>
              </a:rPr>
              <a:t>«Пятиклассница Катя решила устроить вечеринку для друзей и спросила разрешения у мамы. Мама ответила: «Хорошо, я согласна, но все расходы за счет твоих карманных денег. Перед тем, как приглашать друзей, ты должна посчитать, какую примерно сумму ты потратишь на угощение и только тогда можно будет запланировать дату вечеринки». Катя решила, что купит кока-колу и сделает фруктовый салат. Рецепт Катя нашла, узнала цены на продукты в магазине. Помогите Кате посчитать, какую примерно сумму ей придется потратить на продукты для салата и на покупку кока-колы, если у Кати пять подружек, рецепт салата на 3 порции, кока-колу надо купить из расчета пол-литра на 1 человека. Сколько денег Кате придется потратить? Через сколько недель состоится вечеринка, если Кате на карманные расходы дают 300 рублей на неделю?»</a:t>
            </a:r>
          </a:p>
          <a:p>
            <a:pPr>
              <a:lnSpc>
                <a:spcPct val="80000"/>
              </a:lnSpc>
              <a:buNone/>
            </a:pPr>
            <a:endParaRPr lang="en-US" sz="1800" dirty="0">
              <a:solidFill>
                <a:srgbClr val="4D4D4D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16088" y="838200"/>
            <a:ext cx="7380312" cy="15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Станция №2  Математическая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315200" cy="715962"/>
          </a:xfrm>
        </p:spPr>
        <p:txBody>
          <a:bodyPr/>
          <a:lstStyle/>
          <a:p>
            <a:pPr algn="ctr"/>
            <a:r>
              <a:rPr lang="ru-RU" sz="1600" dirty="0" smtClean="0"/>
              <a:t>Ингредиенты рецепта «Фруктовый салат со взбитыми сливками» на 3 порции: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User\Desktop\33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6455162" cy="2900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85800"/>
            <a:ext cx="7380312" cy="1519064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>
              <a:solidFill>
                <a:srgbClr val="4D4D4D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915816" y="5301208"/>
          <a:ext cx="5934075" cy="913132"/>
        </p:xfrm>
        <a:graphic>
          <a:graphicData uri="http://schemas.openxmlformats.org/drawingml/2006/table">
            <a:tbl>
              <a:tblPr/>
              <a:tblGrid>
                <a:gridCol w="14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Магазины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Орехи (1 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Шоколад (шт.)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Зефир (1 кг)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«СПАР»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600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55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144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«Квартал»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630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70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130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«Пятерочка»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660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53 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150 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r="30058" b="10983"/>
          <a:stretch/>
        </p:blipFill>
        <p:spPr bwMode="auto">
          <a:xfrm>
            <a:off x="-108520" y="0"/>
            <a:ext cx="3024336" cy="3861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87824" y="3162743"/>
            <a:ext cx="50760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таблице представлены цены на некоторые товары в трех магазинах. Мама хочет купить 0,5 кг орехов, 2 плитки шоколада и 2 кг зефира. В каком магазине стоимость покупки будет наименьшей, если в магазине «Квартал» проводится акция – скидка 20% на развесные продукты, а в магазине «Пятерочка» скидка 10% на весь ассортимент?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6F6F6F"/>
      </a:lt2>
      <a:accent1>
        <a:srgbClr val="929292"/>
      </a:accent1>
      <a:accent2>
        <a:srgbClr val="C2C2C2"/>
      </a:accent2>
      <a:accent3>
        <a:srgbClr val="FFFFFF"/>
      </a:accent3>
      <a:accent4>
        <a:srgbClr val="505050"/>
      </a:accent4>
      <a:accent5>
        <a:srgbClr val="C7C7C7"/>
      </a:accent5>
      <a:accent6>
        <a:srgbClr val="B0B0B0"/>
      </a:accent6>
      <a:hlink>
        <a:srgbClr val="A0E020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419</TotalTime>
  <Words>743</Words>
  <Application>Microsoft Office PowerPoint</Application>
  <PresentationFormat>Экран (4:3)</PresentationFormat>
  <Paragraphs>80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Microsoft Sans Serif</vt:lpstr>
      <vt:lpstr>Times New Roman</vt:lpstr>
      <vt:lpstr>powerpoint-template</vt:lpstr>
      <vt:lpstr>Станционная игра в форме квеста «Финансовый марафон»   </vt:lpstr>
      <vt:lpstr>Сэкономленные деньги -             все равно что заработанные.</vt:lpstr>
      <vt:lpstr>Видео</vt:lpstr>
      <vt:lpstr>Выбор первичной станции</vt:lpstr>
      <vt:lpstr>Станция физикоинформатическая  </vt:lpstr>
      <vt:lpstr>Откройте таблицу с исходными данными и выполните задания. Вариант 1 На основании данных таблицы найдите: 1. общее количество холодильников класса энергоэффективности B. Ответ запишите в ячейку G5; 2. стоимость холодильника класса В с наименьшим энергопотреблением. Если таких холодильников несколько, выберите наименьшую цену. Ответ запишите в ячейку G6; 3. годовое энергопотребление каждого холодильника класса B в пересчете на 100 литров полезного объема. Формулу для вычисления этой величины для первого прибора запишите в ячейку G7.</vt:lpstr>
      <vt:lpstr> </vt:lpstr>
      <vt:lpstr>Ингредиенты рецепта «Фруктовый салат со взбитыми сливками» на 3 порции: </vt:lpstr>
      <vt:lpstr> </vt:lpstr>
      <vt:lpstr> </vt:lpstr>
      <vt:lpstr>Станция №3                  Историческая</vt:lpstr>
      <vt:lpstr>Задания</vt:lpstr>
      <vt:lpstr>Станция №4                  Географическая</vt:lpstr>
      <vt:lpstr> </vt:lpstr>
      <vt:lpstr>Итоговый коллаж на тему: «Помоги сэкономить»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 в кошельке</dc:title>
  <dc:creator>User</dc:creator>
  <cp:lastModifiedBy>ASUS</cp:lastModifiedBy>
  <cp:revision>46</cp:revision>
  <dcterms:created xsi:type="dcterms:W3CDTF">2020-08-04T19:21:23Z</dcterms:created>
  <dcterms:modified xsi:type="dcterms:W3CDTF">2020-10-07T00:27:13Z</dcterms:modified>
</cp:coreProperties>
</file>