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19" r:id="rId3"/>
    <p:sldId id="320" r:id="rId4"/>
    <p:sldId id="321" r:id="rId5"/>
    <p:sldId id="322" r:id="rId6"/>
    <p:sldId id="328" r:id="rId7"/>
    <p:sldId id="323" r:id="rId8"/>
    <p:sldId id="324" r:id="rId9"/>
    <p:sldId id="325" r:id="rId10"/>
    <p:sldId id="329" r:id="rId11"/>
    <p:sldId id="326" r:id="rId12"/>
    <p:sldId id="327" r:id="rId13"/>
    <p:sldId id="330" r:id="rId14"/>
    <p:sldId id="331" r:id="rId15"/>
    <p:sldId id="332" r:id="rId16"/>
    <p:sldId id="333" r:id="rId17"/>
    <p:sldId id="265" r:id="rId18"/>
    <p:sldId id="267" r:id="rId19"/>
    <p:sldId id="268" r:id="rId20"/>
    <p:sldId id="269" r:id="rId21"/>
    <p:sldId id="274" r:id="rId22"/>
    <p:sldId id="270" r:id="rId23"/>
    <p:sldId id="271" r:id="rId24"/>
    <p:sldId id="272" r:id="rId25"/>
    <p:sldId id="273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8" r:id="rId35"/>
    <p:sldId id="299" r:id="rId36"/>
    <p:sldId id="314" r:id="rId37"/>
    <p:sldId id="315" r:id="rId38"/>
    <p:sldId id="335" r:id="rId39"/>
    <p:sldId id="336" r:id="rId40"/>
    <p:sldId id="339" r:id="rId41"/>
    <p:sldId id="340" r:id="rId42"/>
    <p:sldId id="341" r:id="rId43"/>
    <p:sldId id="342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98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A800C-5358-4615-8106-50FEF4D95FBA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210BE-D6F9-4683-9B7C-F9787BE56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5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2246314" y="4406901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2246314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228600">
              <a:spcBef>
                <a:spcPts val="2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457200">
              <a:spcBef>
                <a:spcPts val="2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685800">
              <a:spcBef>
                <a:spcPts val="2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914400">
              <a:spcBef>
                <a:spcPts val="2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CD70-3AE2-442D-9C63-341A6636AB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5161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7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1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9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9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mamos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PmiIEL7wMo" TargetMode="External"/><Relationship Id="rId2" Type="http://schemas.openxmlformats.org/officeDocument/2006/relationships/hyperlink" Target="https://www.youtube.com/watch?v=G3qJoTsOUG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kyeng.ru/go/skysmartwe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kyeng.ru/go/skysmartwe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skyeng.ru/?utm_source=Webinar%20Prosv&amp;utm_medium=webinar&amp;utm_campaign=Prosv" TargetMode="External"/><Relationship Id="rId2" Type="http://schemas.openxmlformats.org/officeDocument/2006/relationships/hyperlink" Target="http://skyeng.ru/go/skysmartweb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oeobrazovanie.ru/online_test/fizkultura" TargetMode="External"/><Relationship Id="rId2" Type="http://schemas.openxmlformats.org/officeDocument/2006/relationships/hyperlink" Target="http://www.virtulab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cademy.mosmetod.ru/kollektsiya/itemlist/category/63-fizicheskaya-kultura" TargetMode="External"/><Relationship Id="rId4" Type="http://schemas.openxmlformats.org/officeDocument/2006/relationships/hyperlink" Target="http://www.surgpu.ru/surgpu-shkole/v-pomosh-uchitelyu/fizicheskaya-kultura/video-uroki-po-fizicheskoj-kulture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eusach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trendyenglish.ru/effectivelesson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ru/articles/201362603-%D0%AD%D0%BB%D0%B5%D0%BC%D0%B5%D0%BD%D1%82%D1%8B-%D1%83%D0%BF%D1%80%D0%B0%D0%B2%D0%BB%D0%B5%D0%BD%D0%B8%D1%8F-%D0%BE%D1%80%D0%B3%D0%B0%D0%BD%D0%B8%D0%B7%D0%B0%D1%82%D0%BE%D1%80%D0%B0-%D0%B2-%D0%BA%D0%BE%D0%BD%D1%84%D0%B5%D1%80%D0%B5%D0%BD%D1%86%D0%B8%D0%B8" TargetMode="External"/><Relationship Id="rId2" Type="http://schemas.openxmlformats.org/officeDocument/2006/relationships/hyperlink" Target="https://support.zoom.us/hc/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yojJSaH0etrW2Ujd6bfg3Q/videos" TargetMode="External"/><Relationship Id="rId4" Type="http://schemas.openxmlformats.org/officeDocument/2006/relationships/hyperlink" Target="https://project.lektorium.tv/zoom-teach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tboard.me/" TargetMode="External"/><Relationship Id="rId2" Type="http://schemas.openxmlformats.org/officeDocument/2006/relationships/hyperlink" Target="https://draw.ch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iro.com/" TargetMode="External"/><Relationship Id="rId4" Type="http://schemas.openxmlformats.org/officeDocument/2006/relationships/hyperlink" Target="http://scrumblr.ca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kyeng.ru/go/skysmartwe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2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71B94-E387-4750-A251-6ECFA8B91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ru-RU" sz="4100" b="1" dirty="0"/>
              <a:t>Организация дистанционного обучения: </a:t>
            </a:r>
            <a:br>
              <a:rPr lang="ru-RU" sz="4100" b="1" dirty="0"/>
            </a:br>
            <a:r>
              <a:rPr lang="ru-RU" sz="4100" b="1" dirty="0"/>
              <a:t>план действий для педагога</a:t>
            </a:r>
            <a:endParaRPr lang="ru-RU" sz="41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37BA19-0482-4992-8AE0-E477C304B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4023360" cy="1208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dirty="0"/>
              <a:t>Евгений Владимирович Усачев, проректор Московской международной академии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https://mmamos.ru/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9B9D5-FD6B-44B7-93B6-4DAF04CBF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98AFF">
                <a:tint val="45000"/>
                <a:satMod val="400000"/>
              </a:srgbClr>
            </a:duotone>
          </a:blip>
          <a:srcRect r="10571" b="-1"/>
          <a:stretch/>
        </p:blipFill>
        <p:spPr>
          <a:xfrm>
            <a:off x="5414356" y="818236"/>
            <a:ext cx="6408836" cy="5070275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23" name="Объект 4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id="{A8B41490-80CE-43AD-A3A4-4E74A2B8E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14" y="1122363"/>
            <a:ext cx="5665519" cy="12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4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FB182-3EA5-4D97-8992-B93A39B4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2. Организация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11BC9C-375F-430E-8E68-6DD9E1B02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Видеоинструкции</a:t>
            </a:r>
            <a:r>
              <a:rPr lang="ru-RU" dirty="0"/>
              <a:t> для учеников:</a:t>
            </a:r>
          </a:p>
          <a:p>
            <a:r>
              <a:rPr lang="ru-RU" dirty="0">
                <a:hlinkClick r:id="rId2"/>
              </a:rPr>
              <a:t>Как установить </a:t>
            </a:r>
            <a:r>
              <a:rPr lang="en-US" dirty="0">
                <a:hlinkClick r:id="rId2"/>
              </a:rPr>
              <a:t>Zoom</a:t>
            </a:r>
            <a:endParaRPr lang="en-US" dirty="0"/>
          </a:p>
          <a:p>
            <a:r>
              <a:rPr lang="ru-RU" dirty="0">
                <a:hlinkClick r:id="rId3"/>
              </a:rPr>
              <a:t>Как работать с </a:t>
            </a:r>
            <a:r>
              <a:rPr lang="en-US" dirty="0">
                <a:hlinkClick r:id="rId3"/>
              </a:rPr>
              <a:t>Zoom </a:t>
            </a:r>
            <a:r>
              <a:rPr lang="ru-RU" dirty="0">
                <a:hlinkClick r:id="rId3"/>
              </a:rPr>
              <a:t>на смартфоне или на планшете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60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B868-DC4D-4D94-BEDF-3C8DE11E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3. Проведение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F51670-B2F2-4093-87E3-D6B8AE5E3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Запланируйте каждые 10-15 минут время на ответы на вопросы учеников, сообщите о плане урока ученикам. </a:t>
            </a:r>
          </a:p>
          <a:p>
            <a:r>
              <a:rPr lang="ru-RU" dirty="0"/>
              <a:t>Объясните правила чата (вопросы и комментарии только по теме урока, использовать свое настоящее имя и т.д.).</a:t>
            </a:r>
          </a:p>
          <a:p>
            <a:r>
              <a:rPr lang="ru-RU" dirty="0"/>
              <a:t>Записывайте объяснения теоретического материала в ходе урока на видео. Это позволит вам повторно использовать эти видеозаписи в будущем. </a:t>
            </a:r>
          </a:p>
          <a:p>
            <a:r>
              <a:rPr lang="ru-RU" dirty="0"/>
              <a:t>Какие методические приемы имеет смысл использовать в ДО, чтобы урок не превращался в </a:t>
            </a:r>
            <a:r>
              <a:rPr lang="ru-RU" dirty="0" err="1"/>
              <a:t>видеолекцию</a:t>
            </a:r>
            <a:r>
              <a:rPr lang="ru-RU" dirty="0"/>
              <a:t>, а ученики максимально работали?</a:t>
            </a:r>
          </a:p>
        </p:txBody>
      </p:sp>
    </p:spTree>
    <p:extLst>
      <p:ext uri="{BB962C8B-B14F-4D97-AF65-F5344CB8AC3E}">
        <p14:creationId xmlns:p14="http://schemas.microsoft.com/office/powerpoint/2010/main" val="32408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B4580-E78C-48A7-8A91-1EABCC1B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3. Проведение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28CB41-CFC4-41E9-B079-7BAB0CEE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43125"/>
            <a:ext cx="10168128" cy="44196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Задачи: повысить автономность учеников, обеспечить возможность учебного сотрудничества, обеспечить активность учащихся в освоении учебного материала.</a:t>
            </a:r>
          </a:p>
          <a:p>
            <a:r>
              <a:rPr lang="ru-RU" dirty="0"/>
              <a:t>Приемы: элементы «перевернутого класса»</a:t>
            </a:r>
            <a:r>
              <a:rPr lang="en-US" dirty="0"/>
              <a:t> - </a:t>
            </a:r>
            <a:r>
              <a:rPr lang="ru-RU" dirty="0"/>
              <a:t>когда ученик изучает часть материала самостоятельно и представляет результаты работы на уроке (задания «прочитайте параграф дома и подготовьте объяснение для одноклассников как происходит процесс…); исследовательская работа (задания: найдите сходства и различия, определите закономерности, распределите по категориям и т.п.); мини-проекты; работа с видео; работа в </a:t>
            </a:r>
            <a:r>
              <a:rPr lang="ru-RU" dirty="0" err="1"/>
              <a:t>микрогруппах</a:t>
            </a:r>
            <a:r>
              <a:rPr lang="ru-RU" dirty="0"/>
              <a:t> (через «комнаты» в </a:t>
            </a:r>
            <a:r>
              <a:rPr lang="en-US" dirty="0"/>
              <a:t>zoom)</a:t>
            </a:r>
            <a:r>
              <a:rPr lang="ru-RU" dirty="0"/>
              <a:t> и обучение в сотрудничестве; чаты для устных ответов и дискуссий в </a:t>
            </a:r>
            <a:r>
              <a:rPr lang="en-US" dirty="0" err="1"/>
              <a:t>whatsapp</a:t>
            </a:r>
            <a:r>
              <a:rPr lang="en-US" dirty="0"/>
              <a:t>; </a:t>
            </a:r>
            <a:r>
              <a:rPr lang="ru-RU" dirty="0"/>
              <a:t>упражнения с автоматической проверкой ответа (</a:t>
            </a:r>
            <a:r>
              <a:rPr lang="en-US" dirty="0">
                <a:hlinkClick r:id="rId2"/>
              </a:rPr>
              <a:t>http://skyeng.ru/go/skysmartweb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74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39105-5151-4087-B542-9C5EBEF5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3. Проведение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DF961-0F94-4AC9-AA6D-9DE51127B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Учитель выступает не столько в роли источника знаний, сколько в роли помощника, организующего работу учеников.</a:t>
            </a:r>
          </a:p>
          <a:p>
            <a:r>
              <a:rPr lang="ru-RU" dirty="0"/>
              <a:t>При работе важно учитывать санитарные правила и нормы, делать перерывы в ходе урока на работу с печатным учебником! (например: «Сейчас у вас есть 7 минут на то чтобы прочитать текст в учебнике и найти ответы на вопросы. Через 7 минут мы обсудим какие ответы вам удалось найти»).</a:t>
            </a:r>
          </a:p>
          <a:p>
            <a:r>
              <a:rPr lang="ru-RU" dirty="0"/>
              <a:t>Важно минимизировать объем домашнего задания. Задания, направленные на проверку объема информации, можно заменить на комбинированные задания, направленные на работу с информацией. </a:t>
            </a:r>
          </a:p>
        </p:txBody>
      </p:sp>
    </p:spTree>
    <p:extLst>
      <p:ext uri="{BB962C8B-B14F-4D97-AF65-F5344CB8AC3E}">
        <p14:creationId xmlns:p14="http://schemas.microsoft.com/office/powerpoint/2010/main" val="285925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14757-4A2E-4E1C-BEF0-1B87F395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Шаг 4. Контроль, оценивание и отчетность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164E2-374F-49B7-8D22-B335810A9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66925"/>
            <a:ext cx="10168128" cy="41052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Статистика выполнения заданий в </a:t>
            </a:r>
            <a:r>
              <a:rPr lang="en-US" dirty="0" err="1"/>
              <a:t>Skysmart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http://skyeng.ru/go/skysmartweb</a:t>
            </a:r>
            <a:r>
              <a:rPr lang="en-US" dirty="0"/>
              <a:t> </a:t>
            </a:r>
            <a:r>
              <a:rPr lang="ru-RU" dirty="0"/>
              <a:t>и в </a:t>
            </a:r>
            <a:r>
              <a:rPr lang="en-US" dirty="0"/>
              <a:t>Skyes School</a:t>
            </a:r>
            <a:r>
              <a:rPr lang="ru-RU" dirty="0"/>
              <a:t>;</a:t>
            </a:r>
          </a:p>
          <a:p>
            <a:r>
              <a:rPr lang="ru-RU" dirty="0"/>
              <a:t>Скриншот с результатами работы ученика;</a:t>
            </a:r>
          </a:p>
          <a:p>
            <a:r>
              <a:rPr lang="ru-RU" dirty="0"/>
              <a:t>Метод портфолио.</a:t>
            </a:r>
          </a:p>
          <a:p>
            <a:r>
              <a:rPr lang="ru-RU" dirty="0"/>
              <a:t>Важно: установить и озвучить соотношение между выполнением задания в процентах и оценкой (например: 95-100 % - 5, 85 – 94 % - 4, 70-84 % - 3 и так далее, на усмотрение педагога), а также, при оценивании методом портфолио, назвать минимальный порог для зачета.</a:t>
            </a:r>
          </a:p>
          <a:p>
            <a:r>
              <a:rPr lang="ru-RU" dirty="0"/>
              <a:t>Портфолио можно хранить на  </a:t>
            </a:r>
            <a:r>
              <a:rPr lang="en-US" dirty="0"/>
              <a:t>Google Disc</a:t>
            </a:r>
            <a:r>
              <a:rPr lang="ru-RU" dirty="0"/>
              <a:t>, создав папку для каждого класса и внутри нее – папки для каждого ученика.</a:t>
            </a:r>
          </a:p>
          <a:p>
            <a:r>
              <a:rPr lang="ru-RU" dirty="0"/>
              <a:t>Тесты можно давать в </a:t>
            </a:r>
            <a:r>
              <a:rPr lang="en-US" dirty="0"/>
              <a:t>Google forms.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76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B176A-FB7B-4539-8C45-81DEA6A4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5. 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3475BC-6796-4D5E-BB31-91B91ED8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85975"/>
            <a:ext cx="10168128" cy="40862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Типы заданий направленные на активизацию деятельности учеников:</a:t>
            </a:r>
          </a:p>
          <a:p>
            <a:r>
              <a:rPr lang="ru-RU" dirty="0"/>
              <a:t>Прочитай раздел в учебнике и выпиши 5 самых важных пунктов;</a:t>
            </a:r>
          </a:p>
          <a:p>
            <a:r>
              <a:rPr lang="ru-RU" dirty="0"/>
              <a:t>Прочитай и дай характеристику (персонажу, процессу, явлению)…</a:t>
            </a:r>
          </a:p>
          <a:p>
            <a:r>
              <a:rPr lang="ru-RU" dirty="0"/>
              <a:t>Соотнеси персонажей и их характеристики. Аргументируй свой выбор.</a:t>
            </a:r>
          </a:p>
          <a:p>
            <a:r>
              <a:rPr lang="ru-RU" dirty="0"/>
              <a:t>Посмотри видео и составь </a:t>
            </a:r>
            <a:r>
              <a:rPr lang="en-US" dirty="0"/>
              <a:t>timeline</a:t>
            </a:r>
            <a:r>
              <a:rPr lang="ru-RU" dirty="0"/>
              <a:t> событий/процесса.</a:t>
            </a:r>
          </a:p>
          <a:p>
            <a:r>
              <a:rPr lang="ru-RU" dirty="0"/>
              <a:t>Прочитай рассказ и отметь, какая из этих тем НЕ включена в него.</a:t>
            </a:r>
          </a:p>
          <a:p>
            <a:r>
              <a:rPr lang="ru-RU" dirty="0"/>
              <a:t>Посмотри видео и заполни пропуски в тексте.</a:t>
            </a:r>
          </a:p>
          <a:p>
            <a:r>
              <a:rPr lang="ru-RU" dirty="0"/>
              <a:t>Прочитай текст и заполни пропуски в его кратком изложении.</a:t>
            </a:r>
          </a:p>
          <a:p>
            <a:r>
              <a:rPr lang="ru-RU" dirty="0"/>
              <a:t>Выполни интерактивные упражнения…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18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0CE05-EA63-4FDC-B2F8-7E05E46D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7CAA5-6785-4827-B3AE-13668F178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Интерактивные рабочие тетради </a:t>
            </a:r>
            <a:r>
              <a:rPr lang="en-US" dirty="0" err="1"/>
              <a:t>Skysmart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http://skyeng.ru/go/skysmartweb</a:t>
            </a:r>
            <a:endParaRPr lang="en-US" dirty="0"/>
          </a:p>
          <a:p>
            <a:r>
              <a:rPr lang="en-US" dirty="0">
                <a:hlinkClick r:id="rId3"/>
              </a:rPr>
              <a:t>Skyes School</a:t>
            </a:r>
            <a:endParaRPr lang="en-US" dirty="0"/>
          </a:p>
          <a:p>
            <a:r>
              <a:rPr lang="ru-RU" dirty="0"/>
              <a:t>Виртуальные лаборатории</a:t>
            </a:r>
          </a:p>
          <a:p>
            <a:r>
              <a:rPr lang="ru-RU" dirty="0"/>
              <a:t>Другие онлайн-ресурсы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06002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4BC34-F7C6-454B-8B13-66B24679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платформ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F9AF4-1042-4348-90A5-7E0E96B4C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r>
              <a:rPr lang="en-US" dirty="0"/>
              <a:t> –</a:t>
            </a:r>
            <a:r>
              <a:rPr lang="ru-RU" dirty="0"/>
              <a:t> интерактивные рабочие тетради по ряду предметов;</a:t>
            </a:r>
            <a:endParaRPr lang="en-US" dirty="0"/>
          </a:p>
          <a:p>
            <a:r>
              <a:rPr lang="en-US" dirty="0"/>
              <a:t>Skyes Schools</a:t>
            </a:r>
            <a:r>
              <a:rPr lang="ru-RU" dirty="0"/>
              <a:t> – обучение английскому языку (бесплатные ресурсы) + рабочие тетради.</a:t>
            </a:r>
          </a:p>
        </p:txBody>
      </p:sp>
    </p:spTree>
    <p:extLst>
      <p:ext uri="{BB962C8B-B14F-4D97-AF65-F5344CB8AC3E}">
        <p14:creationId xmlns:p14="http://schemas.microsoft.com/office/powerpoint/2010/main" val="1822999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31676-6293-499C-A6DC-B1D65222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8CFC5E-7585-42B8-BB1B-465A02462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Интерактивная рабочая тетрадь с заданиями на основе рабочих тетрадей издательства «Просвещение»;</a:t>
            </a:r>
          </a:p>
          <a:p>
            <a:r>
              <a:rPr lang="ru-RU" dirty="0"/>
              <a:t>Для 5-11 классов;</a:t>
            </a:r>
          </a:p>
          <a:p>
            <a:r>
              <a:rPr lang="ru-RU" dirty="0"/>
              <a:t>Задания для 4 четверти учебного года;</a:t>
            </a:r>
          </a:p>
          <a:p>
            <a:r>
              <a:rPr lang="ru-RU" dirty="0"/>
              <a:t>Автоматическая проверка заданий;</a:t>
            </a:r>
            <a:endParaRPr lang="en-US" dirty="0"/>
          </a:p>
          <a:p>
            <a:r>
              <a:rPr lang="ru-RU" dirty="0"/>
              <a:t>Бесплатно!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506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6B8FB-E321-4115-8235-A7B8925E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40810C-42FF-46BA-8889-EFA757912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228" y="1981200"/>
            <a:ext cx="10168128" cy="460517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F9C8F5-9F9F-4B00-B410-F48FDDD02DB4}"/>
              </a:ext>
            </a:extLst>
          </p:cNvPr>
          <p:cNvSpPr/>
          <p:nvPr/>
        </p:nvSpPr>
        <p:spPr>
          <a:xfrm>
            <a:off x="5533602" y="3244334"/>
            <a:ext cx="112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Skysmart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02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05843-C949-48C1-950B-87F46D66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дистанционного обучения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E50219-9C68-48FF-B9B1-AF69734D2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Для качественного дистанционного обучения (ДО) недостаточно только наличия технологий. У ДО есть свои методические и педагогические особенности. Они проявляются в:</a:t>
            </a:r>
          </a:p>
          <a:p>
            <a:r>
              <a:rPr lang="ru-RU" dirty="0"/>
              <a:t>Педагогических принципах и технологиях;</a:t>
            </a:r>
          </a:p>
          <a:p>
            <a:r>
              <a:rPr lang="ru-RU" dirty="0"/>
              <a:t>Организации занятия;</a:t>
            </a:r>
          </a:p>
          <a:p>
            <a:r>
              <a:rPr lang="ru-RU" dirty="0"/>
              <a:t>Организации контроля;</a:t>
            </a:r>
          </a:p>
          <a:p>
            <a:r>
              <a:rPr lang="ru-RU" dirty="0"/>
              <a:t>Организации времени педагога и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419735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35C5B-F54F-4B8B-87A2-FCC53359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8DD215-22AE-4852-9CA8-D6F51250E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Простая регистрация;</a:t>
            </a:r>
          </a:p>
          <a:p>
            <a:r>
              <a:rPr lang="ru-RU" dirty="0"/>
              <a:t>Возможность создать класс;</a:t>
            </a:r>
          </a:p>
          <a:p>
            <a:r>
              <a:rPr lang="ru-RU" dirty="0"/>
              <a:t>Выбор заданий;</a:t>
            </a:r>
          </a:p>
          <a:p>
            <a:r>
              <a:rPr lang="ru-RU" dirty="0"/>
              <a:t>Готовые ответы для учителя, автоматическая проверка ответов для ученика;</a:t>
            </a:r>
          </a:p>
          <a:p>
            <a:r>
              <a:rPr lang="ru-RU" dirty="0"/>
              <a:t>Предпросмотр упражнений;</a:t>
            </a:r>
          </a:p>
          <a:p>
            <a:r>
              <a:rPr lang="ru-RU" dirty="0"/>
              <a:t>Отправка ученикам задания одной ссылкой;</a:t>
            </a:r>
          </a:p>
          <a:p>
            <a:r>
              <a:rPr lang="ru-RU" dirty="0"/>
              <a:t>Результаты работы учеников сразу появляются в личном кабинете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3585977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82429-C2BE-4127-ACED-1A9443C5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86E668-7A2D-4630-B32B-629626999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728216"/>
            <a:ext cx="7274560" cy="47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5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E8428-91D1-4588-AF99-66F8E7DA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873E55-E581-44D5-8C0C-FA04EB623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248" y="1828799"/>
            <a:ext cx="10502111" cy="49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D93D4-8FF8-4B87-AC57-34C032C6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Skysmart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E6C988-8BF9-4CBC-99B5-F4C45C462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721" y="1615440"/>
            <a:ext cx="10402643" cy="50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12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E1639-7AA0-41D8-9C75-4A8AD752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883920"/>
          </a:xfrm>
        </p:spPr>
        <p:txBody>
          <a:bodyPr/>
          <a:lstStyle/>
          <a:p>
            <a:r>
              <a:rPr lang="ru-RU" dirty="0"/>
              <a:t>Домашние задания в </a:t>
            </a:r>
            <a:r>
              <a:rPr lang="en-US" dirty="0" err="1"/>
              <a:t>Skysmart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BCA80-8AC7-4436-AE54-E84A83C4B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092960"/>
            <a:ext cx="4937760" cy="40792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Учитель может создать столько комплектов заданий, сколько потребуется, даже по заданию на каждого ученика;</a:t>
            </a:r>
          </a:p>
          <a:p>
            <a:r>
              <a:rPr lang="ru-RU" dirty="0"/>
              <a:t>Для каждого задания – индивидуальная ссылка, которую можно отправить любым способом.</a:t>
            </a:r>
          </a:p>
          <a:p>
            <a:r>
              <a:rPr lang="ru-RU" dirty="0"/>
              <a:t>Можно варьировать задания по тематике, видам упражнений, количеству.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9A730C-FA59-40B6-B14D-A59258FCA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2174" y="1506952"/>
            <a:ext cx="4036866" cy="50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86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957F283-8F5A-4DAB-B31F-71BB2D66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Обучение английскому языку </a:t>
            </a:r>
          </a:p>
        </p:txBody>
      </p:sp>
      <p:pic>
        <p:nvPicPr>
          <p:cNvPr id="7" name="Объект 6" descr="Изображение выглядит как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3CA43D45-B2B4-487F-9D30-86ADB414D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86" y="2854879"/>
            <a:ext cx="7951428" cy="13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A6FCE-AA26-48E2-8030-EB8352B3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</a:t>
            </a:r>
            <a:r>
              <a:rPr lang="en-US" dirty="0"/>
              <a:t>Skyes school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4D326A-57B9-45A3-88FC-A5AAA059B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Электронные рабочие тетради с интерактивными упражнениями к учебникам «</a:t>
            </a:r>
            <a:r>
              <a:rPr lang="en-US" dirty="0"/>
              <a:t>Spotlight</a:t>
            </a:r>
            <a:r>
              <a:rPr lang="ru-RU" dirty="0"/>
              <a:t>»</a:t>
            </a:r>
            <a:r>
              <a:rPr lang="en-US" dirty="0"/>
              <a:t>,</a:t>
            </a:r>
            <a:r>
              <a:rPr lang="ru-RU" dirty="0"/>
              <a:t> «Сферы» на полный учебный год;</a:t>
            </a:r>
          </a:p>
          <a:p>
            <a:r>
              <a:rPr lang="ru-RU" dirty="0"/>
              <a:t>Дополнительные упражнения по лексике, грамматике, чтению, аудированию (записи созданы носителями языка);</a:t>
            </a:r>
          </a:p>
          <a:p>
            <a:r>
              <a:rPr lang="ru-RU" dirty="0"/>
              <a:t>Интерактивные тесты;</a:t>
            </a:r>
          </a:p>
          <a:p>
            <a:r>
              <a:rPr lang="ru-RU" dirty="0"/>
              <a:t>Готовые тематические уроки;</a:t>
            </a:r>
          </a:p>
          <a:p>
            <a:r>
              <a:rPr lang="ru-RU" dirty="0"/>
              <a:t>Задания в формате ВПР, ОГЭ и ЕГЭ (</a:t>
            </a:r>
            <a:r>
              <a:rPr lang="ru-RU" b="1" dirty="0"/>
              <a:t>новые</a:t>
            </a:r>
            <a:r>
              <a:rPr lang="ru-RU" dirty="0"/>
              <a:t> тренировочные тесты появятся с сентября 2020);</a:t>
            </a:r>
          </a:p>
          <a:p>
            <a:r>
              <a:rPr lang="ru-RU" dirty="0"/>
              <a:t>Возможность создать класс и работать с конкретным классом;</a:t>
            </a:r>
          </a:p>
          <a:p>
            <a:r>
              <a:rPr lang="ru-RU" dirty="0"/>
              <a:t>Возможность получать полную информацию о работе каждого ученика.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192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8C79C-EBE2-4B06-9F73-5E484E5C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/>
          <a:lstStyle/>
          <a:p>
            <a:r>
              <a:rPr lang="ru-RU" dirty="0"/>
              <a:t>Онлайн-классы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FF2760-A959-47FE-80D4-175315B82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614" y="1390650"/>
            <a:ext cx="8958885" cy="51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58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45BF3-7DFD-4D6B-9B8A-B76F82EE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ru-RU" dirty="0"/>
              <a:t>Полная электронная рабочая тетрадь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DB4EFE-5AAF-404C-AF7F-55F61A52D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160" y="1422600"/>
            <a:ext cx="9042400" cy="51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08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2FD5A-2041-4C3A-8311-D32453FE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ru-RU" dirty="0"/>
              <a:t>Дополнительные упражнения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2FEE05-C0E2-4632-8DA7-BA9985F12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769" y="1085850"/>
            <a:ext cx="8215072" cy="54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4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A69F5-A9D4-440D-9DD8-913F5161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Сегодня мы вместе поищем ответов на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CFBB9E-CEF6-41F3-BAF9-88C298F15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Как выбрать технические средства для ДО?</a:t>
            </a:r>
          </a:p>
          <a:p>
            <a:r>
              <a:rPr lang="ru-RU" dirty="0"/>
              <a:t>Как организовать обучение?</a:t>
            </a:r>
          </a:p>
          <a:p>
            <a:r>
              <a:rPr lang="ru-RU" dirty="0"/>
              <a:t>Как организовать контроль?</a:t>
            </a:r>
          </a:p>
          <a:p>
            <a:r>
              <a:rPr lang="ru-RU" dirty="0"/>
              <a:t>Как не утонуть в море доступных ресурсов?</a:t>
            </a:r>
          </a:p>
          <a:p>
            <a:r>
              <a:rPr lang="ru-RU" dirty="0"/>
              <a:t>Как сделать так, чтобы у педагога на подготовку и проведение занятий не уходило по 16 часов в сутки?</a:t>
            </a:r>
          </a:p>
          <a:p>
            <a:r>
              <a:rPr lang="ru-RU" dirty="0"/>
              <a:t>Как соблюсти санитарные нормы и не уйти далеко от программы и учебников?</a:t>
            </a:r>
          </a:p>
        </p:txBody>
      </p:sp>
    </p:spTree>
    <p:extLst>
      <p:ext uri="{BB962C8B-B14F-4D97-AF65-F5344CB8AC3E}">
        <p14:creationId xmlns:p14="http://schemas.microsoft.com/office/powerpoint/2010/main" val="3211694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1CE10-1C3B-48E9-8EA1-5AE552AD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Тематические уроки – повышение мотивации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95D0B6-2EF6-4A98-95C3-6629F39BA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730" y="1442720"/>
            <a:ext cx="9237789" cy="50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82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C962F-DBF8-43E6-BCE7-30C48BB0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ru-RU" dirty="0"/>
              <a:t>Грамматический справочник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68F777-0E05-4D9F-8DC8-ACFC553BD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3040" y="1332967"/>
            <a:ext cx="6624319" cy="52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97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4907" y="0"/>
            <a:ext cx="5176808" cy="6857615"/>
          </a:xfrm>
          <a:custGeom>
            <a:avLst/>
            <a:gdLst/>
            <a:ahLst/>
            <a:cxnLst/>
            <a:rect l="l" t="t" r="r" b="b"/>
            <a:pathLst>
              <a:path w="8536940" h="11308715">
                <a:moveTo>
                  <a:pt x="8536703" y="0"/>
                </a:moveTo>
                <a:lnTo>
                  <a:pt x="0" y="0"/>
                </a:lnTo>
                <a:lnTo>
                  <a:pt x="0" y="11308549"/>
                </a:lnTo>
                <a:lnTo>
                  <a:pt x="8536703" y="11308549"/>
                </a:lnTo>
                <a:lnTo>
                  <a:pt x="8536703" y="0"/>
                </a:lnTo>
                <a:close/>
              </a:path>
            </a:pathLst>
          </a:custGeom>
          <a:solidFill>
            <a:srgbClr val="F1F5FB"/>
          </a:solidFill>
        </p:spPr>
        <p:txBody>
          <a:bodyPr wrap="square" lIns="0" tIns="0" rIns="0" bIns="0" rtlCol="0"/>
          <a:lstStyle/>
          <a:p>
            <a:endParaRPr sz="1092">
              <a:latin typeface="Museo Sans Cyrillic 50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866" y="447855"/>
            <a:ext cx="3375476" cy="714598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4578" spc="6" dirty="0">
                <a:latin typeface="Museo Sans Cyrillic 500"/>
                <a:cs typeface="Arial"/>
              </a:rPr>
              <a:t>Для</a:t>
            </a:r>
            <a:r>
              <a:rPr sz="4578" spc="-30" dirty="0">
                <a:latin typeface="Museo Sans Cyrillic 500"/>
                <a:cs typeface="Arial"/>
              </a:rPr>
              <a:t> </a:t>
            </a:r>
            <a:r>
              <a:rPr sz="4578" spc="-21" dirty="0">
                <a:latin typeface="Museo Sans Cyrillic 500"/>
                <a:cs typeface="Arial"/>
              </a:rPr>
              <a:t>учителя</a:t>
            </a:r>
            <a:endParaRPr sz="4578" dirty="0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9418" y="1920912"/>
            <a:ext cx="2903002" cy="123978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Сокращение</a:t>
            </a:r>
            <a:r>
              <a:rPr sz="2001" spc="-61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временных 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затрат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пользу 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реализации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творческого  потенциала.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060" y="1922310"/>
            <a:ext cx="2056630" cy="125235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631505">
              <a:spcBef>
                <a:spcPts val="64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А</a:t>
            </a:r>
            <a:r>
              <a:rPr sz="2001" spc="15" dirty="0">
                <a:solidFill>
                  <a:srgbClr val="232C34"/>
                </a:solidFill>
                <a:latin typeface="Museo Sans Cyrillic 500"/>
                <a:cs typeface="Arial"/>
              </a:rPr>
              <a:t>кт</a:t>
            </a:r>
            <a:r>
              <a:rPr sz="2001" spc="-30" dirty="0">
                <a:solidFill>
                  <a:srgbClr val="232C34"/>
                </a:solidFill>
                <a:latin typeface="Museo Sans Cyrillic 500"/>
                <a:cs typeface="Arial"/>
              </a:rPr>
              <a:t>у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альные 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материалы</a:t>
            </a:r>
            <a:endParaRPr sz="2001">
              <a:latin typeface="Museo Sans Cyrillic 500"/>
              <a:cs typeface="Arial"/>
            </a:endParaRPr>
          </a:p>
          <a:p>
            <a:pPr marL="7701" marR="3081">
              <a:lnSpc>
                <a:spcPts val="2401"/>
              </a:lnSpc>
              <a:spcBef>
                <a:spcPts val="76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упражнения,  </a:t>
            </a: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входящие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</a:t>
            </a:r>
            <a:r>
              <a:rPr sz="2001" spc="-2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УМК.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060" y="5420723"/>
            <a:ext cx="2266490" cy="93162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2401"/>
              </a:lnSpc>
              <a:spcBef>
                <a:spcPts val="64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Комплекс</a:t>
            </a:r>
            <a:endParaRPr sz="2001">
              <a:latin typeface="Museo Sans Cyrillic 500"/>
              <a:cs typeface="Arial"/>
            </a:endParaRPr>
          </a:p>
          <a:p>
            <a:pPr marL="7701">
              <a:lnSpc>
                <a:spcPts val="2401"/>
              </a:lnSpc>
            </a:pP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инструментов</a:t>
            </a:r>
            <a:endParaRPr sz="2001">
              <a:latin typeface="Museo Sans Cyrillic 500"/>
              <a:cs typeface="Arial"/>
            </a:endParaRPr>
          </a:p>
          <a:p>
            <a:pPr marL="7701"/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для</a:t>
            </a:r>
            <a:r>
              <a:rPr sz="2001" spc="-33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преподавания.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060" y="3825651"/>
            <a:ext cx="2397412" cy="93187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Автоматическая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проверка</a:t>
            </a:r>
            <a:r>
              <a:rPr sz="2001" spc="-5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домашних  заданий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</a:t>
            </a:r>
            <a:r>
              <a:rPr sz="2001" spc="-21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тестов.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5608" y="3801752"/>
            <a:ext cx="2773620" cy="93187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Материалы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для  </a:t>
            </a:r>
            <a:r>
              <a:rPr sz="2001" spc="-21" dirty="0">
                <a:solidFill>
                  <a:srgbClr val="232C34"/>
                </a:solidFill>
                <a:latin typeface="Museo Sans Cyrillic 500"/>
                <a:cs typeface="Arial"/>
              </a:rPr>
              <a:t>подготовки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к ЕГЭ, ОГЭ,  </a:t>
            </a: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НИКО,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100" dirty="0">
                <a:solidFill>
                  <a:srgbClr val="232C34"/>
                </a:solidFill>
                <a:latin typeface="Museo Sans Cyrillic 500"/>
                <a:cs typeface="Arial"/>
              </a:rPr>
              <a:t>ВПР.</a:t>
            </a:r>
            <a:endParaRPr sz="2001" dirty="0">
              <a:latin typeface="Museo Sans Cyrillic 50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09595" y="321541"/>
            <a:ext cx="4431481" cy="6535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Museo Sans Cyrillic 5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2277" y="5392213"/>
            <a:ext cx="2773621" cy="93187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Встроенный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механизм 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защиты </a:t>
            </a:r>
            <a:r>
              <a:rPr sz="2001" spc="-24" dirty="0" err="1">
                <a:solidFill>
                  <a:srgbClr val="232C34"/>
                </a:solidFill>
                <a:latin typeface="Museo Sans Cyrillic 500"/>
                <a:cs typeface="Arial"/>
              </a:rPr>
              <a:t>от</a:t>
            </a:r>
            <a:r>
              <a:rPr sz="2001" spc="-24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3" dirty="0" err="1">
                <a:solidFill>
                  <a:srgbClr val="232C34"/>
                </a:solidFill>
                <a:latin typeface="Museo Sans Cyrillic 500"/>
                <a:cs typeface="Arial"/>
              </a:rPr>
              <a:t>списывания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 из </a:t>
            </a:r>
            <a:r>
              <a:rPr sz="2001" spc="-21" dirty="0">
                <a:solidFill>
                  <a:srgbClr val="232C34"/>
                </a:solidFill>
                <a:latin typeface="Museo Sans Cyrillic 500"/>
                <a:cs typeface="Arial"/>
              </a:rPr>
              <a:t>баз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домашних  заданий.</a:t>
            </a:r>
            <a:endParaRPr sz="2001" dirty="0">
              <a:latin typeface="Museo Sans Cyrillic 500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4907" y="0"/>
            <a:ext cx="5176808" cy="6857615"/>
          </a:xfrm>
          <a:custGeom>
            <a:avLst/>
            <a:gdLst/>
            <a:ahLst/>
            <a:cxnLst/>
            <a:rect l="l" t="t" r="r" b="b"/>
            <a:pathLst>
              <a:path w="8536940" h="11308715">
                <a:moveTo>
                  <a:pt x="8536703" y="0"/>
                </a:moveTo>
                <a:lnTo>
                  <a:pt x="0" y="0"/>
                </a:lnTo>
                <a:lnTo>
                  <a:pt x="0" y="11308549"/>
                </a:lnTo>
                <a:lnTo>
                  <a:pt x="8536703" y="11308549"/>
                </a:lnTo>
                <a:lnTo>
                  <a:pt x="8536703" y="0"/>
                </a:lnTo>
                <a:close/>
              </a:path>
            </a:pathLst>
          </a:custGeom>
          <a:solidFill>
            <a:srgbClr val="F1F5FB"/>
          </a:solidFill>
        </p:spPr>
        <p:txBody>
          <a:bodyPr wrap="square" lIns="0" tIns="0" rIns="0" bIns="0" rtlCol="0"/>
          <a:lstStyle/>
          <a:p>
            <a:endParaRPr sz="1092">
              <a:latin typeface="Museo Sans Cyrillic 50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60254" y="1053010"/>
            <a:ext cx="4615871" cy="511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Museo Sans Cyrillic 50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9842" y="409870"/>
            <a:ext cx="3753994" cy="714598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4578" spc="6" dirty="0">
                <a:latin typeface="Museo Sans Cyrillic 500"/>
                <a:cs typeface="Arial"/>
              </a:rPr>
              <a:t>Для</a:t>
            </a:r>
            <a:r>
              <a:rPr sz="4578" spc="-27" dirty="0">
                <a:latin typeface="Museo Sans Cyrillic 500"/>
                <a:cs typeface="Arial"/>
              </a:rPr>
              <a:t> </a:t>
            </a:r>
            <a:r>
              <a:rPr sz="4578" spc="-33" dirty="0">
                <a:latin typeface="Museo Sans Cyrillic 500"/>
                <a:cs typeface="Arial"/>
              </a:rPr>
              <a:t>родителя</a:t>
            </a:r>
            <a:endParaRPr sz="4578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060" y="1984471"/>
            <a:ext cx="2133258" cy="154768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Следит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за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прогрессом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успеваемостью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ребёнка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всегда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курсе новых</a:t>
            </a:r>
            <a:r>
              <a:rPr sz="2001" spc="-58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ДЗ</a:t>
            </a:r>
            <a:r>
              <a:rPr sz="2001" spc="3" dirty="0">
                <a:latin typeface="Museo Sans Cyrillic 500"/>
                <a:cs typeface="Arial"/>
              </a:rPr>
              <a:t>.</a:t>
            </a:r>
            <a:endParaRPr sz="2001" dirty="0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9419" y="1996980"/>
            <a:ext cx="3234157" cy="123978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Просмотр 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развлекательного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контента  замещается 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образовательным 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процессом.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060" y="4104816"/>
            <a:ext cx="1973841" cy="93187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Легко</a:t>
            </a:r>
            <a:r>
              <a:rPr sz="2001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оценивает  </a:t>
            </a: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вовлеченность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ребёнка.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5607" y="4080903"/>
            <a:ext cx="2989641" cy="123965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Экономит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средства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 время /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подготовка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к</a:t>
            </a:r>
            <a:r>
              <a:rPr sz="2001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ЕГЭ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ОГЭ </a:t>
            </a:r>
            <a:r>
              <a:rPr sz="2001" spc="-24" dirty="0">
                <a:solidFill>
                  <a:srgbClr val="232C34"/>
                </a:solidFill>
                <a:latin typeface="Museo Sans Cyrillic 500"/>
                <a:cs typeface="Arial"/>
              </a:rPr>
              <a:t>без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поиска</a:t>
            </a:r>
            <a:endParaRPr sz="2001">
              <a:latin typeface="Museo Sans Cyrillic 500"/>
              <a:cs typeface="Arial"/>
            </a:endParaRPr>
          </a:p>
          <a:p>
            <a:pPr marL="7701">
              <a:lnSpc>
                <a:spcPts val="2398"/>
              </a:lnSpc>
            </a:pP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репетитора.</a:t>
            </a:r>
            <a:endParaRPr sz="2001">
              <a:latin typeface="Museo Sans Cyrillic 500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A39DC-1B71-431F-9EC2-0743C6DA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Стоимость платформы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AD768C-0828-4616-8913-DF371DFA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Фактически, платным является только доступ к электронным рабочим тетрадям к учебникам «</a:t>
            </a:r>
            <a:r>
              <a:rPr lang="en-US" dirty="0"/>
              <a:t>Spotlight</a:t>
            </a:r>
            <a:r>
              <a:rPr lang="ru-RU" dirty="0"/>
              <a:t>» и «Сферы» по цене бумажной рабочей тетради.</a:t>
            </a:r>
          </a:p>
          <a:p>
            <a:r>
              <a:rPr lang="ru-RU" dirty="0"/>
              <a:t>В связи с эпидемиологической ситуацией доступ к этим рабочим тетрадям будет бесплатным до 24 апреля 2020 года.</a:t>
            </a:r>
          </a:p>
          <a:p>
            <a:r>
              <a:rPr lang="ru-RU" dirty="0"/>
              <a:t>Огромное количество материалов для подготовки к ВПР и итоговой аттестации (новые тесты – с сентября 2020 года), а также дополнительные тематические уроки, тесты, материалы по грамматике, лексике, аудированию и чтению – бесплатны.</a:t>
            </a:r>
          </a:p>
        </p:txBody>
      </p:sp>
    </p:spTree>
    <p:extLst>
      <p:ext uri="{BB962C8B-B14F-4D97-AF65-F5344CB8AC3E}">
        <p14:creationId xmlns:p14="http://schemas.microsoft.com/office/powerpoint/2010/main" val="2770477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287" y="3573462"/>
            <a:ext cx="1688123" cy="62397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С</a:t>
            </a:r>
            <a:r>
              <a:rPr sz="2001" spc="3" dirty="0">
                <a:solidFill>
                  <a:srgbClr val="2A70F7"/>
                </a:solidFill>
                <a:latin typeface="Museo Sans Cyrillic 500"/>
                <a:cs typeface="Arial"/>
              </a:rPr>
              <a:t>о</a:t>
            </a:r>
            <a:r>
              <a:rPr sz="2001" spc="-49" dirty="0">
                <a:solidFill>
                  <a:srgbClr val="2A70F7"/>
                </a:solidFill>
                <a:latin typeface="Museo Sans Cyrillic 500"/>
                <a:cs typeface="Arial"/>
              </a:rPr>
              <a:t>г</a:t>
            </a: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ла</a:t>
            </a:r>
            <a:r>
              <a:rPr sz="2001" spc="24" dirty="0">
                <a:solidFill>
                  <a:srgbClr val="2A70F7"/>
                </a:solidFill>
                <a:latin typeface="Museo Sans Cyrillic 500"/>
                <a:cs typeface="Arial"/>
              </a:rPr>
              <a:t>с</a:t>
            </a: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о</a:t>
            </a:r>
            <a:r>
              <a:rPr sz="2001" spc="-21" dirty="0">
                <a:solidFill>
                  <a:srgbClr val="2A70F7"/>
                </a:solidFill>
                <a:latin typeface="Museo Sans Cyrillic 500"/>
                <a:cs typeface="Arial"/>
              </a:rPr>
              <a:t>в</a:t>
            </a: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ание  </a:t>
            </a:r>
            <a:r>
              <a:rPr sz="2001" spc="-12" dirty="0">
                <a:solidFill>
                  <a:srgbClr val="2A70F7"/>
                </a:solidFill>
                <a:latin typeface="Museo Sans Cyrillic 500"/>
                <a:cs typeface="Arial"/>
              </a:rPr>
              <a:t>договора</a:t>
            </a:r>
            <a:endParaRPr sz="2001" dirty="0">
              <a:latin typeface="Museo Sans Cyrillic 50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287" y="4487989"/>
            <a:ext cx="2041997" cy="217542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2401"/>
              </a:lnSpc>
              <a:spcBef>
                <a:spcPts val="64"/>
              </a:spcBef>
            </a:pP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Заключаем</a:t>
            </a:r>
            <a:endParaRPr sz="2001" dirty="0">
              <a:latin typeface="Museo Sans Cyrillic 500"/>
              <a:cs typeface="Arial"/>
            </a:endParaRPr>
          </a:p>
          <a:p>
            <a:pPr marL="7701" marR="3081">
              <a:lnSpc>
                <a:spcPts val="2401"/>
              </a:lnSpc>
              <a:spcBef>
                <a:spcPts val="79"/>
              </a:spcBef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типовой</a:t>
            </a:r>
            <a:r>
              <a:rPr sz="2001" spc="-4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договор,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котором  указывается,</a:t>
            </a:r>
            <a:r>
              <a:rPr sz="2001" spc="-55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что</a:t>
            </a:r>
            <a:endParaRPr sz="2001" dirty="0">
              <a:latin typeface="Museo Sans Cyrillic 500"/>
              <a:cs typeface="Arial"/>
            </a:endParaRPr>
          </a:p>
          <a:p>
            <a:pPr marL="7701">
              <a:lnSpc>
                <a:spcPts val="2319"/>
              </a:lnSpc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мы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передаем</a:t>
            </a:r>
            <a:endParaRPr sz="2001" dirty="0">
              <a:latin typeface="Museo Sans Cyrillic 500"/>
              <a:cs typeface="Arial"/>
            </a:endParaRPr>
          </a:p>
          <a:p>
            <a:pPr marL="7701" marR="100502">
              <a:lnSpc>
                <a:spcPts val="2401"/>
              </a:lnSpc>
              <a:spcBef>
                <a:spcPts val="79"/>
              </a:spcBef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школе</a:t>
            </a:r>
            <a:r>
              <a:rPr sz="2001" spc="-5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лицензии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на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учеников</a:t>
            </a:r>
            <a:endParaRPr sz="2001" dirty="0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6496" y="3570453"/>
            <a:ext cx="1730480" cy="31607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001" dirty="0">
                <a:solidFill>
                  <a:srgbClr val="2A70F7"/>
                </a:solidFill>
                <a:latin typeface="Museo Sans Cyrillic 500"/>
                <a:cs typeface="Arial"/>
              </a:rPr>
              <a:t>Прием</a:t>
            </a:r>
            <a:r>
              <a:rPr sz="2001" spc="-58" dirty="0">
                <a:solidFill>
                  <a:srgbClr val="2A70F7"/>
                </a:solidFill>
                <a:latin typeface="Museo Sans Cyrillic 500"/>
                <a:cs typeface="Arial"/>
              </a:rPr>
              <a:t> </a:t>
            </a:r>
            <a:r>
              <a:rPr sz="2001" spc="-6" dirty="0">
                <a:solidFill>
                  <a:srgbClr val="2A70F7"/>
                </a:solidFill>
                <a:latin typeface="Museo Sans Cyrillic 500"/>
                <a:cs typeface="Arial"/>
              </a:rPr>
              <a:t>ключей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6496" y="4485258"/>
            <a:ext cx="2098987" cy="216337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Школа 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предоставляет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список</a:t>
            </a:r>
            <a:r>
              <a:rPr sz="2001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педагогов, 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которые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создают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классы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2001" spc="-12" dirty="0">
                <a:solidFill>
                  <a:srgbClr val="232C34"/>
                </a:solidFill>
                <a:latin typeface="Museo Sans Cyrillic 500"/>
                <a:cs typeface="Arial"/>
              </a:rPr>
              <a:t>заводят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на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платформу</a:t>
            </a:r>
            <a:endParaRPr sz="2001" dirty="0">
              <a:latin typeface="Museo Sans Cyrillic 500"/>
              <a:cs typeface="Arial"/>
            </a:endParaRPr>
          </a:p>
          <a:p>
            <a:pPr marL="7701">
              <a:lnSpc>
                <a:spcPts val="2395"/>
              </a:lnSpc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учеников</a:t>
            </a:r>
            <a:endParaRPr sz="2001" dirty="0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8499" y="3570453"/>
            <a:ext cx="1452078" cy="62397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Н</a:t>
            </a:r>
            <a:r>
              <a:rPr sz="2001" spc="-42" dirty="0">
                <a:solidFill>
                  <a:srgbClr val="2A70F7"/>
                </a:solidFill>
                <a:latin typeface="Museo Sans Cyrillic 500"/>
                <a:cs typeface="Arial"/>
              </a:rPr>
              <a:t>а</a:t>
            </a:r>
            <a:r>
              <a:rPr sz="2001" dirty="0">
                <a:solidFill>
                  <a:srgbClr val="2A70F7"/>
                </a:solidFill>
                <a:latin typeface="Museo Sans Cyrillic 500"/>
                <a:cs typeface="Arial"/>
              </a:rPr>
              <a:t>числе</a:t>
            </a:r>
            <a:r>
              <a:rPr sz="2001" spc="-6" dirty="0">
                <a:solidFill>
                  <a:srgbClr val="2A70F7"/>
                </a:solidFill>
                <a:latin typeface="Museo Sans Cyrillic 500"/>
                <a:cs typeface="Arial"/>
              </a:rPr>
              <a:t>н</a:t>
            </a:r>
            <a:r>
              <a:rPr sz="2001" dirty="0">
                <a:solidFill>
                  <a:srgbClr val="2A70F7"/>
                </a:solidFill>
                <a:latin typeface="Museo Sans Cyrillic 500"/>
                <a:cs typeface="Arial"/>
              </a:rPr>
              <a:t>ие  </a:t>
            </a:r>
            <a:r>
              <a:rPr sz="2001" spc="-6" dirty="0">
                <a:solidFill>
                  <a:srgbClr val="2A70F7"/>
                </a:solidFill>
                <a:latin typeface="Museo Sans Cyrillic 500"/>
                <a:cs typeface="Arial"/>
              </a:rPr>
              <a:t>лицензий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8499" y="4485258"/>
            <a:ext cx="1589932" cy="216349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У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педагогов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ЛК  </a:t>
            </a:r>
            <a:r>
              <a:rPr sz="2001" spc="-18" dirty="0">
                <a:solidFill>
                  <a:srgbClr val="232C34"/>
                </a:solidFill>
                <a:latin typeface="Museo Sans Cyrillic 500"/>
                <a:cs typeface="Arial"/>
              </a:rPr>
              <a:t>появляется  </a:t>
            </a: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возможность  </a:t>
            </a:r>
            <a:r>
              <a:rPr sz="2001" spc="-9" dirty="0">
                <a:solidFill>
                  <a:srgbClr val="232C34"/>
                </a:solidFill>
                <a:latin typeface="Museo Sans Cyrillic 500"/>
                <a:cs typeface="Arial"/>
              </a:rPr>
              <a:t>выдать  </a:t>
            </a:r>
            <a:r>
              <a:rPr sz="2001" spc="3" dirty="0">
                <a:solidFill>
                  <a:srgbClr val="232C34"/>
                </a:solidFill>
                <a:latin typeface="Museo Sans Cyrillic 500"/>
                <a:cs typeface="Arial"/>
              </a:rPr>
              <a:t>ученикам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доступ к</a:t>
            </a:r>
            <a:r>
              <a:rPr sz="2001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УМК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7526" y="3958411"/>
            <a:ext cx="472859" cy="56109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3578" spc="21" dirty="0">
                <a:solidFill>
                  <a:srgbClr val="2A70F7"/>
                </a:solidFill>
                <a:latin typeface="Museo Sans Cyrillic 500"/>
                <a:cs typeface="Segoe UI Symbol"/>
              </a:rPr>
              <a:t>➜</a:t>
            </a:r>
            <a:endParaRPr sz="3578" dirty="0">
              <a:latin typeface="Museo Sans Cyrillic 500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1280" y="3923043"/>
            <a:ext cx="472859" cy="56109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3578" spc="21" dirty="0">
                <a:solidFill>
                  <a:srgbClr val="2A70F7"/>
                </a:solidFill>
                <a:latin typeface="Museo Sans Cyrillic 500"/>
                <a:cs typeface="Segoe UI Symbol"/>
              </a:rPr>
              <a:t>➜</a:t>
            </a:r>
            <a:endParaRPr sz="3578">
              <a:latin typeface="Museo Sans Cyrillic 500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42286" y="3923043"/>
            <a:ext cx="472859" cy="56109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3578" spc="21" dirty="0">
                <a:solidFill>
                  <a:srgbClr val="2A70F7"/>
                </a:solidFill>
                <a:latin typeface="Museo Sans Cyrillic 500"/>
                <a:cs typeface="Segoe UI Symbol"/>
              </a:rPr>
              <a:t>➜</a:t>
            </a:r>
            <a:endParaRPr sz="3578">
              <a:latin typeface="Museo Sans Cyrillic 500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455" y="3570453"/>
            <a:ext cx="888729" cy="31607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001" spc="3" dirty="0">
                <a:solidFill>
                  <a:srgbClr val="2A70F7"/>
                </a:solidFill>
                <a:latin typeface="Museo Sans Cyrillic 500"/>
                <a:cs typeface="Arial"/>
              </a:rPr>
              <a:t>О</a:t>
            </a:r>
            <a:r>
              <a:rPr sz="2001" spc="-6" dirty="0">
                <a:solidFill>
                  <a:srgbClr val="2A70F7"/>
                </a:solidFill>
                <a:latin typeface="Museo Sans Cyrillic 500"/>
                <a:cs typeface="Arial"/>
              </a:rPr>
              <a:t>п</a:t>
            </a:r>
            <a:r>
              <a:rPr sz="2001" spc="-3" dirty="0">
                <a:solidFill>
                  <a:srgbClr val="2A70F7"/>
                </a:solidFill>
                <a:latin typeface="Museo Sans Cyrillic 500"/>
                <a:cs typeface="Arial"/>
              </a:rPr>
              <a:t>л</a:t>
            </a:r>
            <a:r>
              <a:rPr sz="2001" spc="-55" dirty="0">
                <a:solidFill>
                  <a:srgbClr val="2A70F7"/>
                </a:solidFill>
                <a:latin typeface="Museo Sans Cyrillic 500"/>
                <a:cs typeface="Arial"/>
              </a:rPr>
              <a:t>а</a:t>
            </a:r>
            <a:r>
              <a:rPr sz="2001" spc="-30" dirty="0">
                <a:solidFill>
                  <a:srgbClr val="2A70F7"/>
                </a:solidFill>
                <a:latin typeface="Museo Sans Cyrillic 500"/>
                <a:cs typeface="Arial"/>
              </a:rPr>
              <a:t>т</a:t>
            </a:r>
            <a:r>
              <a:rPr sz="2001" dirty="0">
                <a:solidFill>
                  <a:srgbClr val="2A70F7"/>
                </a:solidFill>
                <a:latin typeface="Museo Sans Cyrillic 500"/>
                <a:cs typeface="Arial"/>
              </a:rPr>
              <a:t>а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0455" y="4485258"/>
            <a:ext cx="2177155" cy="186803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183290" algn="just">
              <a:spcBef>
                <a:spcPts val="64"/>
              </a:spcBef>
            </a:pP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Выставляет </a:t>
            </a:r>
            <a:r>
              <a:rPr sz="2001" spc="-24" dirty="0">
                <a:solidFill>
                  <a:srgbClr val="232C34"/>
                </a:solidFill>
                <a:latin typeface="Museo Sans Cyrillic 500"/>
                <a:cs typeface="Arial"/>
              </a:rPr>
              <a:t>счет 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2001" spc="6" dirty="0">
                <a:solidFill>
                  <a:srgbClr val="232C34"/>
                </a:solidFill>
                <a:latin typeface="Museo Sans Cyrillic 500"/>
                <a:cs typeface="Arial"/>
              </a:rPr>
              <a:t>акт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о</a:t>
            </a:r>
            <a:r>
              <a:rPr sz="2001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передачи  </a:t>
            </a: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лицензий.</a:t>
            </a:r>
            <a:endParaRPr sz="2001">
              <a:latin typeface="Museo Sans Cyrillic 500"/>
              <a:cs typeface="Arial"/>
            </a:endParaRPr>
          </a:p>
          <a:p>
            <a:pPr marL="7701">
              <a:lnSpc>
                <a:spcPts val="2398"/>
              </a:lnSpc>
            </a:pPr>
            <a:r>
              <a:rPr sz="2001" spc="-6" dirty="0">
                <a:solidFill>
                  <a:srgbClr val="232C34"/>
                </a:solidFill>
                <a:latin typeface="Museo Sans Cyrillic 500"/>
                <a:cs typeface="Arial"/>
              </a:rPr>
              <a:t>Школа</a:t>
            </a:r>
            <a:endParaRPr sz="2001">
              <a:latin typeface="Museo Sans Cyrillic 500"/>
              <a:cs typeface="Arial"/>
            </a:endParaRPr>
          </a:p>
          <a:p>
            <a:pPr marL="7701" marR="3081">
              <a:lnSpc>
                <a:spcPts val="2401"/>
              </a:lnSpc>
              <a:spcBef>
                <a:spcPts val="79"/>
              </a:spcBef>
            </a:pP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оплачивает</a:t>
            </a:r>
            <a:r>
              <a:rPr sz="2001" spc="-61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2001" dirty="0">
                <a:solidFill>
                  <a:srgbClr val="232C34"/>
                </a:solidFill>
                <a:latin typeface="Museo Sans Cyrillic 500"/>
                <a:cs typeface="Arial"/>
              </a:rPr>
              <a:t>сумму  </a:t>
            </a:r>
            <a:r>
              <a:rPr sz="2001" spc="-3" dirty="0">
                <a:solidFill>
                  <a:srgbClr val="232C34"/>
                </a:solidFill>
                <a:latin typeface="Museo Sans Cyrillic 500"/>
                <a:cs typeface="Arial"/>
              </a:rPr>
              <a:t>по </a:t>
            </a:r>
            <a:r>
              <a:rPr sz="2001" spc="-15" dirty="0">
                <a:solidFill>
                  <a:srgbClr val="232C34"/>
                </a:solidFill>
                <a:latin typeface="Museo Sans Cyrillic 500"/>
                <a:cs typeface="Arial"/>
              </a:rPr>
              <a:t>договору</a:t>
            </a:r>
            <a:endParaRPr sz="2001">
              <a:latin typeface="Museo Sans Cyrillic 500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5597" y="478512"/>
            <a:ext cx="5850286" cy="685662"/>
          </a:xfrm>
          <a:prstGeom prst="rect">
            <a:avLst/>
          </a:prstGeom>
        </p:spPr>
        <p:txBody>
          <a:bodyPr vert="horz" wrap="square" lIns="0" tIns="847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spc="24" dirty="0">
                <a:latin typeface="Museo Sans Cyrillic 500"/>
                <a:cs typeface="Arial"/>
              </a:rPr>
              <a:t>Закупка </a:t>
            </a:r>
            <a:r>
              <a:rPr spc="3" dirty="0">
                <a:latin typeface="Museo Sans Cyrillic 500"/>
                <a:cs typeface="Arial"/>
              </a:rPr>
              <a:t>Skyes</a:t>
            </a:r>
            <a:r>
              <a:rPr spc="-97" dirty="0">
                <a:latin typeface="Museo Sans Cyrillic 500"/>
                <a:cs typeface="Arial"/>
              </a:rPr>
              <a:t> </a:t>
            </a:r>
            <a:r>
              <a:rPr dirty="0">
                <a:latin typeface="Museo Sans Cyrillic 500"/>
                <a:cs typeface="Arial"/>
              </a:rPr>
              <a:t>школой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88AA1C6-E7D2-49A7-A4F4-03BB3E9529B8}"/>
              </a:ext>
            </a:extLst>
          </p:cNvPr>
          <p:cNvSpPr/>
          <p:nvPr/>
        </p:nvSpPr>
        <p:spPr>
          <a:xfrm>
            <a:off x="553718" y="1502154"/>
            <a:ext cx="11084565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819" dirty="0">
                <a:solidFill>
                  <a:srgbClr val="000000"/>
                </a:solidFill>
                <a:latin typeface="Museo Sans Cyrillic 500"/>
              </a:rPr>
              <a:t> </a:t>
            </a:r>
            <a:r>
              <a:rPr lang="ru-RU" sz="1819" dirty="0">
                <a:solidFill>
                  <a:srgbClr val="000000"/>
                </a:solidFill>
                <a:latin typeface="Museo Sans Cyrillic 500"/>
              </a:rPr>
              <a:t>Школа может приобретать </a:t>
            </a:r>
            <a:r>
              <a:rPr lang="ru-RU" sz="1819" dirty="0" err="1">
                <a:solidFill>
                  <a:srgbClr val="000000"/>
                </a:solidFill>
                <a:latin typeface="Museo Sans Cyrillic 500"/>
              </a:rPr>
              <a:t>Skyes</a:t>
            </a:r>
            <a:r>
              <a:rPr lang="ru-RU" sz="1819" dirty="0">
                <a:solidFill>
                  <a:srgbClr val="000000"/>
                </a:solidFill>
                <a:latin typeface="Museo Sans Cyrillic 500"/>
              </a:rPr>
              <a:t> за счет субсидий на цифровизацию образовательных организаций субъекта Федерации в рамках государственной программы Федерального проекта «Цифровая образовательная среда».</a:t>
            </a:r>
            <a:endParaRPr lang="en-US" sz="1819" dirty="0">
              <a:solidFill>
                <a:srgbClr val="000000"/>
              </a:solidFill>
              <a:latin typeface="Museo Sans Cyrillic 50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1819" dirty="0">
              <a:solidFill>
                <a:srgbClr val="000000"/>
              </a:solidFill>
              <a:latin typeface="Museo Sans Cyrillic 50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19" dirty="0">
                <a:solidFill>
                  <a:srgbClr val="000000"/>
                </a:solidFill>
                <a:latin typeface="Museo Sans Cyrillic 500"/>
              </a:rPr>
              <a:t> </a:t>
            </a:r>
            <a:r>
              <a:rPr lang="ru-RU" sz="1819" dirty="0">
                <a:solidFill>
                  <a:srgbClr val="000000"/>
                </a:solidFill>
                <a:latin typeface="Museo Sans Cyrillic 500"/>
              </a:rPr>
              <a:t>Школа может приобретать </a:t>
            </a:r>
            <a:r>
              <a:rPr lang="ru-RU" sz="1819" dirty="0" err="1">
                <a:solidFill>
                  <a:srgbClr val="000000"/>
                </a:solidFill>
                <a:latin typeface="Museo Sans Cyrillic 500"/>
              </a:rPr>
              <a:t>Skyes</a:t>
            </a:r>
            <a:r>
              <a:rPr lang="ru-RU" sz="1819" dirty="0">
                <a:solidFill>
                  <a:srgbClr val="000000"/>
                </a:solidFill>
                <a:latin typeface="Museo Sans Cyrillic 500"/>
              </a:rPr>
              <a:t> за счет субсидий на выполнение </a:t>
            </a:r>
            <a:r>
              <a:rPr lang="ru-RU" sz="1819" dirty="0" err="1">
                <a:solidFill>
                  <a:srgbClr val="000000"/>
                </a:solidFill>
                <a:latin typeface="Museo Sans Cyrillic 500"/>
              </a:rPr>
              <a:t>госзадания</a:t>
            </a:r>
            <a:r>
              <a:rPr lang="ru-RU" sz="1819" dirty="0">
                <a:solidFill>
                  <a:srgbClr val="000000"/>
                </a:solidFill>
                <a:latin typeface="Museo Sans Cyrillic 500"/>
              </a:rPr>
              <a:t> в случае включения директором школы учебного пособия для УМК “Английский в фокусе” в перечень приобретаемых учебных пособий.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C54E3-7F63-41FB-AA78-A1269E21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Что поможет учителю освоиться на </a:t>
            </a:r>
            <a:r>
              <a:rPr lang="en-US" dirty="0"/>
              <a:t>Skyes?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E7C0-8D8F-4A5D-8880-AD83B6BD4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ru-RU" sz="2400" dirty="0"/>
              <a:t>Подробный справочник онлайн</a:t>
            </a:r>
          </a:p>
          <a:p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65F4DBC-79CA-4F18-B076-E7FCBF39BD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5720" y="1788478"/>
            <a:ext cx="5118079" cy="48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44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C54E3-7F63-41FB-AA78-A1269E21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600" dirty="0" err="1"/>
              <a:t>Что</a:t>
            </a:r>
            <a:r>
              <a:rPr lang="en-US" sz="2600" dirty="0"/>
              <a:t> </a:t>
            </a:r>
            <a:r>
              <a:rPr lang="en-US" sz="2600" dirty="0" err="1"/>
              <a:t>поможет</a:t>
            </a:r>
            <a:r>
              <a:rPr lang="en-US" sz="2600" dirty="0"/>
              <a:t> </a:t>
            </a:r>
            <a:r>
              <a:rPr lang="en-US" sz="2600" dirty="0" err="1"/>
              <a:t>учителю</a:t>
            </a:r>
            <a:r>
              <a:rPr lang="en-US" sz="2600" dirty="0"/>
              <a:t> </a:t>
            </a:r>
            <a:r>
              <a:rPr lang="en-US" sz="2600" dirty="0" err="1"/>
              <a:t>освоиться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Skyes?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E7C0-8D8F-4A5D-8880-AD83B6BD4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3412219" cy="3560251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sz="1700" dirty="0" err="1">
                <a:solidFill>
                  <a:schemeClr val="tx1"/>
                </a:solidFill>
              </a:rPr>
              <a:t>Онлайн-курс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повышения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квалификации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на</a:t>
            </a:r>
            <a:r>
              <a:rPr lang="en-US" sz="1700" dirty="0">
                <a:solidFill>
                  <a:schemeClr val="tx1"/>
                </a:solidFill>
              </a:rPr>
              <a:t> 72 </a:t>
            </a:r>
            <a:r>
              <a:rPr lang="en-US" sz="1700" dirty="0" err="1">
                <a:solidFill>
                  <a:schemeClr val="tx1"/>
                </a:solidFill>
              </a:rPr>
              <a:t>часа</a:t>
            </a:r>
            <a:r>
              <a:rPr lang="en-US" sz="1700" dirty="0">
                <a:solidFill>
                  <a:schemeClr val="tx1"/>
                </a:solidFill>
              </a:rPr>
              <a:t> с </a:t>
            </a:r>
            <a:r>
              <a:rPr lang="en-US" sz="1700" dirty="0" err="1">
                <a:solidFill>
                  <a:schemeClr val="tx1"/>
                </a:solidFill>
              </a:rPr>
              <a:t>удостоверением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государственного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образца</a:t>
            </a:r>
            <a:r>
              <a:rPr lang="en-US" sz="1700" dirty="0">
                <a:solidFill>
                  <a:schemeClr val="tx1"/>
                </a:solidFill>
              </a:rPr>
              <a:t>. </a:t>
            </a:r>
            <a:r>
              <a:rPr lang="en-US" sz="1700" dirty="0" err="1">
                <a:solidFill>
                  <a:schemeClr val="tx1"/>
                </a:solidFill>
              </a:rPr>
              <a:t>Курс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доступен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для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преподавателей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школ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которые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работают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по</a:t>
            </a:r>
            <a:r>
              <a:rPr lang="en-US" sz="1700" dirty="0">
                <a:solidFill>
                  <a:schemeClr val="tx1"/>
                </a:solidFill>
              </a:rPr>
              <a:t> Skyes в </a:t>
            </a:r>
            <a:r>
              <a:rPr lang="en-US" sz="1700" dirty="0" err="1">
                <a:solidFill>
                  <a:schemeClr val="tx1"/>
                </a:solidFill>
              </a:rPr>
              <a:t>нескольких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классах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D933806-BB78-42FF-8829-1F6286F89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0640" y="1263359"/>
            <a:ext cx="6656832" cy="42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94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42E71-9DE1-418C-BBFB-D54CA34E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Виртуальные лаборатории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31736-4350-4AD4-A6FC-B6E7DB4AB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Бесплатные виртуальные лаборатории по химии, биологии, физике и экологии: </a:t>
            </a:r>
            <a:r>
              <a:rPr lang="en-US" dirty="0">
                <a:hlinkClick r:id="rId2"/>
              </a:rPr>
              <a:t>http://www.virtulab.net/</a:t>
            </a:r>
            <a:r>
              <a:rPr lang="ru-RU" dirty="0"/>
              <a:t> </a:t>
            </a:r>
          </a:p>
          <a:p>
            <a:r>
              <a:rPr lang="ru-RU" dirty="0"/>
              <a:t>Онлайн-тесты по физкультуре: </a:t>
            </a:r>
            <a:r>
              <a:rPr lang="ru-RU" u="sng" dirty="0">
                <a:hlinkClick r:id="rId3"/>
              </a:rPr>
              <a:t>https://moeobrazovanie.ru/online_test/fizkultura</a:t>
            </a:r>
            <a:endParaRPr lang="ru-RU" dirty="0"/>
          </a:p>
          <a:p>
            <a:r>
              <a:rPr lang="ru-RU" dirty="0"/>
              <a:t>Видеоуроки по физкультуре: </a:t>
            </a:r>
            <a:r>
              <a:rPr lang="ru-RU" u="sng" dirty="0">
                <a:hlinkClick r:id="rId4"/>
              </a:rPr>
              <a:t>http://www.surgpu.ru/surgpu-shkole/v-pomosh-uchitelyu/fizicheskaya-kultura/video-uroki-po-fizicheskoj-kulture/</a:t>
            </a:r>
            <a:endParaRPr lang="ru-RU" dirty="0"/>
          </a:p>
          <a:p>
            <a:r>
              <a:rPr lang="ru-RU" dirty="0"/>
              <a:t>Видео по физкультуре: </a:t>
            </a:r>
            <a:r>
              <a:rPr lang="ru-RU" u="sng" dirty="0">
                <a:hlinkClick r:id="rId5"/>
              </a:rPr>
              <a:t>http://academy.mosmetod.ru/kollektsiya/itemlist/category/63-fizicheskaya-kultura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616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864EC-F8EC-4BC7-BDBC-59143E9C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Подводя 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E9322-E75A-4AFB-A665-D3B0A9A0D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19325"/>
            <a:ext cx="10168128" cy="3952875"/>
          </a:xfrm>
        </p:spPr>
        <p:txBody>
          <a:bodyPr>
            <a:normAutofit/>
          </a:bodyPr>
          <a:lstStyle/>
          <a:p>
            <a:r>
              <a:rPr lang="ru-RU" dirty="0"/>
              <a:t>Какая информация из вебинара наиболее полезна?</a:t>
            </a:r>
          </a:p>
          <a:p>
            <a:r>
              <a:rPr lang="ru-RU" dirty="0"/>
              <a:t>О чем еще будет полезно рассказать? </a:t>
            </a:r>
          </a:p>
          <a:p>
            <a:r>
              <a:rPr lang="ru-RU" dirty="0"/>
              <a:t>Нужна ли более развернутая информация по организации дистанционного урока и </a:t>
            </a:r>
            <a:r>
              <a:rPr lang="en-US" dirty="0"/>
              <a:t>classroom management?</a:t>
            </a:r>
          </a:p>
          <a:p>
            <a:pPr marL="0" indent="0">
              <a:buNone/>
            </a:pPr>
            <a:r>
              <a:rPr lang="en-US" dirty="0"/>
              <a:t>E-mail: </a:t>
            </a:r>
            <a:r>
              <a:rPr lang="en-US" dirty="0">
                <a:hlinkClick r:id="rId2"/>
              </a:rPr>
              <a:t>eusach@mail.ru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Евгений Владимирович Усачев, проректор Московской международной академии</a:t>
            </a:r>
          </a:p>
        </p:txBody>
      </p:sp>
    </p:spTree>
    <p:extLst>
      <p:ext uri="{BB962C8B-B14F-4D97-AF65-F5344CB8AC3E}">
        <p14:creationId xmlns:p14="http://schemas.microsoft.com/office/powerpoint/2010/main" val="241260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BB0D0-176A-4EA2-9476-B7F4DD28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1. Оборудование и технология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2C37A-53C8-4599-B423-C56C601F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Какие минимальные возможности нужны для хорошего урока?</a:t>
            </a:r>
          </a:p>
          <a:p>
            <a:r>
              <a:rPr lang="ru-RU" dirty="0"/>
              <a:t>Видеосвязь (возможность видеть ученика и учителя) и микрофон (гарнитура) и встроенная камера;</a:t>
            </a:r>
          </a:p>
          <a:p>
            <a:r>
              <a:rPr lang="ru-RU" dirty="0"/>
              <a:t>Демонстрация экрана;</a:t>
            </a:r>
          </a:p>
          <a:p>
            <a:r>
              <a:rPr lang="ru-RU" dirty="0"/>
              <a:t>Интерактивная виртуальная доска;</a:t>
            </a:r>
          </a:p>
          <a:p>
            <a:r>
              <a:rPr lang="ru-RU" dirty="0"/>
              <a:t>Коллекция готовых интерактивных ресурсов (удобно выбрать нужные, удобно отправить ученикам, удобно проверить результаты работы).</a:t>
            </a:r>
          </a:p>
        </p:txBody>
      </p:sp>
    </p:spTree>
    <p:extLst>
      <p:ext uri="{BB962C8B-B14F-4D97-AF65-F5344CB8AC3E}">
        <p14:creationId xmlns:p14="http://schemas.microsoft.com/office/powerpoint/2010/main" val="426646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9pPr>
          </a:lstStyle>
          <a:p>
            <a:endParaRPr lang="ru-RU" altLang="ru-RU" smtClean="0">
              <a:solidFill>
                <a:srgbClr val="888888"/>
              </a:solidFill>
              <a:latin typeface="Trebuchet MS" panose="020B0603020202020204" pitchFamily="34" charset="0"/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46063"/>
            <a:ext cx="112109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5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55600"/>
            <a:ext cx="115617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431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cap="all" dirty="0"/>
              <a:t>18 АПРЕЛЯ</a:t>
            </a:r>
            <a:br>
              <a:rPr lang="ru-RU" sz="2000" b="1" cap="all" dirty="0"/>
            </a:br>
            <a:r>
              <a:rPr lang="ru-RU" sz="2000" b="1" dirty="0"/>
              <a:t>Эффективный урок онлайн: </a:t>
            </a:r>
            <a:r>
              <a:rPr lang="en-US" sz="2000" b="1" dirty="0"/>
              <a:t>classroom management and team-building techniques</a:t>
            </a:r>
            <a:br>
              <a:rPr lang="en-US" sz="2000" b="1" dirty="0"/>
            </a:br>
            <a:r>
              <a:rPr lang="ru-RU" sz="2000" dirty="0"/>
              <a:t>бесплатная онлайн конференция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://trendyenglish.ru/effectivelesson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330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101"/>
          <p:cNvSpPr>
            <a:spLocks noChangeArrowheads="1"/>
          </p:cNvSpPr>
          <p:nvPr/>
        </p:nvSpPr>
        <p:spPr bwMode="auto">
          <a:xfrm>
            <a:off x="874713" y="2103438"/>
            <a:ext cx="10610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23863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1pPr>
            <a:lvl2pPr marL="742950" indent="-285750" defTabSz="423863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2pPr>
            <a:lvl3pPr defTabSz="423863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3pPr>
            <a:lvl4pPr marL="1600200" indent="-228600" defTabSz="423863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4pPr>
            <a:lvl5pPr marL="2057400" indent="-228600" defTabSz="423863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9pPr>
          </a:lstStyle>
          <a:p>
            <a:pPr marL="0" lvl="2" eaLnBrk="1" hangingPunct="1">
              <a:lnSpc>
                <a:spcPts val="3500"/>
              </a:lnSpc>
              <a:spcBef>
                <a:spcPts val="100"/>
              </a:spcBef>
            </a:pPr>
            <a:endParaRPr lang="en-US" altLang="ru-RU" sz="2700">
              <a:solidFill>
                <a:srgbClr val="333333"/>
              </a:solidFill>
              <a:latin typeface="Calibri Light" panose="020F0302020204030204" pitchFamily="34" charset="0"/>
            </a:endParaRPr>
          </a:p>
        </p:txBody>
      </p:sp>
      <p:sp>
        <p:nvSpPr>
          <p:cNvPr id="57347" name="Title 4"/>
          <p:cNvSpPr txBox="1">
            <a:spLocks/>
          </p:cNvSpPr>
          <p:nvPr/>
        </p:nvSpPr>
        <p:spPr bwMode="auto">
          <a:xfrm>
            <a:off x="0" y="1085850"/>
            <a:ext cx="12192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Book"/>
                <a:ea typeface="Avenir Book"/>
                <a:cs typeface="Avenir Book"/>
              </a:defRPr>
            </a:lvl9pPr>
          </a:lstStyle>
          <a:p>
            <a:pPr algn="ctr" eaLnBrk="1" hangingPunct="1"/>
            <a:r>
              <a:rPr lang="en-US" altLang="ru-RU" sz="3600" b="1">
                <a:solidFill>
                  <a:srgbClr val="0070C0"/>
                </a:solidFill>
                <a:latin typeface="Georgia" panose="02040502050405020303" pitchFamily="18" charset="0"/>
                <a:sym typeface="Arial" panose="020B0604020202020204" pitchFamily="34" charset="0"/>
              </a:rPr>
              <a:t>Contacts</a:t>
            </a:r>
            <a:r>
              <a:rPr lang="en-US" altLang="ru-RU" sz="3600">
                <a:solidFill>
                  <a:srgbClr val="3E3E3E"/>
                </a:solidFill>
                <a:latin typeface="Museo Sans Cyrl 500"/>
                <a:ea typeface="Arial" panose="020B0604020202020204" pitchFamily="34" charset="0"/>
                <a:cs typeface="Museo Sans Cyrl 50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875" y="1766888"/>
            <a:ext cx="6646863" cy="557053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45720" rIns="45720"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rgbClr val="0070C0"/>
                </a:solidFill>
                <a:latin typeface="Georgia" pitchFamily="18" charset="0"/>
              </a:rPr>
              <a:t>Evgeny Usachev</a:t>
            </a:r>
          </a:p>
          <a:p>
            <a:pPr eaLnBrk="1" hangingPunct="1">
              <a:defRPr/>
            </a:pPr>
            <a:endParaRPr lang="en-US" sz="2400" b="1">
              <a:solidFill>
                <a:srgbClr val="0070C0"/>
              </a:solidFill>
              <a:latin typeface="Georgia" pitchFamily="18" charset="0"/>
            </a:endParaRPr>
          </a:p>
          <a:p>
            <a:pPr eaLnBrk="1" hangingPunct="1">
              <a:defRPr/>
            </a:pPr>
            <a:r>
              <a:rPr lang="en-US" sz="2000" b="1">
                <a:solidFill>
                  <a:srgbClr val="0070C0"/>
                </a:solidFill>
                <a:latin typeface="Georgia" pitchFamily="18" charset="0"/>
              </a:rPr>
              <a:t>Moscow International Academy, Vice President, teacher trainer, digital expert</a:t>
            </a:r>
            <a:endParaRPr lang="en-US" sz="2000" b="1">
              <a:solidFill>
                <a:srgbClr val="3E3E3E"/>
              </a:solidFill>
              <a:latin typeface="Calibri Light"/>
            </a:endParaRPr>
          </a:p>
          <a:p>
            <a:pPr eaLnBrk="1" hangingPunct="1">
              <a:defRPr/>
            </a:pPr>
            <a:endParaRPr lang="en-US" sz="2000" b="1">
              <a:solidFill>
                <a:srgbClr val="3E3E3E"/>
              </a:solidFill>
              <a:latin typeface="Calibri Light"/>
            </a:endParaRPr>
          </a:p>
          <a:p>
            <a:pPr eaLnBrk="1" hangingPunct="1">
              <a:defRPr/>
            </a:pPr>
            <a:r>
              <a:rPr lang="en-US" sz="2000" b="1">
                <a:solidFill>
                  <a:srgbClr val="0070C0"/>
                </a:solidFill>
                <a:latin typeface="Georgia" pitchFamily="18" charset="0"/>
              </a:rPr>
              <a:t>Email: eusach@mail.ru</a:t>
            </a:r>
          </a:p>
          <a:p>
            <a:pPr eaLnBrk="1" hangingPunct="1">
              <a:defRPr/>
            </a:pPr>
            <a:endParaRPr lang="ru-RU" sz="2000" b="1">
              <a:solidFill>
                <a:srgbClr val="3E3E3E"/>
              </a:solidFill>
              <a:latin typeface="Calibri Light"/>
            </a:endParaRPr>
          </a:p>
          <a:p>
            <a:pPr eaLnBrk="1" hangingPunct="1">
              <a:defRPr/>
            </a:pPr>
            <a:r>
              <a:rPr lang="en-US" sz="2000" b="1">
                <a:solidFill>
                  <a:srgbClr val="0070C0"/>
                </a:solidFill>
                <a:latin typeface="Georgia" pitchFamily="18" charset="0"/>
              </a:rPr>
              <a:t>Site: www.i-mil.ru</a:t>
            </a:r>
          </a:p>
          <a:p>
            <a:pPr eaLnBrk="1" hangingPunct="1">
              <a:defRPr/>
            </a:pPr>
            <a:endParaRPr lang="ru-RU" sz="2000" b="1">
              <a:solidFill>
                <a:srgbClr val="3E3E3E"/>
              </a:solidFill>
              <a:latin typeface="Calibri Light"/>
            </a:endParaRPr>
          </a:p>
          <a:p>
            <a:pPr eaLnBrk="1" hangingPunct="1">
              <a:defRPr/>
            </a:pPr>
            <a:r>
              <a:rPr lang="en-US" sz="2000" b="1">
                <a:solidFill>
                  <a:srgbClr val="0070C0"/>
                </a:solidFill>
                <a:latin typeface="Georgia" pitchFamily="18" charset="0"/>
              </a:rPr>
              <a:t>Facebook: www.facebook.com/evgeny.usachev.5</a:t>
            </a:r>
          </a:p>
          <a:p>
            <a:pPr eaLnBrk="1" hangingPunct="1">
              <a:defRPr/>
            </a:pPr>
            <a:r>
              <a:rPr lang="en-US" sz="2000" b="1">
                <a:solidFill>
                  <a:srgbClr val="0070C0"/>
                </a:solidFill>
                <a:latin typeface="Georgia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000" b="1">
                <a:solidFill>
                  <a:srgbClr val="0070C0"/>
                </a:solidFill>
                <a:latin typeface="Georgia" pitchFamily="18" charset="0"/>
              </a:rPr>
              <a:t>Telegram: Evgeny Usachev</a:t>
            </a:r>
          </a:p>
          <a:p>
            <a:pPr eaLnBrk="1" hangingPunct="1">
              <a:defRPr/>
            </a:pPr>
            <a:endParaRPr lang="en-US" sz="2000" b="1">
              <a:solidFill>
                <a:srgbClr val="3E3E3E"/>
              </a:solidFill>
              <a:latin typeface="Calibri Light"/>
            </a:endParaRPr>
          </a:p>
          <a:p>
            <a:pPr eaLnBrk="1" hangingPunct="1">
              <a:defRPr/>
            </a:pPr>
            <a:r>
              <a:rPr lang="en-US" sz="2000" b="1">
                <a:solidFill>
                  <a:srgbClr val="0070C0"/>
                </a:solidFill>
                <a:latin typeface="Georgia" pitchFamily="18" charset="0"/>
              </a:rPr>
              <a:t>Whatsapp: Evgeny Usachev, +79265228168 </a:t>
            </a:r>
            <a:endParaRPr lang="en-US" sz="2000" b="1">
              <a:solidFill>
                <a:srgbClr val="3E3E3E"/>
              </a:solidFill>
              <a:latin typeface="Calibri Light"/>
            </a:endParaRPr>
          </a:p>
          <a:p>
            <a:pPr eaLnBrk="1" hangingPunct="1">
              <a:defRPr/>
            </a:pPr>
            <a:endParaRPr lang="en-US" sz="2000" b="1">
              <a:solidFill>
                <a:srgbClr val="3E3E3E"/>
              </a:solidFill>
              <a:latin typeface="Calibri Light"/>
            </a:endParaRPr>
          </a:p>
          <a:p>
            <a:pPr eaLnBrk="1" hangingPunct="1">
              <a:defRPr/>
            </a:pPr>
            <a:endParaRPr lang="en-US" sz="2400">
              <a:solidFill>
                <a:srgbClr val="3E3E3E"/>
              </a:solidFill>
              <a:latin typeface="Calibri Light"/>
            </a:endParaRPr>
          </a:p>
          <a:p>
            <a:pPr eaLnBrk="1" hangingPunct="1">
              <a:defRPr/>
            </a:pPr>
            <a:endParaRPr lang="en-US" sz="2400">
              <a:solidFill>
                <a:srgbClr val="3E3E3E"/>
              </a:solidFill>
              <a:latin typeface="Calibri Light"/>
            </a:endParaRPr>
          </a:p>
        </p:txBody>
      </p:sp>
      <p:pic>
        <p:nvPicPr>
          <p:cNvPr id="57349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2254250"/>
            <a:ext cx="34226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Рисунок 11" descr="Усачев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2190750"/>
            <a:ext cx="496093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938"/>
            <a:ext cx="230346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68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97FBD-E7EA-4E6A-981E-D73557A4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1. Оборудование и технология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99173-CF0E-4BBD-AA53-83D678CC3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Бесплатные сервисы для видеосвязи: </a:t>
            </a:r>
            <a:r>
              <a:rPr lang="en-US" dirty="0"/>
              <a:t>skype, zoom. </a:t>
            </a:r>
            <a:r>
              <a:rPr lang="ru-RU" dirty="0"/>
              <a:t>Есть возможность записи видео, демонстрации экрана, большое количество участников видеоконференции. </a:t>
            </a:r>
            <a:r>
              <a:rPr lang="en-US" dirty="0"/>
              <a:t>Zoom </a:t>
            </a:r>
            <a:r>
              <a:rPr lang="ru-RU" dirty="0"/>
              <a:t>также дает возможность делить учеников на группы во время занятия и давать им разные задания.</a:t>
            </a:r>
          </a:p>
          <a:p>
            <a:r>
              <a:rPr lang="ru-RU" dirty="0"/>
              <a:t>Другие сервисы: </a:t>
            </a:r>
            <a:r>
              <a:rPr lang="en-US" dirty="0"/>
              <a:t>webinar.ru, </a:t>
            </a:r>
            <a:r>
              <a:rPr lang="en-US" dirty="0" err="1"/>
              <a:t>Mirapolis</a:t>
            </a:r>
            <a:r>
              <a:rPr lang="en-US" dirty="0"/>
              <a:t> </a:t>
            </a:r>
            <a:r>
              <a:rPr lang="ru-RU" dirty="0"/>
              <a:t>и другие сервисы вебинаров. Бесплатно для индивидуальных занятий, платно для групповых. Помимо видеосвязи и демонстрации экрана, есть возможность писать и рисовать на экране.</a:t>
            </a:r>
          </a:p>
        </p:txBody>
      </p:sp>
    </p:spTree>
    <p:extLst>
      <p:ext uri="{BB962C8B-B14F-4D97-AF65-F5344CB8AC3E}">
        <p14:creationId xmlns:p14="http://schemas.microsoft.com/office/powerpoint/2010/main" val="204440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611D8-38C0-4012-91A1-618E3B57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1. Оборудование и технология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F5F55-F804-4B63-A0C6-DD739011E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Функции </a:t>
            </a:r>
            <a:r>
              <a:rPr lang="en-US" dirty="0"/>
              <a:t>Zoom: </a:t>
            </a:r>
            <a:r>
              <a:rPr lang="en-US" dirty="0">
                <a:hlinkClick r:id="rId2"/>
              </a:rPr>
              <a:t>https://support.zoom.us/hc/ru</a:t>
            </a:r>
            <a:endParaRPr lang="en-US" dirty="0"/>
          </a:p>
          <a:p>
            <a:r>
              <a:rPr lang="ru-RU" dirty="0">
                <a:hlinkClick r:id="rId3"/>
              </a:rPr>
              <a:t>Элементы управления в </a:t>
            </a:r>
            <a:r>
              <a:rPr lang="en-US" dirty="0">
                <a:hlinkClick r:id="rId3"/>
              </a:rPr>
              <a:t>Zoom</a:t>
            </a:r>
            <a:endParaRPr lang="en-US" dirty="0"/>
          </a:p>
          <a:p>
            <a:r>
              <a:rPr lang="ru-RU" dirty="0"/>
              <a:t>Памятка по работе с </a:t>
            </a:r>
            <a:r>
              <a:rPr lang="en-US" dirty="0"/>
              <a:t>Zoom </a:t>
            </a:r>
            <a:r>
              <a:rPr lang="ru-RU" dirty="0"/>
              <a:t>для учителей: </a:t>
            </a:r>
            <a:r>
              <a:rPr lang="en-US" dirty="0">
                <a:hlinkClick r:id="rId4"/>
              </a:rPr>
              <a:t>https://project.lektorium.tv/zoom-teachers</a:t>
            </a:r>
            <a:endParaRPr lang="ru-RU" dirty="0"/>
          </a:p>
          <a:p>
            <a:r>
              <a:rPr lang="ru-RU" dirty="0" err="1"/>
              <a:t>Видеоинструкции</a:t>
            </a:r>
            <a:r>
              <a:rPr lang="ru-RU" dirty="0"/>
              <a:t> для преподавателей: </a:t>
            </a:r>
            <a:r>
              <a:rPr lang="en-US" dirty="0">
                <a:hlinkClick r:id="rId5"/>
              </a:rPr>
              <a:t>https://www.youtube.com/channel/UCyojJSaH0etrW2Ujd6bfg3Q/videos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549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3DAF7-2A67-44C4-B2D3-0980A0E3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1. Оборудование и технология.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EFF96-8F78-4AA0-A7DD-29F314467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Интерактивные онлайн-доски: возможность писать и рисовать совместно, сохранять результаты работы отдельными файлами и использовать их впоследствии. В бесплатных версиях есть ограничения по количеству досок, которые сохраняются и по количеству участников, но для уроков этих возможностей достаточно.</a:t>
            </a:r>
          </a:p>
          <a:p>
            <a:r>
              <a:rPr lang="ru-RU" dirty="0"/>
              <a:t>Наиболее удобные </a:t>
            </a:r>
            <a:r>
              <a:rPr lang="ru-RU" i="1" dirty="0"/>
              <a:t>бесплатные</a:t>
            </a:r>
            <a:r>
              <a:rPr lang="ru-RU" dirty="0"/>
              <a:t> доски: </a:t>
            </a:r>
            <a:r>
              <a:rPr lang="en-US" dirty="0">
                <a:hlinkClick r:id="rId2"/>
              </a:rPr>
              <a:t>https://draw.chat/</a:t>
            </a:r>
            <a:r>
              <a:rPr lang="ru-RU" dirty="0"/>
              <a:t>, </a:t>
            </a:r>
            <a:r>
              <a:rPr lang="en-US" dirty="0">
                <a:hlinkClick r:id="rId3"/>
              </a:rPr>
              <a:t>https://netboard.me/</a:t>
            </a:r>
            <a:r>
              <a:rPr lang="ru-RU" dirty="0"/>
              <a:t>, </a:t>
            </a:r>
            <a:r>
              <a:rPr lang="en-US" dirty="0">
                <a:hlinkClick r:id="rId4"/>
              </a:rPr>
              <a:t>http://scrumblr.ca/</a:t>
            </a:r>
            <a:r>
              <a:rPr lang="ru-RU" dirty="0"/>
              <a:t>, </a:t>
            </a:r>
            <a:r>
              <a:rPr lang="en-US" dirty="0">
                <a:hlinkClick r:id="rId5"/>
              </a:rPr>
              <a:t>https://miro.com/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91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40B56-642F-41A6-B79B-4C1BE1B3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1. Коллекция онлайн-ресурсов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1BD9C-2FA9-452C-9980-92D043655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Skysmart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http://skyeng.ru/go/skysmartweb</a:t>
            </a:r>
            <a:r>
              <a:rPr lang="ru-RU" u="sng" dirty="0"/>
              <a:t> </a:t>
            </a:r>
            <a:r>
              <a:rPr lang="ru-RU" dirty="0"/>
              <a:t>– интерактивные рабочие тетради к учебникам издательства «Просвещение» с 5 по 11 классы по ряду предметов;</a:t>
            </a:r>
          </a:p>
          <a:p>
            <a:r>
              <a:rPr lang="ru-RU" dirty="0"/>
              <a:t>Платформа </a:t>
            </a:r>
            <a:r>
              <a:rPr lang="en-US" dirty="0"/>
              <a:t>Skyes School  - </a:t>
            </a:r>
            <a:r>
              <a:rPr lang="ru-RU" dirty="0"/>
              <a:t>интерактивные ресурсы и уроки по английскому языку, а также рабочие тетради к учебникам;</a:t>
            </a:r>
          </a:p>
          <a:p>
            <a:r>
              <a:rPr lang="ru-RU" dirty="0"/>
              <a:t>Эти и другие ресурсы рассмотрим после обсуждения особенностей подготовки и организации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317938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08551-880C-4E36-8F2D-D26AEFB8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2. Организация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0D1D41-9A26-4D44-97F1-E3140E4D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Создаем расписание в виде документа в </a:t>
            </a:r>
            <a:r>
              <a:rPr lang="en-US" dirty="0"/>
              <a:t>google docs</a:t>
            </a:r>
            <a:r>
              <a:rPr lang="ru-RU" dirty="0"/>
              <a:t>. В расписании к каждому уроку учитель сам вписывает ссылку на конференцию и пароль для входа. У всех учителей школы есть право редактировать документ. У учеников есть только право просматривать. Ссылка на документ располагается на сайте школы и один раз отправляется ученикам и родителям по электронной почте. Таким образом, не нужно рассылать расписание индивидуально, не нужно составлять его централизованно.</a:t>
            </a:r>
          </a:p>
          <a:p>
            <a:r>
              <a:rPr lang="ru-RU" dirty="0"/>
              <a:t>Дополнительно можно вносить расписание в онлайн-календарь, например  </a:t>
            </a:r>
            <a:r>
              <a:rPr lang="en-US" dirty="0"/>
              <a:t>le calendar </a:t>
            </a:r>
            <a:r>
              <a:rPr lang="ru-RU" dirty="0"/>
              <a:t>или календарь </a:t>
            </a:r>
            <a:r>
              <a:rPr lang="en-US" dirty="0"/>
              <a:t>mail.ru </a:t>
            </a:r>
            <a:r>
              <a:rPr lang="ru-RU" dirty="0"/>
              <a:t>Тогда система сама будет напоминать ученикам о занятиях.</a:t>
            </a:r>
          </a:p>
          <a:p>
            <a:r>
              <a:rPr lang="ru-RU" dirty="0"/>
              <a:t>Дайте ученикам ссылки на объяснения того, как работает выбранный сервис</a:t>
            </a:r>
          </a:p>
        </p:txBody>
      </p:sp>
    </p:spTree>
    <p:extLst>
      <p:ext uri="{BB962C8B-B14F-4D97-AF65-F5344CB8AC3E}">
        <p14:creationId xmlns:p14="http://schemas.microsoft.com/office/powerpoint/2010/main" val="276572659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392441"/>
      </a:dk2>
      <a:lt2>
        <a:srgbClr val="E4E8E2"/>
      </a:lt2>
      <a:accent1>
        <a:srgbClr val="9A25C7"/>
      </a:accent1>
      <a:accent2>
        <a:srgbClr val="6837D9"/>
      </a:accent2>
      <a:accent3>
        <a:srgbClr val="D937C3"/>
      </a:accent3>
      <a:accent4>
        <a:srgbClr val="7BB422"/>
      </a:accent4>
      <a:accent5>
        <a:srgbClr val="4BBA2F"/>
      </a:accent5>
      <a:accent6>
        <a:srgbClr val="23BD45"/>
      </a:accent6>
      <a:hlink>
        <a:srgbClr val="4C9331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1768</Words>
  <Application>Microsoft Office PowerPoint</Application>
  <PresentationFormat>Широкоэкранный</PresentationFormat>
  <Paragraphs>195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Arial</vt:lpstr>
      <vt:lpstr>Avenir Book</vt:lpstr>
      <vt:lpstr>Avenir Next LT Pro</vt:lpstr>
      <vt:lpstr>Calibri</vt:lpstr>
      <vt:lpstr>Calibri Light</vt:lpstr>
      <vt:lpstr>Georgia</vt:lpstr>
      <vt:lpstr>Museo Sans Cyrillic 500</vt:lpstr>
      <vt:lpstr>Museo Sans Cyrl 500</vt:lpstr>
      <vt:lpstr>Segoe UI Symbol</vt:lpstr>
      <vt:lpstr>Trebuchet MS</vt:lpstr>
      <vt:lpstr>AccentBoxVTI</vt:lpstr>
      <vt:lpstr>Организация дистанционного обучения:  план действий для педагога</vt:lpstr>
      <vt:lpstr>Особенности дистанционного обучения</vt:lpstr>
      <vt:lpstr>Сегодня мы вместе поищем ответов на вопросы:</vt:lpstr>
      <vt:lpstr>Шаг 1. Оборудование и технология</vt:lpstr>
      <vt:lpstr>Шаг 1. Оборудование и технология</vt:lpstr>
      <vt:lpstr>Шаг 1. Оборудование и технология</vt:lpstr>
      <vt:lpstr>Шаг 1. Оборудование и технология.</vt:lpstr>
      <vt:lpstr>Шаг 1. Коллекция онлайн-ресурсов</vt:lpstr>
      <vt:lpstr>Шаг 2. Организация обучения</vt:lpstr>
      <vt:lpstr>Шаг 2. Организация обучения</vt:lpstr>
      <vt:lpstr>Шаг 3. Проведение урока</vt:lpstr>
      <vt:lpstr>Шаг 3. Проведение урока</vt:lpstr>
      <vt:lpstr>Шаг 3. Проведение урока</vt:lpstr>
      <vt:lpstr>Шаг 4. Контроль, оценивание и отчетность</vt:lpstr>
      <vt:lpstr>Шаг 5. Домашнее задание</vt:lpstr>
      <vt:lpstr>Полезные ресурсы</vt:lpstr>
      <vt:lpstr>Возможности платформ </vt:lpstr>
      <vt:lpstr>Skysmart</vt:lpstr>
      <vt:lpstr>Skysmart</vt:lpstr>
      <vt:lpstr>Skysmart</vt:lpstr>
      <vt:lpstr>Skysmart</vt:lpstr>
      <vt:lpstr>Skysmart</vt:lpstr>
      <vt:lpstr>Skysmart</vt:lpstr>
      <vt:lpstr>Домашние задания в Skysmart</vt:lpstr>
      <vt:lpstr>Обучение английскому языку </vt:lpstr>
      <vt:lpstr>Возможности Skyes school</vt:lpstr>
      <vt:lpstr>Онлайн-классы</vt:lpstr>
      <vt:lpstr>Полная электронная рабочая тетрадь</vt:lpstr>
      <vt:lpstr>Дополнительные упражнения</vt:lpstr>
      <vt:lpstr>Тематические уроки – повышение мотивации</vt:lpstr>
      <vt:lpstr>Грамматический справочник</vt:lpstr>
      <vt:lpstr>Для учителя</vt:lpstr>
      <vt:lpstr>Для родителя</vt:lpstr>
      <vt:lpstr>Стоимость платформы</vt:lpstr>
      <vt:lpstr>Закупка Skyes школой</vt:lpstr>
      <vt:lpstr>Что поможет учителю освоиться на Skyes?</vt:lpstr>
      <vt:lpstr>Что поможет учителю освоиться на Skyes?</vt:lpstr>
      <vt:lpstr>Виртуальные лаборатории</vt:lpstr>
      <vt:lpstr>Подводя итоги</vt:lpstr>
      <vt:lpstr>Презентация PowerPoint</vt:lpstr>
      <vt:lpstr>Презентация PowerPoint</vt:lpstr>
      <vt:lpstr>18 АПРЕЛЯ Эффективный урок онлайн: classroom management and team-building techniques бесплатная онлайн конференция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дистанционного обучения: план действий для педагога</dc:title>
  <dc:creator>Alexey Konobeiev</dc:creator>
  <cp:lastModifiedBy>Женя</cp:lastModifiedBy>
  <cp:revision>16</cp:revision>
  <dcterms:created xsi:type="dcterms:W3CDTF">2020-04-15T14:06:17Z</dcterms:created>
  <dcterms:modified xsi:type="dcterms:W3CDTF">2020-04-17T09:15:38Z</dcterms:modified>
</cp:coreProperties>
</file>