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_rels/slide2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5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4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media/image6.jpeg" ContentType="image/jpeg"/>
  <Override PartName="/ppt/media/image5.jpeg" ContentType="image/jpeg"/>
  <Override PartName="/ppt/media/image7.jpeg" ContentType="image/jpeg"/>
  <Override PartName="/ppt/media/image8.jpeg" ContentType="image/jpeg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0880"/>
          </a:xfrm>
          <a:prstGeom prst="rect">
            <a:avLst/>
          </a:prstGeom>
        </p:spPr>
        <p:txBody>
          <a:bodyPr lIns="0" rIns="0" tIns="0" bIns="0">
            <a:normAutofit fontScale="87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0880"/>
          </a:xfrm>
          <a:prstGeom prst="rect">
            <a:avLst/>
          </a:prstGeom>
        </p:spPr>
        <p:txBody>
          <a:bodyPr lIns="0" rIns="0" tIns="0" bIns="0">
            <a:normAutofit fontScale="87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0880"/>
          </a:xfrm>
          <a:prstGeom prst="rect">
            <a:avLst/>
          </a:prstGeom>
        </p:spPr>
        <p:txBody>
          <a:bodyPr lIns="0" rIns="0" tIns="0" bIns="0">
            <a:normAutofit fontScale="87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2920680" cy="2090880"/>
          </a:xfrm>
          <a:prstGeom prst="rect">
            <a:avLst/>
          </a:prstGeom>
        </p:spPr>
        <p:txBody>
          <a:bodyPr lIns="0" rIns="0" tIns="0" bIns="0">
            <a:normAutofit fontScale="87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000"/>
            <a:ext cx="2920680" cy="2090880"/>
          </a:xfrm>
          <a:prstGeom prst="rect">
            <a:avLst/>
          </a:prstGeom>
        </p:spPr>
        <p:txBody>
          <a:bodyPr lIns="0" rIns="0" tIns="0" bIns="0">
            <a:normAutofit fontScale="87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4059000"/>
            <a:ext cx="2920680" cy="2090880"/>
          </a:xfrm>
          <a:prstGeom prst="rect">
            <a:avLst/>
          </a:prstGeom>
        </p:spPr>
        <p:txBody>
          <a:bodyPr lIns="0" rIns="0" tIns="0" bIns="0">
            <a:normAutofit fontScale="87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EF4D0B1F-DA95-457B-A7E4-44B447250612}" type="slidenum">
              <a:rPr b="0" lang="ru-RU" sz="1400" spc="-1" strike="noStrike">
                <a:latin typeface="Times New Roman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5890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ru-RU" sz="4400" spc="-1" strike="noStrike">
                <a:solidFill>
                  <a:srgbClr val="cc0066"/>
                </a:solidFill>
                <a:latin typeface="Arial"/>
              </a:rPr>
              <a:t>ОБРАБОТКА ГРАФИЧЕСКОЙ ИНФОРМАЦИИ.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04000" y="6912000"/>
            <a:ext cx="9071640" cy="504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1000" spc="-1" strike="noStrike">
                <a:latin typeface="Arial"/>
              </a:rPr>
              <a:t>Информатика — 7</a:t>
            </a:r>
            <a:endParaRPr b="0" lang="ru-RU" sz="1000" spc="-1" strike="noStrike">
              <a:latin typeface="Arial"/>
            </a:endParaRPr>
          </a:p>
          <a:p>
            <a:pPr algn="ctr"/>
            <a:r>
              <a:rPr b="0" lang="ru-RU" sz="1000" spc="-1" strike="noStrike">
                <a:latin typeface="Arial"/>
              </a:rPr>
              <a:t>Урок №17</a:t>
            </a:r>
            <a:endParaRPr b="0" lang="ru-RU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ru-RU" sz="4400" spc="-1" strike="noStrike">
                <a:solidFill>
                  <a:srgbClr val="800000"/>
                </a:solidFill>
                <a:latin typeface="Arial"/>
              </a:rPr>
              <a:t>Видеосистема.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59" name="TextShape 2"/>
          <p:cNvSpPr txBox="1"/>
          <p:nvPr/>
        </p:nvSpPr>
        <p:spPr>
          <a:xfrm>
            <a:off x="2808000" y="1296000"/>
            <a:ext cx="6767640" cy="1584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r>
              <a:rPr b="1" lang="ru-RU" sz="3200" spc="-1" strike="noStrike">
                <a:latin typeface="Arial"/>
              </a:rPr>
              <a:t>1.   Видеопамять.</a:t>
            </a:r>
            <a:endParaRPr b="0" lang="ru-RU" sz="3200" spc="-1" strike="noStrike">
              <a:latin typeface="Arial"/>
            </a:endParaRPr>
          </a:p>
          <a:p>
            <a:endParaRPr b="0" lang="ru-RU" sz="3200" spc="-1" strike="noStrike">
              <a:latin typeface="Arial"/>
            </a:endParaRPr>
          </a:p>
          <a:p>
            <a:r>
              <a:rPr b="1" lang="ru-RU" sz="3200" spc="-1" strike="noStrike">
                <a:latin typeface="Arial"/>
              </a:rPr>
              <a:t>2.   Видеопроцессор.</a:t>
            </a:r>
            <a:endParaRPr b="0" lang="ru-RU" sz="3200" spc="-1" strike="noStrike">
              <a:latin typeface="Arial"/>
            </a:endParaRPr>
          </a:p>
        </p:txBody>
      </p:sp>
      <p:pic>
        <p:nvPicPr>
          <p:cNvPr id="60" name="" descr=""/>
          <p:cNvPicPr/>
          <p:nvPr/>
        </p:nvPicPr>
        <p:blipFill>
          <a:blip r:embed="rId1"/>
          <a:stretch/>
        </p:blipFill>
        <p:spPr>
          <a:xfrm>
            <a:off x="2125080" y="3102840"/>
            <a:ext cx="5146920" cy="35931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" descr=""/>
          <p:cNvPicPr/>
          <p:nvPr/>
        </p:nvPicPr>
        <p:blipFill>
          <a:blip r:embed="rId1"/>
          <a:stretch/>
        </p:blipFill>
        <p:spPr>
          <a:xfrm>
            <a:off x="10800" y="1785960"/>
            <a:ext cx="10079640" cy="3994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301320"/>
            <a:ext cx="9071640" cy="7042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ru-RU" sz="4400" spc="-1" strike="noStrike">
                <a:solidFill>
                  <a:srgbClr val="cc0066"/>
                </a:solidFill>
                <a:latin typeface="Arial"/>
              </a:rPr>
              <a:t>ПИКСЕЛЬ</a:t>
            </a:r>
            <a:r>
              <a:rPr b="1" lang="ru-RU" sz="4400" spc="-1" strike="noStrike">
                <a:solidFill>
                  <a:srgbClr val="0000ff"/>
                </a:solidFill>
                <a:latin typeface="Arial"/>
              </a:rPr>
              <a:t> — элемент изображения (</a:t>
            </a:r>
            <a:r>
              <a:rPr b="1" lang="ru-RU" sz="4400" spc="-1" strike="noStrike">
                <a:solidFill>
                  <a:srgbClr val="000000"/>
                </a:solidFill>
                <a:latin typeface="Arial"/>
              </a:rPr>
              <a:t>одна точка</a:t>
            </a:r>
            <a:r>
              <a:rPr b="1" lang="ru-RU" sz="4400" spc="-1" strike="noStrike">
                <a:solidFill>
                  <a:srgbClr val="0000ff"/>
                </a:solidFill>
                <a:latin typeface="Arial"/>
              </a:rPr>
              <a:t>).</a:t>
            </a:r>
            <a:br/>
            <a:br/>
            <a:r>
              <a:rPr b="1" lang="ru-RU" sz="4400" spc="-1" strike="noStrike">
                <a:solidFill>
                  <a:srgbClr val="cc0066"/>
                </a:solidFill>
                <a:latin typeface="Arial"/>
              </a:rPr>
              <a:t>ПРОСТРАНСТВЕННОЕ РАЗРЕШЕНИЕ МОНИТОРА</a:t>
            </a:r>
            <a:r>
              <a:rPr b="1" lang="ru-RU" sz="4400" spc="-1" strike="noStrike">
                <a:solidFill>
                  <a:srgbClr val="0000ff"/>
                </a:solidFill>
                <a:latin typeface="Arial"/>
              </a:rPr>
              <a:t> — количество пикселей из которых складывается изображение на экране.</a:t>
            </a:r>
            <a:endParaRPr b="0" lang="ru-RU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ru-RU" sz="4400" spc="-1" strike="noStrike">
                <a:solidFill>
                  <a:srgbClr val="0000ff"/>
                </a:solidFill>
                <a:latin typeface="Arial"/>
              </a:rPr>
              <a:t>Изображение высокого и низкого разрешения.</a:t>
            </a:r>
            <a:endParaRPr b="0" lang="ru-RU" sz="4400" spc="-1" strike="noStrike">
              <a:latin typeface="Arial"/>
            </a:endParaRPr>
          </a:p>
        </p:txBody>
      </p:sp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3944520" y="1687680"/>
            <a:ext cx="2247480" cy="58003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ru-RU" sz="4400" spc="-1" strike="noStrike">
                <a:solidFill>
                  <a:srgbClr val="cc0066"/>
                </a:solidFill>
                <a:latin typeface="Arial"/>
              </a:rPr>
              <a:t>Цветовая модель RGB.</a:t>
            </a:r>
            <a:endParaRPr b="0" lang="ru-RU" sz="4400" spc="-1" strike="noStrike">
              <a:latin typeface="Arial"/>
            </a:endParaRPr>
          </a:p>
        </p:txBody>
      </p:sp>
      <p:pic>
        <p:nvPicPr>
          <p:cNvPr id="47" name="" descr=""/>
          <p:cNvPicPr/>
          <p:nvPr/>
        </p:nvPicPr>
        <p:blipFill>
          <a:blip r:embed="rId1"/>
          <a:stretch/>
        </p:blipFill>
        <p:spPr>
          <a:xfrm>
            <a:off x="503640" y="2313360"/>
            <a:ext cx="9071640" cy="32950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ru-RU" sz="4400" spc="-1" strike="noStrike">
                <a:solidFill>
                  <a:srgbClr val="cc0066"/>
                </a:solidFill>
                <a:latin typeface="Arial"/>
              </a:rPr>
              <a:t>Пиксель.</a:t>
            </a:r>
            <a:endParaRPr b="0" lang="ru-RU" sz="4400" spc="-1" strike="noStrike">
              <a:latin typeface="Arial"/>
            </a:endParaRPr>
          </a:p>
        </p:txBody>
      </p:sp>
      <p:pic>
        <p:nvPicPr>
          <p:cNvPr id="49" name="" descr=""/>
          <p:cNvPicPr/>
          <p:nvPr/>
        </p:nvPicPr>
        <p:blipFill>
          <a:blip r:embed="rId1"/>
          <a:stretch/>
        </p:blipFill>
        <p:spPr>
          <a:xfrm>
            <a:off x="2547720" y="1769040"/>
            <a:ext cx="4983840" cy="43840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504000" y="0"/>
            <a:ext cx="9071640" cy="72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ru-RU" sz="4400" spc="-1" strike="noStrike">
                <a:solidFill>
                  <a:srgbClr val="2a6099"/>
                </a:solidFill>
                <a:latin typeface="Arial"/>
              </a:rPr>
              <a:t>Устройство экрана монитора.</a:t>
            </a:r>
            <a:endParaRPr b="0" lang="ru-RU" sz="4400" spc="-1" strike="noStrike">
              <a:latin typeface="Arial"/>
            </a:endParaRPr>
          </a:p>
        </p:txBody>
      </p:sp>
      <p:pic>
        <p:nvPicPr>
          <p:cNvPr id="51" name="" descr=""/>
          <p:cNvPicPr/>
          <p:nvPr/>
        </p:nvPicPr>
        <p:blipFill>
          <a:blip r:embed="rId1"/>
          <a:stretch/>
        </p:blipFill>
        <p:spPr>
          <a:xfrm>
            <a:off x="37080" y="983160"/>
            <a:ext cx="10079640" cy="56358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ru-RU" sz="4400" spc="-1" strike="noStrike">
                <a:solidFill>
                  <a:srgbClr val="800000"/>
                </a:solidFill>
                <a:latin typeface="Arial"/>
              </a:rPr>
              <a:t>Кодирование цвета.</a:t>
            </a:r>
            <a:endParaRPr b="0" lang="ru-RU" sz="4400" spc="-1" strike="noStrike">
              <a:latin typeface="Arial"/>
            </a:endParaRPr>
          </a:p>
        </p:txBody>
      </p:sp>
      <p:pic>
        <p:nvPicPr>
          <p:cNvPr id="53" name="" descr=""/>
          <p:cNvPicPr/>
          <p:nvPr/>
        </p:nvPicPr>
        <p:blipFill>
          <a:blip r:embed="rId1"/>
          <a:stretch/>
        </p:blipFill>
        <p:spPr>
          <a:xfrm>
            <a:off x="833040" y="1769040"/>
            <a:ext cx="8413200" cy="43840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504000" y="-5040"/>
            <a:ext cx="9071640" cy="6773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ru-RU" sz="4400" spc="-1" strike="noStrike">
                <a:solidFill>
                  <a:srgbClr val="cc0066"/>
                </a:solidFill>
                <a:latin typeface="Arial"/>
              </a:rPr>
              <a:t>Глубина цвета</a:t>
            </a:r>
            <a:r>
              <a:rPr b="1" lang="ru-RU" sz="4400" spc="-1" strike="noStrike">
                <a:solidFill>
                  <a:srgbClr val="0000ff"/>
                </a:solidFill>
                <a:latin typeface="Arial"/>
              </a:rPr>
              <a:t> — длина двоичного кода, который используется для кодирования цвета пикселя.</a:t>
            </a:r>
            <a:r>
              <a:rPr b="1" lang="ru-RU" sz="4400" spc="-1" strike="noStrike">
                <a:latin typeface="Arial"/>
              </a:rPr>
              <a:t> Количество цветов в палитре </a:t>
            </a:r>
            <a:r>
              <a:rPr b="1" lang="ru-RU" sz="4400" spc="-1" strike="noStrike">
                <a:solidFill>
                  <a:srgbClr val="800000"/>
                </a:solidFill>
                <a:latin typeface="Arial"/>
              </a:rPr>
              <a:t>N</a:t>
            </a:r>
            <a:r>
              <a:rPr b="1" lang="ru-RU" sz="4400" spc="-1" strike="noStrike">
                <a:latin typeface="Arial"/>
              </a:rPr>
              <a:t> и глубина цвета </a:t>
            </a:r>
            <a:r>
              <a:rPr b="1" lang="ru-RU" sz="4400" spc="-1" strike="noStrike">
                <a:solidFill>
                  <a:srgbClr val="800000"/>
                </a:solidFill>
                <a:latin typeface="Arial"/>
              </a:rPr>
              <a:t>i</a:t>
            </a:r>
            <a:r>
              <a:rPr b="1" lang="ru-RU" sz="4400" spc="-1" strike="noStrike">
                <a:latin typeface="Arial"/>
              </a:rPr>
              <a:t> связаны между собой соотношением</a:t>
            </a:r>
            <a:br/>
            <a:br/>
            <a:r>
              <a:rPr b="1" lang="ru-RU" sz="7200" spc="-1" strike="noStrike">
                <a:solidFill>
                  <a:srgbClr val="cc0066"/>
                </a:solidFill>
                <a:latin typeface="Arial"/>
              </a:rPr>
              <a:t>N=2</a:t>
            </a:r>
            <a:r>
              <a:rPr b="1" lang="ru-RU" sz="7200" spc="-1" strike="noStrike" baseline="14000000">
                <a:solidFill>
                  <a:srgbClr val="cc0066"/>
                </a:solidFill>
                <a:latin typeface="Arial"/>
              </a:rPr>
              <a:t>i</a:t>
            </a:r>
            <a:endParaRPr b="0" lang="ru-RU" sz="7200" spc="-1" strike="noStrike">
              <a:latin typeface="Arial"/>
            </a:endParaRPr>
          </a:p>
        </p:txBody>
      </p:sp>
      <p:sp>
        <p:nvSpPr>
          <p:cNvPr id="55" name="TextShape 2"/>
          <p:cNvSpPr txBox="1"/>
          <p:nvPr/>
        </p:nvSpPr>
        <p:spPr>
          <a:xfrm>
            <a:off x="504000" y="6984000"/>
            <a:ext cx="9071640" cy="326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60000"/>
          </a:bodyPr>
          <a:p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ru-RU" sz="4400" spc="-1" strike="noStrike">
                <a:solidFill>
                  <a:srgbClr val="800000"/>
                </a:solidFill>
                <a:latin typeface="Arial"/>
              </a:rPr>
              <a:t>Глубина цвета и палитра.</a:t>
            </a:r>
            <a:endParaRPr b="0" lang="ru-RU" sz="4400" spc="-1" strike="noStrike">
              <a:latin typeface="Arial"/>
            </a:endParaRPr>
          </a:p>
        </p:txBody>
      </p:sp>
      <p:pic>
        <p:nvPicPr>
          <p:cNvPr id="57" name="" descr=""/>
          <p:cNvPicPr/>
          <p:nvPr/>
        </p:nvPicPr>
        <p:blipFill>
          <a:blip r:embed="rId1"/>
          <a:stretch/>
        </p:blipFill>
        <p:spPr>
          <a:xfrm>
            <a:off x="503640" y="2530440"/>
            <a:ext cx="9071640" cy="2860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Application>LibreOffice/6.4.6.2$Linux_x86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2017-01-09T19:28:39Z</dcterms:created>
  <dc:creator/>
  <dc:description/>
  <dc:language>ru-RU</dc:language>
  <cp:lastModifiedBy/>
  <dcterms:modified xsi:type="dcterms:W3CDTF">2020-08-26T15:41:10Z</dcterms:modified>
  <cp:revision>13</cp:revision>
  <dc:subject/>
  <dc:title/>
</cp:coreProperties>
</file>