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92" r:id="rId4"/>
    <p:sldId id="266" r:id="rId5"/>
    <p:sldId id="278" r:id="rId6"/>
    <p:sldId id="256" r:id="rId7"/>
    <p:sldId id="267" r:id="rId8"/>
    <p:sldId id="277" r:id="rId9"/>
    <p:sldId id="271" r:id="rId10"/>
    <p:sldId id="270" r:id="rId11"/>
    <p:sldId id="269" r:id="rId12"/>
    <p:sldId id="291" r:id="rId13"/>
    <p:sldId id="268" r:id="rId14"/>
    <p:sldId id="281" r:id="rId15"/>
    <p:sldId id="282" r:id="rId16"/>
    <p:sldId id="289" r:id="rId17"/>
    <p:sldId id="283" r:id="rId18"/>
    <p:sldId id="284" r:id="rId19"/>
    <p:sldId id="285" r:id="rId20"/>
    <p:sldId id="286" r:id="rId21"/>
    <p:sldId id="274" r:id="rId22"/>
    <p:sldId id="275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0448-2BC5-4311-8C14-DA8C5C3FB81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  <a:defRPr/>
            </a:pP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 математики в 5 классе</a:t>
            </a:r>
          </a:p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Черных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аталья Валентиновна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Вычисли и запомни!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2963863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1) 5∙2=</a:t>
            </a:r>
          </a:p>
          <a:p>
            <a:pPr marL="2963863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 25∙4=</a:t>
            </a:r>
          </a:p>
          <a:p>
            <a:pPr marL="2963863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 20∙5=</a:t>
            </a:r>
          </a:p>
          <a:p>
            <a:pPr marL="2963863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 125∙8=</a:t>
            </a:r>
          </a:p>
          <a:p>
            <a:pPr marL="2963863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4) 125∙16=125∙8∙2=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556792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204864"/>
            <a:ext cx="877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924944"/>
            <a:ext cx="877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501008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221088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Вычислите удобным способом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38·4·25=</a:t>
            </a:r>
          </a:p>
          <a:p>
            <a:pPr lvl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125·9·8=</a:t>
            </a:r>
          </a:p>
          <a:p>
            <a:pPr lvl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25·96·4=</a:t>
            </a:r>
          </a:p>
          <a:p>
            <a:pPr lvl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306·8·125=</a:t>
            </a:r>
          </a:p>
          <a:p>
            <a:pPr lvl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50·786·2=</a:t>
            </a:r>
          </a:p>
          <a:p>
            <a:pPr algn="ctr">
              <a:buNone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62880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34888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140968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861048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306000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4581128"/>
            <a:ext cx="1338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78600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Карл Гаусс (1777– 1855 гг.)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Немецкого ученого Карла  Гаусса называли королем математики. Его математическое дарование проявилось уже в детстве. Однажды в школе (Гауссу в то время было 10 лет) учитель предложил классу сложить все числа от 1 до 100. Пока он диктовал задание, у Гаусса уже был готов ответ. Как он это сделал?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(1+100)+(2+99)+(3+98)+…+(50+51)= =101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50=5050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2856"/>
            <a:ext cx="2286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Выполните умножение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столбик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467∙304=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1208∙401=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516∙309=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3221∙2007=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7125 ∙3006= </a:t>
            </a:r>
            <a:endParaRPr lang="ru-RU" sz="4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62880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141968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34888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484408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06896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159444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3789040"/>
            <a:ext cx="1980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6464547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509120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21417750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16901"/>
            <a:ext cx="5482952" cy="45259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Быстро встали,  улыбнулись,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Выше – выше потянулись.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Ну – ка плечи распрямите,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Поднимите, опустите,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Вправо, влево  поверните,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 теперь, друзья, садитесь!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B0F0"/>
                </a:solidFill>
                <a:ea typeface="+mj-ea"/>
                <a:cs typeface="+mj-cs"/>
              </a:rPr>
              <a:t>     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B0F0"/>
                </a:solidFill>
                <a:ea typeface="+mj-ea"/>
                <a:cs typeface="+mj-cs"/>
              </a:rPr>
              <a:t> </a:t>
            </a:r>
            <a:r>
              <a:rPr lang="ru-RU" sz="5400" b="1" dirty="0" smtClean="0">
                <a:solidFill>
                  <a:srgbClr val="00B0F0"/>
                </a:solidFill>
                <a:ea typeface="+mj-ea"/>
                <a:cs typeface="+mj-cs"/>
              </a:rPr>
              <a:t>       </a:t>
            </a:r>
            <a:r>
              <a:rPr lang="ru-RU" sz="5400" b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Математическое </a:t>
            </a:r>
            <a:r>
              <a:rPr lang="ru-RU" sz="5400" b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лото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сумму чисел 170 и  80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разность чисел 1000  и  50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160 уменьшить в 10 раз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 20  увеличить в  5 раз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 70  умножить на  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 111  увеличить на  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4713387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537+130+63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478+(320+22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(346+110)-46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738-(238+170)</a:t>
            </a: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81" y="1700808"/>
            <a:ext cx="201136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5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Решите уравнения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060848"/>
            <a:ext cx="4392488" cy="3949899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 – 80 = 120</a:t>
            </a: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130 + х =550</a:t>
            </a: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 = 555</a:t>
            </a: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 : 10 = 12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201136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9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Выразите в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килограммах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132856"/>
            <a:ext cx="4557192" cy="3921299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ц. 5 кг.</a:t>
            </a: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т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23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кг.</a:t>
            </a: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48000 г.</a:t>
            </a: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ru-RU" sz="3600" dirty="0">
              <a:solidFill>
                <a:prstClr val="black"/>
              </a:solidFill>
            </a:endParaRP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46" y="1700808"/>
            <a:ext cx="201136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Китайская мудрость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276872"/>
            <a:ext cx="6707088" cy="3849291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Расскажи мне, и я забуду.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Покажи мне, и я запомню.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Дай мне попробовать, и я научусь.</a:t>
            </a:r>
          </a:p>
        </p:txBody>
      </p:sp>
    </p:spTree>
    <p:extLst>
      <p:ext uri="{BB962C8B-B14F-4D97-AF65-F5344CB8AC3E}">
        <p14:creationId xmlns:p14="http://schemas.microsoft.com/office/powerpoint/2010/main" val="1312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Подумайте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348880"/>
            <a:ext cx="4186808" cy="31292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Чему равен периметр квадрата со стороной 15 см?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46" y="1700808"/>
            <a:ext cx="201136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725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029537"/>
              </p:ext>
            </p:extLst>
          </p:nvPr>
        </p:nvGraphicFramePr>
        <p:xfrm>
          <a:off x="1043608" y="1196752"/>
          <a:ext cx="4248472" cy="4466265"/>
        </p:xfrm>
        <a:graphic>
          <a:graphicData uri="http://schemas.openxmlformats.org/drawingml/2006/table">
            <a:tbl>
              <a:tblPr firstRow="1" firstCol="1" bandRow="1"/>
              <a:tblGrid>
                <a:gridCol w="424847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Вариант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24" marR="38724" marT="8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Вычислите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удобным способом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25·96·4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306·8·125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24" marR="38724" marT="8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Торт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3 раза дороже, чем 5 пирожных. Сколько стоит торт, если пирожное стоит 22 рубля?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24" marR="38724" marT="8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Выполните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умножение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5075·68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24" marR="38724" marT="8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Вариант</a:t>
                      </a:r>
                      <a:r>
                        <a:rPr lang="ru-RU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№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24" marR="38724" marT="8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Вычислите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удобным способом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4·316·25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207·125·8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24" marR="38724" marT="8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Бочка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вмещает воды в 9 раз больше, чем 4 ведра. Сколько литров воды вмещает бочка, если в одно ведро входит 11 л воды?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24" marR="38724" marT="8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Выполните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умножение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4075·84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24" marR="38724" marT="8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Подведение  итогов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5266928" cy="5001419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Назовите компоненты умножения.</a:t>
            </a:r>
          </a:p>
          <a:p>
            <a:pPr marL="742950" indent="-7429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Как найти неизвестный множитель?</a:t>
            </a:r>
          </a:p>
          <a:p>
            <a:pPr marL="742950" indent="-7429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Какие свойства умножения вы знаете?</a:t>
            </a:r>
          </a:p>
          <a:p>
            <a:pPr marL="742950" indent="-7429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Зачем надо знать эти свойства?</a:t>
            </a:r>
          </a:p>
          <a:p>
            <a:pPr marL="742950" indent="-7429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Какие задания были самыми трудными,  почему?</a:t>
            </a:r>
          </a:p>
          <a:p>
            <a:pPr marL="742950" indent="-74295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7305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№453, 455(</a:t>
            </a:r>
            <a:r>
              <a:rPr lang="ru-RU" sz="4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е,з</a:t>
            </a: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), 462(</a:t>
            </a:r>
            <a:r>
              <a:rPr lang="ru-RU" sz="4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в,г</a:t>
            </a: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), 448(1,3)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№ 463*</a:t>
            </a:r>
            <a:endParaRPr lang="ru-RU" sz="4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30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 задание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быстрее?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Каждому из двух муравьев, Толстому и Тонкому, нужно перенести по 150 г груза из точки А в точку В. Расстояние между точками – 15 м. Толстый муравей ползет со скоростью 3 м/мин, но может унести 5 г груза, Тонкий - со скоростью 5 м/мин, но может унести лишь 3 г груза. Кто из них быстрее доставит весь груз в точку В?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Толстый доставит груз быстрее  на 2 мин.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Рисунок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596682" cy="367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5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Устный счет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60+9=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:3=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-15=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∙12=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:2=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556792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132856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708920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284984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861048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509120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Восстановите цепочку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873503" y="1376770"/>
            <a:ext cx="1728192" cy="1222499"/>
          </a:xfrm>
          <a:prstGeom prst="flowChartAlternateProcess">
            <a:avLst/>
          </a:prstGeom>
          <a:solidFill>
            <a:srgbClr val="FF99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63888" y="1484784"/>
            <a:ext cx="1871663" cy="1006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45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43600" y="1484783"/>
            <a:ext cx="1871663" cy="1006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659520" y="3283243"/>
            <a:ext cx="1871663" cy="1006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72435" y="5072472"/>
            <a:ext cx="1871663" cy="1006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26433" y="5086002"/>
            <a:ext cx="1871663" cy="1006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96887" y="5013176"/>
            <a:ext cx="1871663" cy="1006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47974" y="3283242"/>
            <a:ext cx="1871663" cy="1006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3105835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05778" y="1411989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15</a:t>
            </a:r>
            <a:endParaRPr lang="ru-RU" sz="3600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1F497D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02014" y="1484784"/>
            <a:ext cx="915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- 45</a:t>
            </a:r>
            <a:endParaRPr lang="ru-RU" sz="3600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1F497D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92281" y="2636912"/>
            <a:ext cx="899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ru-RU" sz="3600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28</a:t>
            </a:r>
            <a:endParaRPr lang="ru-RU" sz="3600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1F497D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WordArt 18"/>
          <p:cNvSpPr>
            <a:spLocks noChangeArrowheads="1" noChangeShapeType="1" noTextEdit="1"/>
          </p:cNvSpPr>
          <p:nvPr/>
        </p:nvSpPr>
        <p:spPr bwMode="auto">
          <a:xfrm>
            <a:off x="7199981" y="4509120"/>
            <a:ext cx="612379" cy="307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-12</a:t>
            </a:r>
          </a:p>
        </p:txBody>
      </p:sp>
      <p:sp>
        <p:nvSpPr>
          <p:cNvPr id="22" name="WordArt 18"/>
          <p:cNvSpPr>
            <a:spLocks noChangeArrowheads="1" noChangeShapeType="1" noTextEdit="1"/>
          </p:cNvSpPr>
          <p:nvPr/>
        </p:nvSpPr>
        <p:spPr bwMode="auto">
          <a:xfrm>
            <a:off x="6017195" y="5217407"/>
            <a:ext cx="478570" cy="371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:9</a:t>
            </a:r>
          </a:p>
        </p:txBody>
      </p:sp>
      <p:sp>
        <p:nvSpPr>
          <p:cNvPr id="23" name="WordArt 18"/>
          <p:cNvSpPr>
            <a:spLocks noChangeArrowheads="1" noChangeShapeType="1" noTextEdit="1"/>
          </p:cNvSpPr>
          <p:nvPr/>
        </p:nvSpPr>
        <p:spPr bwMode="auto">
          <a:xfrm>
            <a:off x="2987824" y="5217407"/>
            <a:ext cx="648071" cy="443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+28</a:t>
            </a:r>
          </a:p>
        </p:txBody>
      </p:sp>
      <p:sp>
        <p:nvSpPr>
          <p:cNvPr id="25" name="WordArt 18"/>
          <p:cNvSpPr>
            <a:spLocks noChangeArrowheads="1" noChangeShapeType="1" noTextEdit="1"/>
          </p:cNvSpPr>
          <p:nvPr/>
        </p:nvSpPr>
        <p:spPr bwMode="auto">
          <a:xfrm>
            <a:off x="1536638" y="4440011"/>
            <a:ext cx="347168" cy="376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: 2</a:t>
            </a:r>
          </a:p>
        </p:txBody>
      </p:sp>
      <p:sp>
        <p:nvSpPr>
          <p:cNvPr id="26" name="WordArt 18"/>
          <p:cNvSpPr>
            <a:spLocks noChangeArrowheads="1" noChangeShapeType="1" noTextEdit="1"/>
          </p:cNvSpPr>
          <p:nvPr/>
        </p:nvSpPr>
        <p:spPr bwMode="auto">
          <a:xfrm>
            <a:off x="5039469" y="1741050"/>
            <a:ext cx="7921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0" cap="none" spc="0" normalizeH="0" baseline="0" noProof="0" dirty="0" smtClean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1F497D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86386" y="2527865"/>
            <a:ext cx="64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ru-RU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ru-RU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1F497D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717430" y="2131115"/>
            <a:ext cx="8002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05778" y="2118472"/>
            <a:ext cx="889987" cy="12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020272" y="2636912"/>
            <a:ext cx="0" cy="468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020272" y="444001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5831632" y="5805264"/>
            <a:ext cx="6641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3039006" y="5805264"/>
            <a:ext cx="5968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2206971" y="4440011"/>
            <a:ext cx="0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2206971" y="2636912"/>
            <a:ext cx="0" cy="537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edsovet.su/_pu/50/5054695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428736"/>
            <a:ext cx="785818" cy="74652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систематизации и обобщения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знаний и умений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1370" y="476672"/>
            <a:ext cx="63405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Умножение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натуральных чисел</a:t>
            </a:r>
          </a:p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его свойства </a:t>
            </a:r>
          </a:p>
          <a:p>
            <a:pPr algn="ctr"/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Закончите предложение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а) Результат умножения называется…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б) Числа, которые умножаются, называются…….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в) Чтобы найти неизвестный множитель, надо……..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784041" y="2060848"/>
            <a:ext cx="792088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произведением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3203848" y="3068960"/>
            <a:ext cx="5472608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множители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323528" y="4437112"/>
            <a:ext cx="8820472" cy="115212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Произведение разделить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известный множитель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b="1" dirty="0" smtClean="0">
                <a:solidFill>
                  <a:srgbClr val="FF33CC"/>
                </a:solidFill>
              </a:rPr>
              <a:t> 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Умножение натуральных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чисел и его свойства </a:t>
            </a:r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</a:t>
            </a:r>
            <a:endParaRPr lang="ru-RU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2916238" y="3284538"/>
            <a:ext cx="2519362" cy="1152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573016"/>
            <a:ext cx="20267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Умножение</a:t>
            </a:r>
          </a:p>
        </p:txBody>
      </p:sp>
      <p:cxnSp>
        <p:nvCxnSpPr>
          <p:cNvPr id="7" name="Прямая со стрелкой 6"/>
          <p:cNvCxnSpPr>
            <a:stCxn id="4" idx="1"/>
            <a:endCxn id="9" idx="5"/>
          </p:cNvCxnSpPr>
          <p:nvPr/>
        </p:nvCxnSpPr>
        <p:spPr>
          <a:xfrm flipH="1" flipV="1">
            <a:off x="2536825" y="2971800"/>
            <a:ext cx="747713" cy="481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55650" y="1700213"/>
            <a:ext cx="2087563" cy="1490662"/>
          </a:xfrm>
          <a:prstGeom prst="ellipse">
            <a:avLst/>
          </a:prstGeom>
          <a:solidFill>
            <a:srgbClr val="F4A6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148263" y="2924175"/>
            <a:ext cx="782637" cy="6016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795963" y="1844675"/>
            <a:ext cx="2016125" cy="1419225"/>
          </a:xfrm>
          <a:prstGeom prst="ellipse">
            <a:avLst/>
          </a:prstGeom>
          <a:solidFill>
            <a:srgbClr val="F4A6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4213" y="4581525"/>
            <a:ext cx="2087562" cy="1511300"/>
          </a:xfrm>
          <a:prstGeom prst="ellipse">
            <a:avLst/>
          </a:prstGeom>
          <a:solidFill>
            <a:srgbClr val="F4A6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08625" y="4724400"/>
            <a:ext cx="2519759" cy="1368425"/>
          </a:xfrm>
          <a:prstGeom prst="ellipse">
            <a:avLst/>
          </a:prstGeom>
          <a:solidFill>
            <a:srgbClr val="F4A6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484438" y="4292600"/>
            <a:ext cx="792162" cy="5762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5"/>
            <a:endCxn id="16" idx="1"/>
          </p:cNvCxnSpPr>
          <p:nvPr/>
        </p:nvCxnSpPr>
        <p:spPr>
          <a:xfrm>
            <a:off x="5066648" y="4268280"/>
            <a:ext cx="810987" cy="6565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71600" y="1988840"/>
            <a:ext cx="17299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b·a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30169" y="2060848"/>
            <a:ext cx="12939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a·0=0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4941168"/>
            <a:ext cx="12939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4672" y="5013176"/>
            <a:ext cx="26725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)∙с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b∙c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Найдите значение выражений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21∙10=                      6) 4∙1000=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100∙65=                    7) 63∙100=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34∙3=                        8) 18∙7=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4) 27∙5=                        9) 81∙3=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5) 316∙10=                   10) 6∙23=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3356992"/>
            <a:ext cx="877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243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132856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708920"/>
            <a:ext cx="877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284984"/>
            <a:ext cx="877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135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3861048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3160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1556792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132856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6300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2708920"/>
            <a:ext cx="877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126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4120" y="1637184"/>
            <a:ext cx="877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861048"/>
            <a:ext cx="877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138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773</Words>
  <Application>Microsoft Office PowerPoint</Application>
  <PresentationFormat>Экран (4:3)</PresentationFormat>
  <Paragraphs>178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Китайская мудрость</vt:lpstr>
      <vt:lpstr>Кто быстрее?</vt:lpstr>
      <vt:lpstr> Устный счет</vt:lpstr>
      <vt:lpstr>Восстановите цепочку</vt:lpstr>
      <vt:lpstr>Презентация PowerPoint</vt:lpstr>
      <vt:lpstr> Закончите предложение</vt:lpstr>
      <vt:lpstr>               Умножение натуральных                   чисел и его свойства </vt:lpstr>
      <vt:lpstr> Найдите значение выражений</vt:lpstr>
      <vt:lpstr> Вычисли и запомни!</vt:lpstr>
      <vt:lpstr> Вычислите удобным способом</vt:lpstr>
      <vt:lpstr>Карл Гаусс (1777– 1855 гг.)</vt:lpstr>
      <vt:lpstr>Выполните умножение в столбик</vt:lpstr>
      <vt:lpstr>Физкультминутка</vt:lpstr>
      <vt:lpstr>Презентация PowerPoint</vt:lpstr>
      <vt:lpstr>Презентация PowerPoint</vt:lpstr>
      <vt:lpstr>Вычислите</vt:lpstr>
      <vt:lpstr>Решите уравнения</vt:lpstr>
      <vt:lpstr>Выразите в килограммах</vt:lpstr>
      <vt:lpstr>Подумайте</vt:lpstr>
      <vt:lpstr>Самостоятельная работа </vt:lpstr>
      <vt:lpstr>Подведение  итогов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Черных Наталья Валентиновна</cp:lastModifiedBy>
  <cp:revision>65</cp:revision>
  <dcterms:created xsi:type="dcterms:W3CDTF">2014-07-07T16:28:21Z</dcterms:created>
  <dcterms:modified xsi:type="dcterms:W3CDTF">2020-08-12T08:16:58Z</dcterms:modified>
</cp:coreProperties>
</file>