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78" r:id="rId5"/>
    <p:sldId id="269" r:id="rId6"/>
    <p:sldId id="280" r:id="rId7"/>
    <p:sldId id="270" r:id="rId8"/>
    <p:sldId id="281" r:id="rId9"/>
    <p:sldId id="272" r:id="rId10"/>
    <p:sldId id="288" r:id="rId11"/>
    <p:sldId id="286" r:id="rId12"/>
    <p:sldId id="289" r:id="rId13"/>
    <p:sldId id="273" r:id="rId14"/>
    <p:sldId id="274" r:id="rId15"/>
    <p:sldId id="277" r:id="rId16"/>
    <p:sldId id="262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49F19E-1AF6-48F6-9E4A-8B9FE625E844}">
          <p14:sldIdLst>
            <p14:sldId id="256"/>
            <p14:sldId id="257"/>
            <p14:sldId id="258"/>
            <p14:sldId id="278"/>
            <p14:sldId id="269"/>
          </p14:sldIdLst>
        </p14:section>
        <p14:section name="Раздел без заголовка" id="{46223775-4438-45D4-8D66-FBBE8196C593}">
          <p14:sldIdLst>
            <p14:sldId id="280"/>
            <p14:sldId id="270"/>
            <p14:sldId id="281"/>
            <p14:sldId id="272"/>
            <p14:sldId id="288"/>
            <p14:sldId id="286"/>
            <p14:sldId id="289"/>
            <p14:sldId id="273"/>
            <p14:sldId id="274"/>
            <p14:sldId id="277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-8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6C7F4-15D0-4DD0-983E-479BAE1E358B}" type="datetimeFigureOut">
              <a:rPr lang="ru-RU" smtClean="0"/>
              <a:t>25.10.2018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A48C6-09BB-45E0-90C0-8A73B94153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455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12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78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98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01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76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69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145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54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36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6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78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CF2A-47BB-41F3-BB0E-DFF96892DCA9}" type="datetimeFigureOut">
              <a:rPr lang="ru-RU" smtClean="0"/>
              <a:pPr/>
              <a:t>25.10.2018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E310B-0A2E-4E72-AC12-AB4B410FD79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582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5" t="23391" r="311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251489"/>
            <a:ext cx="12188824" cy="2077327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 bwMode="white">
          <a:xfrm>
            <a:off x="0" y="4126832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 bwMode="white">
          <a:xfrm>
            <a:off x="0" y="6448927"/>
            <a:ext cx="12188824" cy="0"/>
          </a:xfrm>
          <a:prstGeom prst="line">
            <a:avLst/>
          </a:prstGeom>
          <a:ln w="50800">
            <a:solidFill>
              <a:schemeClr val="bg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9342" y="4375772"/>
            <a:ext cx="8579402" cy="1169020"/>
          </a:xfrm>
        </p:spPr>
        <p:txBody>
          <a:bodyPr>
            <a:noAutofit/>
          </a:bodyPr>
          <a:lstStyle/>
          <a:p>
            <a:r>
              <a:rPr lang="ru-RU" sz="1800" b="1" dirty="0"/>
              <a:t>СОДЕЙСТВИЕ В СОЗДАНИИ КАДРОВОГО ПОТЕНЦИАЛА УЧИТЕЛЕЙ, МЕТОДИСТОВ, АДМИНИСТРАТОРОВ ОБРАЗОВАТЕЛЬНЫХ ОРГАНИЗАЦИЙ В ОБЛАСТИ ФИНАНСОВОЙ ГРАМОТНОСТИ, А ТАКЖЕ ЭФФЕКТИВНОЙ ИНФРАСТРУКТУРЫ ПО ПОДДЕРЖКЕ ИХ ДЕЯТЕЛЬНОСТИ ПО РАСПРОСТРАНЕНИЮ ФИНАНСОВОЙ ГРАМОТНОСТИ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69342" y="5664903"/>
            <a:ext cx="8579402" cy="55492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26.10.2018, Тверская область, г. Тверь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14" y="4375772"/>
            <a:ext cx="899795" cy="899795"/>
          </a:xfrm>
          <a:prstGeom prst="rect">
            <a:avLst/>
          </a:prstGeom>
        </p:spPr>
      </p:pic>
      <p:pic>
        <p:nvPicPr>
          <p:cNvPr id="14" name="Рисунок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334" y="4453878"/>
            <a:ext cx="1016206" cy="781964"/>
          </a:xfrm>
          <a:prstGeom prst="rect">
            <a:avLst/>
          </a:prstGeom>
        </p:spPr>
      </p:pic>
      <p:pic>
        <p:nvPicPr>
          <p:cNvPr id="15" name="Рисунок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6" y="5567398"/>
            <a:ext cx="2036404" cy="597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5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390" y="1219917"/>
            <a:ext cx="10515600" cy="62124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Описание учебного процесса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282770"/>
              </p:ext>
            </p:extLst>
          </p:nvPr>
        </p:nvGraphicFramePr>
        <p:xfrm>
          <a:off x="434655" y="1841157"/>
          <a:ext cx="1146707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7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3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7312"/>
                <a:gridCol w="4476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62400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Этап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/>
                        <a:t>Продолжитель-ность</a:t>
                      </a:r>
                      <a:endParaRPr lang="ru-RU" sz="1800" dirty="0" smtClean="0"/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учителя, методы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2000" dirty="0" smtClean="0"/>
                        <a:t>Действия </a:t>
                      </a:r>
                      <a:r>
                        <a:rPr lang="ru-RU" sz="2000" dirty="0"/>
                        <a:t>учащихся при выполнении заданий или типы заданий для учащихся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33416">
                <a:tc>
                  <a:txBody>
                    <a:bodyPr/>
                    <a:lstStyle/>
                    <a:p>
                      <a:pPr algn="l"/>
                      <a:r>
                        <a:rPr lang="en-US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Стадия осмысления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минут</a:t>
                      </a:r>
                      <a:endParaRPr lang="ru-RU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практической деятельности учащихся.</a:t>
                      </a:r>
                    </a:p>
                    <a:p>
                      <a:pPr algn="l"/>
                      <a:endParaRPr lang="ru-RU" sz="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Исследовательский;</a:t>
                      </a:r>
                    </a:p>
                    <a:p>
                      <a:pPr algn="l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Практический;</a:t>
                      </a:r>
                    </a:p>
                    <a:p>
                      <a:pPr algn="l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Частично-поисковый;</a:t>
                      </a:r>
                    </a:p>
                    <a:p>
                      <a:pPr algn="l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«Корзина идей»</a:t>
                      </a:r>
                    </a:p>
                    <a:p>
                      <a:pPr algn="l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«Мозговой штурм»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Решение ситуационных заданий;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Выполнение расчетов, заполнение  расчетных листов.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3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390" y="1219917"/>
            <a:ext cx="10515600" cy="62124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Описание учебного процесса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761907"/>
              </p:ext>
            </p:extLst>
          </p:nvPr>
        </p:nvGraphicFramePr>
        <p:xfrm>
          <a:off x="434655" y="1841157"/>
          <a:ext cx="1146707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7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3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7312"/>
                <a:gridCol w="4476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62400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Этап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/>
                        <a:t>Продолжитель-ность</a:t>
                      </a:r>
                      <a:endParaRPr lang="ru-RU" sz="1800" dirty="0" smtClean="0"/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учителя, методы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2000" dirty="0" smtClean="0"/>
                        <a:t>Действия </a:t>
                      </a:r>
                      <a:r>
                        <a:rPr lang="ru-RU" sz="2000" dirty="0"/>
                        <a:t>учащихся при выполнении заданий или типы заданий для учащихся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75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Стадия рефлексии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минуты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рефлексии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Закрепление новых понятий темы;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Указание приобретенных практических действий.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8175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Подведение итогов урока. Домашнее задание</a:t>
                      </a:r>
                      <a:endParaRPr lang="ru-RU" sz="20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минуты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Систематизация знаний; формулировка задания для самостоятельной практической деятельности.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Подсчет заработанных бонусов-монет;</a:t>
                      </a:r>
                    </a:p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роли индивидуального участия в групповой работе.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07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730" y="1245424"/>
            <a:ext cx="11924270" cy="584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Ожидаемые результаты и методы оценки их достижения учащимися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280" y="226143"/>
            <a:ext cx="780580" cy="7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6146" y="166573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80023" y="166573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8929"/>
              </p:ext>
            </p:extLst>
          </p:nvPr>
        </p:nvGraphicFramePr>
        <p:xfrm>
          <a:off x="357953" y="1940071"/>
          <a:ext cx="11460480" cy="455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215"/>
                <a:gridCol w="2735122"/>
                <a:gridCol w="3740269"/>
                <a:gridCol w="2855874"/>
              </a:tblGrid>
              <a:tr h="604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Этапы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Метод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Типы заданий, контрольно-измерительных процедур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достижений учащихся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6041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</a:t>
                      </a:r>
                      <a:r>
                        <a:rPr lang="ru-RU" sz="2000" dirty="0">
                          <a:effectLst/>
                        </a:rPr>
                        <a:t>.  Организационно-мотивационный этап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Методы обеспечения включенности в урок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Выбор </a:t>
                      </a:r>
                      <a:r>
                        <a:rPr lang="ru-RU" sz="2000" dirty="0">
                          <a:effectLst/>
                        </a:rPr>
                        <a:t>лидеров в группах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Самооценка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1217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</a:t>
                      </a:r>
                      <a:r>
                        <a:rPr lang="ru-RU" sz="2000" dirty="0">
                          <a:effectLst/>
                        </a:rPr>
                        <a:t>. Стадия вызова. Актуализация знаний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Игровой метод (на основе просмотра видеофрагмента)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Создание проблемной ситуации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«Корзина идей»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«Мозговой штурм»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Обсуждение игровой ситуации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Реализация регулятивных УУД  (формулирование темы и цели урока)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Самооценка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40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953" y="1031900"/>
            <a:ext cx="11924270" cy="584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Ожидаемые результаты и методы оценки их достижения учащимися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4280" y="226143"/>
            <a:ext cx="780580" cy="7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6146" y="166573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80023" y="166573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79141"/>
              </p:ext>
            </p:extLst>
          </p:nvPr>
        </p:nvGraphicFramePr>
        <p:xfrm>
          <a:off x="357953" y="1770822"/>
          <a:ext cx="11460480" cy="4495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1015"/>
                <a:gridCol w="2903322"/>
                <a:gridCol w="3740269"/>
                <a:gridCol w="2855874"/>
              </a:tblGrid>
              <a:tr h="604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Этапы урока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Метод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Типы заданий, контрольно-измерительных процедур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достижений учащихся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1370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III</a:t>
                      </a:r>
                      <a:r>
                        <a:rPr lang="ru-RU" sz="2000" dirty="0">
                          <a:effectLst/>
                        </a:rPr>
                        <a:t>. Стадия осмысления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Исследовательский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Практический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Частично-поисковый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«Корзина идей»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«Мозговой штурм</a:t>
                      </a:r>
                      <a:r>
                        <a:rPr lang="ru-RU" sz="2000" dirty="0" smtClean="0">
                          <a:effectLst/>
                        </a:rPr>
                        <a:t>»</a:t>
                      </a:r>
                      <a:endParaRPr lang="ru-RU" sz="2000" dirty="0">
                        <a:effectLst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Решение  ситуационных заданий в процессе индивидуальной и групповой работы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Моделирование ситуаций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Самопроверка</a:t>
                      </a:r>
                      <a:endParaRPr lang="ru-RU" sz="20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Взаимопроверка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4508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IV</a:t>
                      </a:r>
                      <a:r>
                        <a:rPr lang="ru-RU" sz="2000" dirty="0">
                          <a:effectLst/>
                        </a:rPr>
                        <a:t>. Стадия рефлексии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Методы рефлексии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Формулирование  выводов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Самоанализ и самооценка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  <a:tr h="6041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</a:t>
                      </a:r>
                      <a:r>
                        <a:rPr lang="ru-RU" sz="2000" dirty="0">
                          <a:effectLst/>
                        </a:rPr>
                        <a:t>. Подведение итогов урока. Домашнее задание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Метод систематизации знаний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Формулирование оценочных суждений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Самоанализ </a:t>
                      </a:r>
                      <a:r>
                        <a:rPr lang="ru-RU" sz="2000" dirty="0">
                          <a:effectLst/>
                        </a:rPr>
                        <a:t>и самооценка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938" marR="4193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51104" y="1975433"/>
            <a:ext cx="1091711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методик (технологий, методических приемов), рекомендуемых к использованию на уроке: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u="sng" dirty="0" smtClean="0"/>
              <a:t>Технология</a:t>
            </a:r>
            <a:r>
              <a:rPr lang="ru-RU" sz="2400" dirty="0" smtClean="0"/>
              <a:t> </a:t>
            </a:r>
            <a:r>
              <a:rPr lang="ru-RU" sz="2400" dirty="0"/>
              <a:t>развития критического мышления на основе приемов «мозговой штурм», «корзина идей», «толстых и тонких вопросов». </a:t>
            </a:r>
          </a:p>
          <a:p>
            <a:r>
              <a:rPr lang="ru-RU" sz="2400" u="sng" dirty="0"/>
              <a:t>М</a:t>
            </a:r>
            <a:r>
              <a:rPr lang="ru-RU" sz="2400" u="sng" dirty="0" smtClean="0"/>
              <a:t>етоды</a:t>
            </a:r>
            <a:r>
              <a:rPr lang="ru-RU" sz="2400" dirty="0"/>
              <a:t>: проблемного обучения, исследовательский, визуализации (презентация к уроку), частично-поисковый.</a:t>
            </a:r>
          </a:p>
          <a:p>
            <a:r>
              <a:rPr lang="ru-RU" sz="2400" dirty="0"/>
              <a:t> </a:t>
            </a:r>
            <a:r>
              <a:rPr lang="ru-RU" sz="2400" u="sng" dirty="0"/>
              <a:t>Методические приемы</a:t>
            </a:r>
            <a:r>
              <a:rPr lang="ru-RU" sz="2400" dirty="0"/>
              <a:t>: создания и анализа проблемной ситуации, прием статистического и экономического анализа.</a:t>
            </a:r>
          </a:p>
          <a:p>
            <a:r>
              <a:rPr lang="ru-RU" sz="2400" u="sng" dirty="0"/>
              <a:t>Формы организации деятельности учащихся</a:t>
            </a:r>
            <a:r>
              <a:rPr lang="ru-RU" sz="2400" dirty="0"/>
              <a:t>: фронтальная, индивидуальная, групповая.</a:t>
            </a:r>
          </a:p>
          <a:p>
            <a:r>
              <a:rPr lang="ru-RU" sz="2400" u="sng" dirty="0"/>
              <a:t>Формы предметной и </a:t>
            </a:r>
            <a:r>
              <a:rPr lang="ru-RU" sz="2400" u="sng" dirty="0" err="1"/>
              <a:t>метапредметной</a:t>
            </a:r>
            <a:r>
              <a:rPr lang="ru-RU" sz="2400" u="sng" dirty="0"/>
              <a:t> деятельности учащихся</a:t>
            </a:r>
            <a:r>
              <a:rPr lang="ru-RU" sz="2400" dirty="0"/>
              <a:t>: работа с заданиями, источниками информации.</a:t>
            </a:r>
          </a:p>
          <a:p>
            <a:pPr algn="just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858" y="1219917"/>
            <a:ext cx="7802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Calibri Light"/>
                <a:ea typeface="+mj-ea"/>
                <a:cs typeface="+mj-cs"/>
              </a:rPr>
              <a:t>Методическая характеристика занятия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057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30" y="1281814"/>
            <a:ext cx="11738919" cy="1360869"/>
          </a:xfrm>
          <a:noFill/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Методика оценки педагогической эффективности </a:t>
            </a:r>
            <a:r>
              <a:rPr lang="ru-RU" sz="2800" b="1" dirty="0" smtClean="0"/>
              <a:t>урока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560"/>
            <a:ext cx="10515600" cy="3718559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Вопросы для педагогической рефлексии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Проявился  ли интерес к теме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урока?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каком этапе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учащиеся были наиболее активными?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каких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педагогических принципах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было построено взаимодействие участников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Какие вопросы остались после проведения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урока?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Что было трудным для понимания и принятия информации?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Смогут ли учащиеся применить полученные знания в повседневной жизни?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2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51" b="11145"/>
          <a:stretch/>
        </p:blipFill>
        <p:spPr>
          <a:xfrm>
            <a:off x="20" y="10"/>
            <a:ext cx="12191980" cy="53959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5526" y="5534025"/>
            <a:ext cx="9248274" cy="822326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Благодарим за внимание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5797" y="4964311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8438" y="5991225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2566" y="5046796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86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295" y="899350"/>
            <a:ext cx="10515600" cy="77628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Команда проекта: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Decorlz" pitchFamily="2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4113" y="228488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0048" y="214373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261446" y="345328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40582"/>
              </p:ext>
            </p:extLst>
          </p:nvPr>
        </p:nvGraphicFramePr>
        <p:xfrm>
          <a:off x="280415" y="1574019"/>
          <a:ext cx="11643360" cy="48226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682285"/>
                <a:gridCol w="5961075"/>
              </a:tblGrid>
              <a:tr h="439739"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образовательной организации</a:t>
                      </a: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Участники проекта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1" marR="31081" marT="0" marB="0"/>
                </a:tc>
              </a:tr>
              <a:tr h="439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МКОУ </a:t>
                      </a:r>
                      <a:r>
                        <a:rPr lang="ru-RU" sz="16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Оленинская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ООШ  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Оленино, ул. Чехова, д.12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Алиева Надежда Николаевна</a:t>
                      </a:r>
                      <a:r>
                        <a:rPr lang="ru-RU" sz="1600" b="0" i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 заместитель  директора по ВР </a:t>
                      </a:r>
                      <a:endParaRPr lang="ru-RU" sz="1600" b="0" i="0" kern="1200" baseline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1" marR="31081" marT="0" marB="0"/>
                </a:tc>
              </a:tr>
              <a:tr h="337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МБОУ  СШ №19 г. Тверь, ул. Громова, д. 1</a:t>
                      </a:r>
                      <a:endParaRPr lang="ru-RU" sz="1600" b="0" i="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Баранова Татьяна Евгеньевна, зам. директора по УВР</a:t>
                      </a:r>
                      <a:endParaRPr lang="ru-RU" sz="1600" b="0" i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1081" marR="31081" marT="0" marB="0"/>
                </a:tc>
              </a:tr>
              <a:tr h="353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МБОУ «Старицкая СОШ», г. Старица, ул. им. Иванцова, д.1а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Климова 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Вера Викторовна, учитель истории  и обществознания</a:t>
                      </a:r>
                    </a:p>
                  </a:txBody>
                  <a:tcPr marL="31081" marR="31081" marT="0" marB="0"/>
                </a:tc>
              </a:tr>
              <a:tr h="351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МБОУ СОШ  №4  г. Тверь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Митрякина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Светлана Леонидовна, учитель математики </a:t>
                      </a:r>
                      <a:endParaRPr lang="ru-RU" sz="1600" b="0" i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1081" marR="31081" marT="0" marB="0"/>
                </a:tc>
              </a:tr>
              <a:tr h="316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МБОУ «Гимназия №2» г. Осташков, Микрорайон, д.20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Михайлова Татьяна Анатольевна, зам. директора по УВР</a:t>
                      </a:r>
                    </a:p>
                  </a:txBody>
                  <a:tcPr marL="31081" marR="31081" marT="0" marB="0"/>
                </a:tc>
              </a:tr>
              <a:tr h="3603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МОУ СОШ №1  п.  Селижарово, ул. Зелёная, д.1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Николаев Александр Евгеньевич, учитель истории и обществознания </a:t>
                      </a:r>
                    </a:p>
                  </a:txBody>
                  <a:tcPr marL="31081" marR="31081" marT="0" marB="0"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МОУ «</a:t>
                      </a:r>
                      <a:r>
                        <a:rPr lang="ru-RU" sz="16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Рамешковская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СОШ», п. Рамешки, ул. Советская, д.47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Смирнова Ольга Викторовна, учитель истории и обществознания </a:t>
                      </a:r>
                    </a:p>
                  </a:txBody>
                  <a:tcPr marL="31081" marR="31081" marT="0" marB="0"/>
                </a:tc>
              </a:tr>
              <a:tr h="377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МБОУ «</a:t>
                      </a:r>
                      <a:r>
                        <a:rPr lang="ru-RU" sz="16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Максатихинская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СОШ №1» п. Максатиха, ул. Красноармейская, д.58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Соснова</a:t>
                      </a:r>
                      <a:r>
                        <a:rPr lang="ru-RU" sz="1600" b="0" i="0" kern="1200" baseline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Елена Ивановна,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учитель истории и обществознания </a:t>
                      </a:r>
                    </a:p>
                  </a:txBody>
                  <a:tcPr marL="31081" marR="31081" marT="0" marB="0"/>
                </a:tc>
              </a:tr>
              <a:tr h="377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МОУ «Тверской лицей», г. Тверь, пр-т Калинина, д.10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Трутнева Любовь Станиславовна, учитель обществознания </a:t>
                      </a:r>
                    </a:p>
                  </a:txBody>
                  <a:tcPr marL="31081" marR="31081" marT="0" marB="0"/>
                </a:tc>
              </a:tr>
              <a:tr h="377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МОУ СОШ №43 г. Тверь, ул. Склизкова, д.95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Филатова Лариса Анатольевна, учитель истории и обществознания </a:t>
                      </a:r>
                    </a:p>
                  </a:txBody>
                  <a:tcPr marL="31081" marR="31081" marT="0" marB="0"/>
                </a:tc>
              </a:tr>
              <a:tr h="377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МБОУ «Ново-Ямская СОШ им. адмирала Ф.С. Октябрьского», Старицкий р-н, д. Ново-Ямская, ул. Школьная, д.20</a:t>
                      </a:r>
                    </a:p>
                  </a:txBody>
                  <a:tcPr marL="31081" marR="3108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Шукалина</a:t>
                      </a: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Татьяна Михайловна, учитель истории и обществознания </a:t>
                      </a:r>
                    </a:p>
                  </a:txBody>
                  <a:tcPr marL="31081" marR="3108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779" y="1251534"/>
            <a:ext cx="10515600" cy="140745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Тема итоговой аттестационной работы (проекта)</a:t>
            </a:r>
            <a:r>
              <a:rPr lang="ru-RU" sz="4400" b="1" dirty="0"/>
              <a:t>	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1615627" y="2960369"/>
            <a:ext cx="9105125" cy="3104403"/>
          </a:xfrm>
        </p:spPr>
        <p:txBody>
          <a:bodyPr/>
          <a:lstStyle/>
          <a:p>
            <a:pPr algn="ctr"/>
            <a:r>
              <a:rPr lang="ru-RU" sz="3200" b="1" dirty="0"/>
              <a:t>Методическая разработка </a:t>
            </a:r>
            <a:r>
              <a:rPr lang="ru-RU" sz="3200" b="1" dirty="0" smtClean="0"/>
              <a:t>урока обществознания по теме:</a:t>
            </a:r>
            <a:endParaRPr lang="ru-RU" sz="3200" b="1" dirty="0"/>
          </a:p>
          <a:p>
            <a:pPr algn="ctr"/>
            <a:r>
              <a:rPr lang="ru-RU" sz="4000" b="1" i="1" dirty="0">
                <a:solidFill>
                  <a:schemeClr val="tx1"/>
                </a:solidFill>
              </a:rPr>
              <a:t>«Личный и семейный бюджет»</a:t>
            </a:r>
            <a:endParaRPr lang="ru-RU" sz="4000" b="1" i="1" dirty="0" smtClean="0">
              <a:solidFill>
                <a:schemeClr val="tx1"/>
              </a:solidFill>
            </a:endParaRPr>
          </a:p>
          <a:p>
            <a:pPr algn="ctr"/>
            <a:endParaRPr lang="ru-RU" sz="4000" b="1" i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89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262" y="1458270"/>
            <a:ext cx="10515600" cy="73071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ОБЩАЯ ХАРАКТЕРИСТИКА ПРОЕКТА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>Характеристика </a:t>
            </a:r>
            <a:r>
              <a:rPr lang="ru-RU" sz="3200" i="1" dirty="0"/>
              <a:t>условий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168" y="2682239"/>
            <a:ext cx="10515600" cy="3831607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Участники проекта: </a:t>
            </a:r>
          </a:p>
          <a:p>
            <a:pPr lvl="1"/>
            <a:r>
              <a:rPr lang="ru-RU" i="1" dirty="0" smtClean="0"/>
              <a:t>Учащиеся</a:t>
            </a:r>
            <a:r>
              <a:rPr lang="ru-RU" i="1" dirty="0"/>
              <a:t>: </a:t>
            </a:r>
            <a:r>
              <a:rPr lang="ru-RU" i="1" dirty="0" smtClean="0"/>
              <a:t>10-е классы</a:t>
            </a:r>
            <a:endParaRPr lang="ru-RU" i="1" dirty="0"/>
          </a:p>
          <a:p>
            <a:r>
              <a:rPr lang="ru-RU" dirty="0" smtClean="0"/>
              <a:t>Название курса: </a:t>
            </a:r>
            <a:r>
              <a:rPr lang="ru-RU" i="1" dirty="0" smtClean="0"/>
              <a:t>обществознание</a:t>
            </a:r>
            <a:endParaRPr lang="ru-RU" dirty="0"/>
          </a:p>
          <a:p>
            <a:r>
              <a:rPr lang="ru-RU" dirty="0"/>
              <a:t>Место занятия в логике </a:t>
            </a:r>
            <a:r>
              <a:rPr lang="ru-RU" dirty="0" smtClean="0"/>
              <a:t>реализации курса: </a:t>
            </a:r>
            <a:r>
              <a:rPr lang="ru-RU" dirty="0"/>
              <a:t>урок в разделе «Человек в системе экономических отношений»</a:t>
            </a:r>
          </a:p>
          <a:p>
            <a:r>
              <a:rPr lang="ru-RU" dirty="0" smtClean="0"/>
              <a:t>Руководитель проекта:</a:t>
            </a:r>
          </a:p>
          <a:p>
            <a:pPr marL="720725" algn="just"/>
            <a:r>
              <a:rPr lang="ru-RU" sz="2200" i="1" dirty="0" smtClean="0"/>
              <a:t>Потапова Е.В., доцент кафедры гуманитарных и естественно-научных дисциплин Тверского филиала </a:t>
            </a:r>
            <a:r>
              <a:rPr lang="ru-RU" sz="2200" i="1" dirty="0" err="1" smtClean="0"/>
              <a:t>РАНХиГС</a:t>
            </a:r>
            <a:r>
              <a:rPr lang="ru-RU" sz="2200" i="1" dirty="0" smtClean="0"/>
              <a:t>, методист Тверского ММЦ, </a:t>
            </a:r>
            <a:r>
              <a:rPr lang="ru-RU" sz="2200" i="1" dirty="0" err="1" smtClean="0"/>
              <a:t>к.и.н</a:t>
            </a:r>
            <a:r>
              <a:rPr lang="ru-RU" sz="2200" i="1" dirty="0" smtClean="0"/>
              <a:t>.</a:t>
            </a:r>
            <a:endParaRPr lang="ru-RU" sz="2200" i="1" dirty="0"/>
          </a:p>
          <a:p>
            <a:pPr marL="493713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84753" y="115578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8015" y="180215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09975" y="294315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36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230" y="1002799"/>
            <a:ext cx="10890665" cy="54464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Характеристика условий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345" y="1450848"/>
            <a:ext cx="11640065" cy="52059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Вид деятельности </a:t>
            </a:r>
            <a:r>
              <a:rPr lang="ru-RU" dirty="0" smtClean="0"/>
              <a:t>учащихся: практикум</a:t>
            </a:r>
            <a:endParaRPr lang="ru-RU" i="1" dirty="0"/>
          </a:p>
          <a:p>
            <a:r>
              <a:rPr lang="ru-RU" dirty="0"/>
              <a:t>Количество занятий по теме/ порядковый номер в теме: </a:t>
            </a:r>
            <a:r>
              <a:rPr lang="ru-RU" i="1" dirty="0" smtClean="0"/>
              <a:t>3/ 2</a:t>
            </a:r>
            <a:endParaRPr lang="ru-RU" i="1" dirty="0"/>
          </a:p>
          <a:p>
            <a:r>
              <a:rPr lang="ru-RU" dirty="0"/>
              <a:t>Тип занятия: урок-практикум (технология развития критического мышления)</a:t>
            </a:r>
          </a:p>
          <a:p>
            <a:r>
              <a:rPr lang="ru-RU" dirty="0" smtClean="0"/>
              <a:t>Оборудование </a:t>
            </a:r>
            <a:r>
              <a:rPr lang="ru-RU" dirty="0"/>
              <a:t>и/ или характеристика образовательной среды</a:t>
            </a:r>
            <a:r>
              <a:rPr lang="ru-RU" dirty="0" smtClean="0"/>
              <a:t>:</a:t>
            </a:r>
          </a:p>
          <a:p>
            <a:r>
              <a:rPr lang="ru-RU" sz="2400" dirty="0"/>
              <a:t>мультимедийный комплекс, доступ к сети Интернет, мультимедийная презентация, раздаточные дидактические материалы (рабочие листы для организации групповой работы, «денежные единицы», карточки с заданиями), схема «Графическая зависимость между доходами и расходами семьи»</a:t>
            </a:r>
          </a:p>
          <a:p>
            <a:r>
              <a:rPr lang="ru-RU" dirty="0" smtClean="0"/>
              <a:t>Учебно-методическое обеспечение:</a:t>
            </a:r>
            <a:endParaRPr lang="ru-RU" dirty="0"/>
          </a:p>
          <a:p>
            <a:r>
              <a:rPr lang="ru-RU" b="1" i="1" dirty="0" smtClean="0"/>
              <a:t>Учебное </a:t>
            </a:r>
            <a:r>
              <a:rPr lang="ru-RU" b="1" i="1" dirty="0"/>
              <a:t>пособие для </a:t>
            </a:r>
            <a:r>
              <a:rPr lang="ru-RU" b="1" i="1" dirty="0" smtClean="0"/>
              <a:t>учащихся:</a:t>
            </a:r>
          </a:p>
          <a:p>
            <a:r>
              <a:rPr lang="ru-RU" dirty="0" smtClean="0"/>
              <a:t>1</a:t>
            </a:r>
            <a:r>
              <a:rPr lang="ru-RU" dirty="0"/>
              <a:t>) Обществознание. 10 класс. Базовый уровень. /Под ред. Л.Н. Боголюбова. – М.: Просвещение, 2017.</a:t>
            </a:r>
            <a:endParaRPr lang="ru-RU" sz="2000" dirty="0"/>
          </a:p>
          <a:p>
            <a:r>
              <a:rPr lang="ru-RU" dirty="0"/>
              <a:t>2) </a:t>
            </a:r>
            <a:r>
              <a:rPr lang="ru-RU" dirty="0" err="1"/>
              <a:t>Липсиц</a:t>
            </a:r>
            <a:r>
              <a:rPr lang="ru-RU" dirty="0"/>
              <a:t> И.В. «Экономика»: учеб. книга 1/ И.В. </a:t>
            </a:r>
            <a:r>
              <a:rPr lang="ru-RU" dirty="0" err="1"/>
              <a:t>Липсиц</a:t>
            </a:r>
            <a:r>
              <a:rPr lang="ru-RU" dirty="0"/>
              <a:t>. –  М.: ВИТА-ПРЕСС, 2010.</a:t>
            </a:r>
            <a:endParaRPr lang="ru-RU" sz="2000" dirty="0"/>
          </a:p>
          <a:p>
            <a:r>
              <a:rPr lang="ru-RU" dirty="0"/>
              <a:t>3) </a:t>
            </a:r>
            <a:r>
              <a:rPr lang="ru-RU" dirty="0" err="1"/>
              <a:t>Липсиц</a:t>
            </a:r>
            <a:r>
              <a:rPr lang="ru-RU" dirty="0"/>
              <a:t> И.В. «Экономика»: учеб. книга 2/ И.В. </a:t>
            </a:r>
            <a:r>
              <a:rPr lang="ru-RU" dirty="0" err="1"/>
              <a:t>Липсиц</a:t>
            </a:r>
            <a:r>
              <a:rPr lang="ru-RU" dirty="0"/>
              <a:t>. –  М.: ВИТА-ПРЕСС, 2013</a:t>
            </a:r>
            <a:r>
              <a:rPr lang="ru-RU" dirty="0" smtClean="0"/>
              <a:t>.</a:t>
            </a:r>
            <a:endParaRPr lang="ru-RU" i="1" dirty="0"/>
          </a:p>
          <a:p>
            <a:pPr marL="549275" lvl="1"/>
            <a:r>
              <a:rPr lang="ru-RU" sz="2900" b="1" i="1" dirty="0"/>
              <a:t>Методические материалы для учителя:</a:t>
            </a:r>
          </a:p>
          <a:p>
            <a:r>
              <a:rPr lang="ru-RU" dirty="0"/>
              <a:t>1) И.В. Амосова, Г.Г. </a:t>
            </a:r>
            <a:r>
              <a:rPr lang="ru-RU" dirty="0" err="1"/>
              <a:t>Покатович</a:t>
            </a:r>
            <a:r>
              <a:rPr lang="ru-RU" dirty="0"/>
              <a:t>. Бюджетная грамотность. Методическое пособие для учителей. 10 класс. – М.: «АСТ-ПРЕСС ШКОЛА», 2017</a:t>
            </a:r>
            <a:endParaRPr lang="ru-RU" sz="2400" dirty="0"/>
          </a:p>
          <a:p>
            <a:r>
              <a:rPr lang="ru-RU" dirty="0"/>
              <a:t>2) И.В. </a:t>
            </a:r>
            <a:r>
              <a:rPr lang="ru-RU" dirty="0" err="1"/>
              <a:t>Липсиц</a:t>
            </a:r>
            <a:r>
              <a:rPr lang="ru-RU" dirty="0"/>
              <a:t>. Преподавание курса «Введение в экономику»: методическое пособие для преподавателя/ И.В. </a:t>
            </a:r>
            <a:r>
              <a:rPr lang="ru-RU" dirty="0" err="1"/>
              <a:t>Липсиц</a:t>
            </a:r>
            <a:r>
              <a:rPr lang="ru-RU" dirty="0"/>
              <a:t> - 10-11 класс. М.: ВИТА-ПРЕСС, 2008.</a:t>
            </a:r>
            <a:endParaRPr lang="ru-RU" sz="2000" dirty="0"/>
          </a:p>
          <a:p>
            <a:pPr marL="549275" lvl="1"/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103546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168183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282283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838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74" y="1251534"/>
            <a:ext cx="11615351" cy="105301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Педагогическая характеристика занятия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Тема: «</a:t>
            </a:r>
            <a:r>
              <a:rPr lang="ru-RU" sz="3200" b="1" dirty="0"/>
              <a:t>Личный и семейный бюджет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203" y="2453640"/>
            <a:ext cx="11641973" cy="40843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Цель </a:t>
            </a:r>
            <a:r>
              <a:rPr lang="ru-RU" b="1" dirty="0"/>
              <a:t>занятия</a:t>
            </a:r>
            <a:r>
              <a:rPr lang="ru-RU" dirty="0"/>
              <a:t>: сформировать представление о рациональном экономическом поведении и его применении в современных экономических </a:t>
            </a:r>
            <a:r>
              <a:rPr lang="ru-RU" dirty="0" smtClean="0"/>
              <a:t>условиях.</a:t>
            </a:r>
          </a:p>
          <a:p>
            <a:r>
              <a:rPr lang="ru-RU" b="1" dirty="0" smtClean="0"/>
              <a:t>Предметные</a:t>
            </a:r>
            <a:r>
              <a:rPr lang="ru-RU" dirty="0" smtClean="0"/>
              <a:t> </a:t>
            </a:r>
            <a:r>
              <a:rPr lang="ru-RU" b="1" dirty="0"/>
              <a:t>образовательные результаты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усвоение базовых понятий: семейный и личный бюджет, источники доходов, статьи расходов;</a:t>
            </a:r>
          </a:p>
          <a:p>
            <a:r>
              <a:rPr lang="ru-RU" dirty="0" smtClean="0"/>
              <a:t>знакомство </a:t>
            </a:r>
            <a:r>
              <a:rPr lang="ru-RU" dirty="0"/>
              <a:t>с законом </a:t>
            </a:r>
            <a:r>
              <a:rPr lang="ru-RU" dirty="0" err="1"/>
              <a:t>Энгеля</a:t>
            </a:r>
            <a:r>
              <a:rPr lang="ru-RU" dirty="0"/>
              <a:t>, его применение;</a:t>
            </a:r>
          </a:p>
          <a:p>
            <a:r>
              <a:rPr lang="ru-RU" dirty="0" smtClean="0"/>
              <a:t> </a:t>
            </a:r>
            <a:r>
              <a:rPr lang="ru-RU" dirty="0"/>
              <a:t>усвоение взаимосвязи и зависимости экономических процессов семьи и государства;</a:t>
            </a:r>
          </a:p>
          <a:p>
            <a:r>
              <a:rPr lang="ru-RU" dirty="0" smtClean="0"/>
              <a:t> </a:t>
            </a:r>
            <a:r>
              <a:rPr lang="ru-RU" dirty="0"/>
              <a:t>сопоставление номинальных доходов граждан с реальным уровнем цен;</a:t>
            </a:r>
          </a:p>
          <a:p>
            <a:r>
              <a:rPr lang="ru-RU" dirty="0" smtClean="0"/>
              <a:t> </a:t>
            </a:r>
            <a:r>
              <a:rPr lang="ru-RU" dirty="0"/>
              <a:t>оценка покупательной способности денег и расчет стоимости потребительской корзины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495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3632" y="1327840"/>
            <a:ext cx="11491784" cy="661598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Тема</a:t>
            </a:r>
            <a:r>
              <a:rPr lang="ru-RU" sz="3600" dirty="0" smtClean="0"/>
              <a:t>: «</a:t>
            </a:r>
            <a:r>
              <a:rPr lang="ru-RU" sz="3600" b="1" dirty="0"/>
              <a:t>Личный и семейный бюджет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632" y="1989438"/>
            <a:ext cx="11652422" cy="4633785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ru-RU" sz="2800" b="1" dirty="0" err="1" smtClean="0"/>
              <a:t>Метапредметные</a:t>
            </a:r>
            <a:r>
              <a:rPr lang="ru-RU" sz="2800" b="1" dirty="0" smtClean="0"/>
              <a:t> </a:t>
            </a:r>
            <a:r>
              <a:rPr lang="ru-RU" sz="2800" b="1" dirty="0"/>
              <a:t>образовательные </a:t>
            </a:r>
            <a:r>
              <a:rPr lang="ru-RU" sz="2800" b="1" dirty="0" smtClean="0"/>
              <a:t>результаты: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r>
              <a:rPr lang="ru-RU" dirty="0"/>
              <a:t>Формирование  умения извлекать информацию из предложенных источников; </a:t>
            </a:r>
            <a:endParaRPr lang="ru-RU" sz="2400" dirty="0"/>
          </a:p>
          <a:p>
            <a:r>
              <a:rPr lang="ru-RU" dirty="0" smtClean="0"/>
              <a:t>Планирование </a:t>
            </a:r>
            <a:r>
              <a:rPr lang="ru-RU" dirty="0"/>
              <a:t>и осуществление учебного сотрудничества с учителем и одноклассниками;</a:t>
            </a:r>
            <a:endParaRPr lang="ru-RU" sz="2400" dirty="0"/>
          </a:p>
          <a:p>
            <a:r>
              <a:rPr lang="ru-RU" dirty="0" smtClean="0"/>
              <a:t> </a:t>
            </a:r>
            <a:r>
              <a:rPr lang="ru-RU" dirty="0"/>
              <a:t>Демонстрирование умения грамотно излагать и аргументировать собственные выводы;</a:t>
            </a:r>
            <a:endParaRPr lang="ru-RU" sz="2400" dirty="0"/>
          </a:p>
          <a:p>
            <a:r>
              <a:rPr lang="ru-RU" dirty="0" smtClean="0"/>
              <a:t> </a:t>
            </a:r>
            <a:r>
              <a:rPr lang="ru-RU" dirty="0"/>
              <a:t>Формирование ответственного понимания  собственного экономического поведения;</a:t>
            </a:r>
            <a:endParaRPr lang="ru-RU" sz="2400" dirty="0"/>
          </a:p>
          <a:p>
            <a:r>
              <a:rPr lang="ru-RU" dirty="0" smtClean="0"/>
              <a:t> </a:t>
            </a:r>
            <a:r>
              <a:rPr lang="ru-RU" dirty="0"/>
              <a:t>Осуществление выбора наиболее эффективных способов решения учебных задач в зависимости от предложенных условий.</a:t>
            </a:r>
            <a:endParaRPr lang="ru-RU" sz="2400" dirty="0"/>
          </a:p>
          <a:p>
            <a:pPr marL="457200" lvl="1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26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390" y="1219917"/>
            <a:ext cx="10515600" cy="764256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Описание учебного процесса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47159"/>
              </p:ext>
            </p:extLst>
          </p:nvPr>
        </p:nvGraphicFramePr>
        <p:xfrm>
          <a:off x="434655" y="2160219"/>
          <a:ext cx="11467070" cy="4245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62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139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70048"/>
                <a:gridCol w="4476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9701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Этап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/>
                        <a:t>Продолжитель-ность</a:t>
                      </a:r>
                      <a:endParaRPr lang="ru-RU" sz="1800" dirty="0" smtClean="0"/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учителя, методы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2000" dirty="0" smtClean="0"/>
                        <a:t>Действия </a:t>
                      </a:r>
                      <a:r>
                        <a:rPr lang="ru-RU" sz="2000" dirty="0"/>
                        <a:t>учащихся при выполнении заданий или типы заданий для учащихся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56759">
                <a:tc>
                  <a:txBody>
                    <a:bodyPr/>
                    <a:lstStyle/>
                    <a:p>
                      <a:pPr marL="400050" indent="-400050" algn="l">
                        <a:spcAft>
                          <a:spcPts val="0"/>
                        </a:spcAft>
                        <a:buAutoNum type="romanUcPeriod"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Организационный момент.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None/>
                      </a:pPr>
                      <a:r>
                        <a:rPr lang="ru-RU" sz="2400" b="1" i="1" dirty="0" smtClean="0"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endParaRPr lang="ru-RU" sz="24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400" b="0" i="1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минуты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Распределение учащихся на рабочие группы, выбор лидеров.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Методы обеспечения включенности в урок.</a:t>
                      </a:r>
                      <a:endParaRPr lang="ru-RU" sz="2400" b="0" i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Приветствие учителя.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Психолого-эмоциональный настрой</a:t>
                      </a: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40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390" y="1281814"/>
            <a:ext cx="10515600" cy="5718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Описание учебного процесса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81" y="320122"/>
            <a:ext cx="899795" cy="89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6143" y="384759"/>
            <a:ext cx="228409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58103" y="498859"/>
            <a:ext cx="1016635" cy="78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501000"/>
              </p:ext>
            </p:extLst>
          </p:nvPr>
        </p:nvGraphicFramePr>
        <p:xfrm>
          <a:off x="434655" y="2160219"/>
          <a:ext cx="1146707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97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31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77312"/>
                <a:gridCol w="44767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09701"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Этап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 smtClean="0"/>
                        <a:t>Продолжитель-ность</a:t>
                      </a:r>
                      <a:endParaRPr lang="ru-RU" sz="1800" dirty="0" smtClean="0"/>
                    </a:p>
                    <a:p>
                      <a:pPr algn="ctr"/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Действия учителя, методы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2000" dirty="0" smtClean="0"/>
                        <a:t>Действия </a:t>
                      </a:r>
                      <a:r>
                        <a:rPr lang="ru-RU" sz="2000" dirty="0"/>
                        <a:t>учащихся при выполнении заданий или типы заданий для учащихся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9701"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Стадия вызова. Актуализация знаний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2400" dirty="0" smtClean="0"/>
                    </a:p>
                    <a:p>
                      <a:pPr algn="l"/>
                      <a:r>
                        <a:rPr lang="ru-RU" sz="2400" dirty="0" smtClean="0"/>
                        <a:t>10 минут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Игровой метод (на основе просмотра видеофрагмента).</a:t>
                      </a:r>
                    </a:p>
                    <a:p>
                      <a:pPr algn="l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проблемной ситуации.</a:t>
                      </a:r>
                    </a:p>
                    <a:p>
                      <a:pPr algn="l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«Корзина идей»</a:t>
                      </a:r>
                    </a:p>
                    <a:p>
                      <a:pPr algn="l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«Мозговой штурм»</a:t>
                      </a:r>
                      <a:endParaRPr lang="ru-RU" sz="2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Формулирование темы урока на основе просмотра фрагмента мультфильма («Уроки тетушки Совы»);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целеполагания;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базовых понятий темы, их повторение.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43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1267</Words>
  <Application>Microsoft Office PowerPoint</Application>
  <PresentationFormat>Произвольный</PresentationFormat>
  <Paragraphs>221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СОДЕЙСТВИЕ В СОЗДАНИИ КАДРОВОГО ПОТЕНЦИАЛА УЧИТЕЛЕЙ, МЕТОДИСТОВ, АДМИНИСТРАТОРОВ ОБРАЗОВАТЕЛЬНЫХ ОРГАНИЗАЦИЙ В ОБЛАСТИ ФИНАНСОВОЙ ГРАМОТНОСТИ, А ТАКЖЕ ЭФФЕКТИВНОЙ ИНФРАСТРУКТУРЫ ПО ПОДДЕРЖКЕ ИХ ДЕЯТЕЛЬНОСТИ ПО РАСПРОСТРАНЕНИЮ ФИНАНСОВОЙ ГРАМОТНОСТИ</vt:lpstr>
      <vt:lpstr>Команда проекта:</vt:lpstr>
      <vt:lpstr>Тема итоговой аттестационной работы (проекта) </vt:lpstr>
      <vt:lpstr>ОБЩАЯ ХАРАКТЕРИСТИКА ПРОЕКТА  Характеристика условий реализации проекта</vt:lpstr>
      <vt:lpstr>Характеристика условий реализации проекта</vt:lpstr>
      <vt:lpstr>Педагогическая характеристика занятия Тема: «Личный и семейный бюджет»</vt:lpstr>
      <vt:lpstr>Тема: «Личный и семейный бюджет»</vt:lpstr>
      <vt:lpstr>Описание учебного процесса</vt:lpstr>
      <vt:lpstr>Описание учебного процесса</vt:lpstr>
      <vt:lpstr>Описание учебного процесса</vt:lpstr>
      <vt:lpstr>Описание учебного процесса</vt:lpstr>
      <vt:lpstr>Презентация PowerPoint</vt:lpstr>
      <vt:lpstr>Презентация PowerPoint</vt:lpstr>
      <vt:lpstr>Презентация PowerPoint</vt:lpstr>
      <vt:lpstr>Методика оценки педагогической эффективности урока </vt:lpstr>
      <vt:lpstr>Благодарим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ПК</cp:lastModifiedBy>
  <cp:revision>170</cp:revision>
  <cp:lastPrinted>2017-01-31T12:38:26Z</cp:lastPrinted>
  <dcterms:created xsi:type="dcterms:W3CDTF">2016-08-27T07:46:40Z</dcterms:created>
  <dcterms:modified xsi:type="dcterms:W3CDTF">2018-10-25T13:15:36Z</dcterms:modified>
</cp:coreProperties>
</file>