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8" r:id="rId2"/>
    <p:sldId id="259" r:id="rId3"/>
    <p:sldId id="283" r:id="rId4"/>
    <p:sldId id="277" r:id="rId5"/>
    <p:sldId id="300" r:id="rId6"/>
    <p:sldId id="297" r:id="rId7"/>
    <p:sldId id="266" r:id="rId8"/>
    <p:sldId id="301" r:id="rId9"/>
    <p:sldId id="268" r:id="rId10"/>
    <p:sldId id="271" r:id="rId11"/>
    <p:sldId id="274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34076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Электрические явления в живых организмах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68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696" y="332656"/>
            <a:ext cx="6512511" cy="1143000"/>
          </a:xfrm>
        </p:spPr>
        <p:txBody>
          <a:bodyPr/>
          <a:lstStyle/>
          <a:p>
            <a:r>
              <a:rPr lang="ru-RU" dirty="0" smtClean="0"/>
              <a:t>Венерина мухоловка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483296"/>
            <a:ext cx="5112568" cy="507342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Движение листьев происходит за счет электрического импульса.</a:t>
            </a:r>
          </a:p>
          <a:p>
            <a:pPr algn="just"/>
            <a:r>
              <a:rPr lang="ru-RU" sz="2000" dirty="0"/>
              <a:t>потенциал действия одной клетки возбуждает соседнюю, в которой возникает собственный потенциал действия, и т. д.   </a:t>
            </a:r>
            <a:r>
              <a:rPr lang="ru-RU" sz="2000" b="1" dirty="0"/>
              <a:t>Возбуждение передается главным образом по сосудистым элементам. </a:t>
            </a:r>
          </a:p>
          <a:p>
            <a:pPr algn="just"/>
            <a:r>
              <a:rPr lang="ru-RU" sz="2000" b="1" dirty="0" smtClean="0"/>
              <a:t>Важную </a:t>
            </a:r>
            <a:r>
              <a:rPr lang="ru-RU" sz="2000" b="1" dirty="0"/>
              <a:t>роль в выработке электрических импульсов в проводящей ткани играют ионы калия</a:t>
            </a:r>
            <a:r>
              <a:rPr lang="ru-RU" sz="2000" dirty="0"/>
              <a:t>. При калийном голодании не возникает потенциала действия в ответ на раздражения. </a:t>
            </a:r>
          </a:p>
        </p:txBody>
      </p:sp>
      <p:pic>
        <p:nvPicPr>
          <p:cNvPr id="19458" name="Picture 2" descr="Venus Flytrap showing trigger hai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2664296" cy="2679242"/>
          </a:xfrm>
          <a:prstGeom prst="rect">
            <a:avLst/>
          </a:prstGeom>
          <a:noFill/>
        </p:spPr>
      </p:pic>
      <p:pic>
        <p:nvPicPr>
          <p:cNvPr id="19460" name="Picture 4" descr="http://flowerrr.ru/images/dianey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149080"/>
            <a:ext cx="2694206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750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512511" cy="1143000"/>
          </a:xfrm>
        </p:spPr>
        <p:txBody>
          <a:bodyPr/>
          <a:lstStyle/>
          <a:p>
            <a:r>
              <a:rPr lang="ru-RU" dirty="0" smtClean="0"/>
              <a:t>Электричество в теле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4335" y="2584474"/>
            <a:ext cx="3816424" cy="320121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В</a:t>
            </a:r>
            <a:r>
              <a:rPr lang="ru-RU" sz="2000" dirty="0"/>
              <a:t> организме человека присутствуют множество химических </a:t>
            </a:r>
            <a:r>
              <a:rPr lang="ru-RU" sz="2000" dirty="0" smtClean="0"/>
              <a:t>веществ, реакции </a:t>
            </a:r>
            <a:r>
              <a:rPr lang="ru-RU" sz="2000" dirty="0"/>
              <a:t>которых друг с другом способствуют возникновению </a:t>
            </a:r>
            <a:r>
              <a:rPr lang="ru-RU" sz="2000" dirty="0" smtClean="0"/>
              <a:t>электрической энергии. </a:t>
            </a:r>
            <a:endParaRPr lang="ru-RU" sz="2000" dirty="0"/>
          </a:p>
        </p:txBody>
      </p:sp>
      <p:pic>
        <p:nvPicPr>
          <p:cNvPr id="5" name="Picture 2" descr="https://bookz.ru/authors/gabriel_-bili4/atlas-a_152/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495338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82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76672"/>
            <a:ext cx="460851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Рефлексия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075240" cy="45693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Продолжите фразу:</a:t>
            </a: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Сегодня на уроке я узнал ….</a:t>
            </a:r>
          </a:p>
          <a:p>
            <a:pPr eaLnBrk="0" hangingPunct="0">
              <a:buFontTx/>
              <a:buChar char="-"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Теперь я могу …</a:t>
            </a:r>
          </a:p>
          <a:p>
            <a:pPr marL="45720" indent="0" eaLnBrk="0" hangingPunct="0">
              <a:buNone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Было интересно…</a:t>
            </a:r>
          </a:p>
          <a:p>
            <a:pPr marL="45720" indent="0" eaLnBrk="0" hangingPunct="0">
              <a:buNone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/>
            <a:r>
              <a:rPr lang="ru-RU" sz="2400" b="1" dirty="0"/>
              <a:t>Домашнее задание: подумайте,  в каких сферах, конструкциях и т.д.  можно использовать знания о биоэлектричестве.</a:t>
            </a:r>
            <a:endParaRPr lang="ru-RU" sz="2400" dirty="0"/>
          </a:p>
          <a:p>
            <a:pPr marL="45720" indent="0" eaLnBrk="0" hangingPunct="0">
              <a:buNone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45720" indent="0" eaLnBrk="0" hangingPunct="0">
              <a:buNone/>
            </a:pPr>
            <a:endParaRPr lang="ru-RU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" indent="0" eaLnBrk="0" hangingPunct="0">
              <a:buNone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2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6512511" cy="230425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600" b="0" dirty="0" smtClean="0">
                <a:solidFill>
                  <a:schemeClr val="tx1"/>
                </a:solidFill>
              </a:rPr>
              <a:t>Ответьте на вопросы</a:t>
            </a:r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2487" y="2204864"/>
            <a:ext cx="6575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Что такое электрический ток?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Что </a:t>
            </a:r>
            <a:r>
              <a:rPr lang="ru-RU" sz="2400" dirty="0"/>
              <a:t>такое заряженная частица</a:t>
            </a:r>
            <a:r>
              <a:rPr lang="ru-RU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ru-RU" sz="2400" dirty="0"/>
              <a:t>Какие заряженные частицы вы знаете?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84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03c0/0004226f-a4fa1163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Электрический </a:t>
            </a:r>
            <a:r>
              <a:rPr lang="ru-RU" sz="2400" dirty="0"/>
              <a:t>ток, как волшебника-невидимку, нельзя рассмотреть, учуять его по запаху. </a:t>
            </a:r>
            <a:r>
              <a:rPr lang="ru-RU" sz="2400" b="1" dirty="0"/>
              <a:t>Определить наличие или отсутствие тока можно только, используя приборы, измерительную аппаратуру. </a:t>
            </a:r>
            <a:endParaRPr lang="ru-RU" sz="2400" b="1" dirty="0" smtClean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b="1" dirty="0" err="1" smtClean="0"/>
              <a:t>Мультиметр</a:t>
            </a:r>
            <a:r>
              <a:rPr lang="ru-RU" sz="2400" dirty="0" smtClean="0"/>
              <a:t> - комбинированный </a:t>
            </a:r>
            <a:r>
              <a:rPr lang="ru-RU" sz="2400" dirty="0"/>
              <a:t>электроизмерительный прибор, объединяющий в себе несколько </a:t>
            </a:r>
            <a:r>
              <a:rPr lang="ru-RU" sz="2400" dirty="0" smtClean="0"/>
              <a:t>функций.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2" name="Picture 4" descr="https://sadhayat.ru/upload/iblock/68f/68f8a6773b4a3f902f3e950c6fc3ecc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06416"/>
            <a:ext cx="2160240" cy="19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2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dhayat.ru/upload/iblock/68f/68f8a6773b4a3f902f3e950c6fc3ecc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160240" cy="19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548680"/>
            <a:ext cx="7148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Измерение электрического тока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6355" y="3275413"/>
            <a:ext cx="2095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/>
              <a:t>Мультиметр</a:t>
            </a:r>
            <a:r>
              <a:rPr lang="ru-RU" sz="24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04581" y="2300874"/>
            <a:ext cx="49320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Единица измерения </a:t>
            </a:r>
            <a:r>
              <a:rPr lang="ru-RU" sz="2800" b="1" dirty="0"/>
              <a:t>силы тока </a:t>
            </a:r>
            <a:r>
              <a:rPr lang="ru-RU" sz="2800" b="1" dirty="0" smtClean="0"/>
              <a:t>(</a:t>
            </a:r>
            <a:r>
              <a:rPr lang="en-US" sz="2800" b="1" dirty="0" smtClean="0"/>
              <a:t>I) </a:t>
            </a:r>
            <a:r>
              <a:rPr lang="ru-RU" sz="2800" b="1" dirty="0" smtClean="0"/>
              <a:t>— </a:t>
            </a:r>
            <a:r>
              <a:rPr lang="ru-RU" sz="2800" b="1" dirty="0"/>
              <a:t>Ампер</a:t>
            </a:r>
            <a:r>
              <a:rPr lang="ru-RU" sz="2800" dirty="0"/>
              <a:t>.</a:t>
            </a:r>
          </a:p>
          <a:p>
            <a:r>
              <a:rPr lang="ru-RU" sz="2800" b="1" dirty="0" smtClean="0"/>
              <a:t>Сопротивление (</a:t>
            </a:r>
            <a:r>
              <a:rPr lang="en-US" sz="2800" b="1" dirty="0"/>
              <a:t>R</a:t>
            </a:r>
            <a:r>
              <a:rPr lang="en-US" sz="2800" b="1" dirty="0" smtClean="0"/>
              <a:t>)</a:t>
            </a:r>
            <a:r>
              <a:rPr lang="ru-RU" sz="2800" dirty="0" smtClean="0"/>
              <a:t> </a:t>
            </a:r>
            <a:r>
              <a:rPr lang="ru-RU" sz="2800" dirty="0"/>
              <a:t>проводника измеряется </a:t>
            </a:r>
            <a:r>
              <a:rPr lang="ru-RU" sz="2800" b="1" dirty="0"/>
              <a:t>в Омах</a:t>
            </a:r>
            <a:r>
              <a:rPr lang="ru-RU" sz="2800" dirty="0"/>
              <a:t>. </a:t>
            </a:r>
          </a:p>
          <a:p>
            <a:r>
              <a:rPr lang="ru-RU" sz="2800" dirty="0"/>
              <a:t>Электрическое </a:t>
            </a:r>
            <a:r>
              <a:rPr lang="ru-RU" sz="2800" b="1" dirty="0" smtClean="0"/>
              <a:t>напряжение</a:t>
            </a:r>
            <a:r>
              <a:rPr lang="en-US" sz="2800" b="1" dirty="0" smtClean="0"/>
              <a:t> (U)</a:t>
            </a:r>
            <a:r>
              <a:rPr lang="ru-RU" sz="2800" dirty="0" smtClean="0"/>
              <a:t> </a:t>
            </a:r>
            <a:r>
              <a:rPr lang="ru-RU" sz="2800" dirty="0"/>
              <a:t>- </a:t>
            </a:r>
            <a:r>
              <a:rPr lang="ru-RU" sz="2800" b="1" dirty="0"/>
              <a:t>в вольтах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28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.ppt-online.org/files/slide/e/EsRgBOZUp18ruocLvNheSTndF2WbQ70MVPzCjH/slid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30"/>
            <a:ext cx="9144000" cy="684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2591" cy="2511152"/>
          </a:xfrm>
        </p:spPr>
        <p:txBody>
          <a:bodyPr/>
          <a:lstStyle/>
          <a:p>
            <a:r>
              <a:rPr lang="ru-RU" dirty="0" smtClean="0"/>
              <a:t>Есть ли электрический ток в живых организмах?</a:t>
            </a:r>
            <a:endParaRPr lang="ru-RU" dirty="0"/>
          </a:p>
        </p:txBody>
      </p:sp>
      <p:pic>
        <p:nvPicPr>
          <p:cNvPr id="1026" name="Picture 2" descr="http://900igr.net/datas/biologija/Pojavlenie-zhivykh-organizmov/0005-005-Pojavlenie-zhivykh-organizm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41" y="2636912"/>
            <a:ext cx="5328592" cy="399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6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512511" cy="11430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Технологическая карта</a:t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>по проведению опыта по обнаружению электрических явлений в живых организмах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45432"/>
            <a:ext cx="8424936" cy="338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34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6" y="116632"/>
            <a:ext cx="6512511" cy="1143000"/>
          </a:xfrm>
        </p:spPr>
        <p:txBody>
          <a:bodyPr/>
          <a:lstStyle/>
          <a:p>
            <a:r>
              <a:rPr lang="ru-RU" dirty="0" smtClean="0"/>
              <a:t>Электричество у рыб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4042792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dirty="0"/>
              <a:t>Все виды электрических рыб имеют особый орган, который вырабатывает электричество. С его помощью животные охотятся, защищаются приспосабливаясь к жизни в водной среде</a:t>
            </a:r>
            <a:r>
              <a:rPr lang="ru-RU" sz="2800" dirty="0" smtClean="0"/>
              <a:t>.</a:t>
            </a:r>
            <a:r>
              <a:rPr lang="ru-RU" sz="2800" dirty="0"/>
              <a:t> Электрический орган у всех рыб сконструирован одинаково, но отличается по размерам и </a:t>
            </a:r>
            <a:r>
              <a:rPr lang="ru-RU" sz="2800" dirty="0" smtClean="0"/>
              <a:t>местоположению</a:t>
            </a:r>
            <a:r>
              <a:rPr lang="ru-RU" sz="1800" dirty="0"/>
              <a:t>.</a:t>
            </a:r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endParaRPr lang="ru-RU" sz="2400" dirty="0"/>
          </a:p>
          <a:p>
            <a:endParaRPr lang="ru-RU" dirty="0"/>
          </a:p>
        </p:txBody>
      </p:sp>
      <p:pic>
        <p:nvPicPr>
          <p:cNvPr id="7" name="Рисунок 6" descr="https://encrypted-tbn1.gstatic.com/images?q=tbn:ANd9GcTOuXocNxDZw7HiM9q2Ku9ULOWy5EmrAWgA4aKESh-Og7TWn1WO7UnZBJC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060848"/>
            <a:ext cx="2234846" cy="152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molomo.ru/img/slop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89040"/>
            <a:ext cx="2880320" cy="218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7054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752</TotalTime>
  <Words>246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Электрические явления в живых организмах</vt:lpstr>
      <vt:lpstr>Ответьте на 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Есть ли электрический ток в живых организмах?</vt:lpstr>
      <vt:lpstr>Технологическая карта по проведению опыта по обнаружению электрических явлений в живых организмах</vt:lpstr>
      <vt:lpstr>Электричество у рыб</vt:lpstr>
      <vt:lpstr>Венерина мухоловка</vt:lpstr>
      <vt:lpstr>Электричество в теле человека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электрический ток? </dc:title>
  <dc:creator>Малькова Надежда Ипатьевна</dc:creator>
  <cp:lastModifiedBy>Малькова Надежда Ипатьевна</cp:lastModifiedBy>
  <cp:revision>93</cp:revision>
  <dcterms:created xsi:type="dcterms:W3CDTF">2018-12-16T07:09:04Z</dcterms:created>
  <dcterms:modified xsi:type="dcterms:W3CDTF">2020-08-03T14:46:39Z</dcterms:modified>
</cp:coreProperties>
</file>