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5" r:id="rId8"/>
    <p:sldId id="262" r:id="rId9"/>
    <p:sldId id="264" r:id="rId10"/>
    <p:sldId id="267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CCFF"/>
    <a:srgbClr val="FFFFFF"/>
    <a:srgbClr val="CC00FF"/>
    <a:srgbClr val="CC0000"/>
    <a:srgbClr val="D5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78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96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1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58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7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68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3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79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0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0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7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121B-0913-4032-B0AF-DF900A8F1AE8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95363-0B7A-4246-9C28-170E4B315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6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adi.sk/i/Jk-Uf8UYi4eJE" TargetMode="External"/><Relationship Id="rId4" Type="http://schemas.openxmlformats.org/officeDocument/2006/relationships/hyperlink" Target="https://yadi.sk/i/HFMmOiJvi4eN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62687" y="620688"/>
            <a:ext cx="7218626" cy="22139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300" normalizeH="0" baseline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Информационный объем растрового изображения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300" normalizeH="0" baseline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(7 класс)</a:t>
            </a:r>
            <a:endParaRPr kumimoji="0" lang="ru-RU" sz="4000" b="1" i="0" u="none" strike="noStrike" kern="1200" cap="none" spc="300" normalizeH="0" baseline="0" noProof="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79712" y="3068960"/>
            <a:ext cx="51845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206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300" normalizeH="0" baseline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Иванова Наталья Петровна, учитель информатики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300" normalizeH="0" baseline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МБОУ СОШ № 51 г. Пензы</a:t>
            </a:r>
            <a:endParaRPr kumimoji="0" lang="ru-RU" sz="2200" b="1" i="0" u="none" strike="noStrike" kern="1200" cap="none" spc="300" normalizeH="0" baseline="0" noProof="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28" descr="j0395941%5b1%5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" y="5464616"/>
            <a:ext cx="1513678" cy="120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6454" y="5531846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27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1182" y="620688"/>
            <a:ext cx="808163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«Как работает монитор»</a:t>
            </a:r>
          </a:p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(фрагмент мультфильма «Почемучка»)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CC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1182" y="2492896"/>
            <a:ext cx="808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Фрагмент мультфильма можно посмотреть / скачать по ссылкам: </a:t>
            </a:r>
          </a:p>
          <a:p>
            <a:r>
              <a:rPr lang="ru-RU" u="sng" dirty="0">
                <a:hlinkClick r:id="rId4"/>
              </a:rPr>
              <a:t>https://yadi.sk/i/HFMmOiJvi4eN8</a:t>
            </a:r>
            <a:endParaRPr lang="ru-RU" dirty="0"/>
          </a:p>
          <a:p>
            <a:r>
              <a:rPr lang="ru-RU" u="sng" dirty="0">
                <a:hlinkClick r:id="rId5"/>
              </a:rPr>
              <a:t>https://yadi.sk/i/Jk-Uf8UYi4eJE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77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30" y="552767"/>
            <a:ext cx="8401139" cy="431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34" y="2996952"/>
            <a:ext cx="8401139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8" descr="j0395941%5b1%5d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9" y="5483120"/>
            <a:ext cx="1513678" cy="120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89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548680"/>
            <a:ext cx="41333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Домашнее задание</a:t>
            </a: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CC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556792"/>
            <a:ext cx="813690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CC"/>
                </a:solidFill>
              </a:rPr>
              <a:t>п. 3.1, рабочая тетрадь № 128, 129, 131, 132</a:t>
            </a:r>
          </a:p>
          <a:p>
            <a:endParaRPr lang="ru-RU" sz="1200" dirty="0" smtClean="0"/>
          </a:p>
          <a:p>
            <a:r>
              <a:rPr lang="ru-RU" sz="2400" b="1" dirty="0" smtClean="0">
                <a:solidFill>
                  <a:srgbClr val="0000CC"/>
                </a:solidFill>
              </a:rPr>
              <a:t>по </a:t>
            </a:r>
            <a:r>
              <a:rPr lang="ru-RU" sz="2400" b="1" dirty="0">
                <a:solidFill>
                  <a:srgbClr val="0000CC"/>
                </a:solidFill>
              </a:rPr>
              <a:t>выбору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№ </a:t>
            </a:r>
            <a:r>
              <a:rPr lang="ru-RU" sz="2400" dirty="0"/>
              <a:t>143, № 144 в рабочей тетради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рассчитать </a:t>
            </a:r>
            <a:r>
              <a:rPr lang="ru-RU" sz="2400" dirty="0"/>
              <a:t>объем видеопамяти, необходимой для хранения графического изображения, занимающего весь экран монитора вашего компьютера, определив разрешение монитора, глубину цвета, рассчитать используемое количество цветов.</a:t>
            </a:r>
          </a:p>
        </p:txBody>
      </p:sp>
    </p:spTree>
    <p:extLst>
      <p:ext uri="{BB962C8B-B14F-4D97-AF65-F5344CB8AC3E}">
        <p14:creationId xmlns:p14="http://schemas.microsoft.com/office/powerpoint/2010/main" val="21117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30" y="747689"/>
            <a:ext cx="8401139" cy="431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8" descr="j0395941%5b1%5d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" y="5464616"/>
            <a:ext cx="1513678" cy="120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4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5679256" y="2676210"/>
            <a:ext cx="2896371" cy="3390763"/>
            <a:chOff x="5679256" y="2676210"/>
            <a:chExt cx="2896371" cy="3390763"/>
          </a:xfrm>
        </p:grpSpPr>
        <p:pic>
          <p:nvPicPr>
            <p:cNvPr id="6" name="Picture 2" descr="http://i.ytimg.com/vi/0RciZvSv3JA/0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65" r="32656"/>
            <a:stretch/>
          </p:blipFill>
          <p:spPr bwMode="auto">
            <a:xfrm>
              <a:off x="5679256" y="2676210"/>
              <a:ext cx="2896371" cy="3390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7366150" y="3673080"/>
              <a:ext cx="909698" cy="69851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500" dirty="0"/>
                <a:t>«Растровое изображение представляет собой сетку пикселей (цветных точек) на мониторе, бумаге и других отображающих устройствах.» (ВикипедиЯ)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23528" y="171302"/>
            <a:ext cx="86409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Сережа в текстовом редакторе напечатал </a:t>
            </a:r>
          </a:p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предложение из 140 символов: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«Растровое </a:t>
            </a:r>
            <a:r>
              <a:rPr lang="ru-RU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изображение представляет собой </a:t>
            </a:r>
            <a:endParaRPr lang="ru-RU" b="1" dirty="0" smtClean="0">
              <a:solidFill>
                <a:srgbClr val="C00000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сетку </a:t>
            </a:r>
            <a:r>
              <a:rPr lang="ru-RU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пикселей (цветных точек) на мониторе, бумаге и </a:t>
            </a:r>
            <a:endParaRPr lang="ru-RU" b="1" dirty="0" smtClean="0">
              <a:solidFill>
                <a:srgbClr val="C00000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отображающих устройствах</a:t>
            </a:r>
            <a:r>
              <a:rPr lang="ru-RU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.» </a:t>
            </a:r>
            <a:r>
              <a:rPr lang="ru-RU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(ВикипедиЯ).</a:t>
            </a:r>
            <a:r>
              <a:rPr lang="ru-RU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1678936"/>
            <a:ext cx="540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Какой минимальный </a:t>
            </a:r>
            <a:r>
              <a:rPr lang="ru-RU" sz="2200" b="1" dirty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объем памяти </a:t>
            </a:r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компьютера требуется </a:t>
            </a:r>
            <a:r>
              <a:rPr lang="ru-RU" sz="2200" b="1" dirty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для хранения </a:t>
            </a:r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этого предложения? </a:t>
            </a:r>
            <a:endParaRPr lang="ru-RU" sz="2200" b="1" dirty="0">
              <a:solidFill>
                <a:srgbClr val="000099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Для ввода текста используется  </a:t>
            </a:r>
          </a:p>
          <a:p>
            <a:pPr algn="ctr"/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256 </a:t>
            </a:r>
            <a:r>
              <a:rPr lang="ru-RU" sz="2200" b="1" dirty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символьный алфавит.</a:t>
            </a:r>
          </a:p>
          <a:p>
            <a:endParaRPr lang="ru-RU" sz="22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79458" y="3448262"/>
            <a:ext cx="5309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54519" y="345372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57580" y="4957064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14222" y="4252299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0813" y="5024725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3329" y="422258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95708" y="4881461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19742" y="4594185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19742" y="4028273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57580" y="3361390"/>
            <a:ext cx="147508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N=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6600" b="1" baseline="300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4915" y="4419796"/>
            <a:ext cx="1343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I=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6600" b="1" cap="none" spc="0" baseline="20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7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42752" y="488866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Сережа нарисовал смайлик в программе </a:t>
            </a:r>
            <a:r>
              <a:rPr lang="ru-RU" sz="2200" b="1" dirty="0" err="1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Paint</a:t>
            </a:r>
            <a:r>
              <a:rPr lang="ru-RU" sz="2200" b="1" dirty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 и вставил его в документ</a:t>
            </a:r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4120" y="1269003"/>
            <a:ext cx="8366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Какой минимальный объем памяти требуется для хранения такого документа?</a:t>
            </a:r>
          </a:p>
          <a:p>
            <a:pPr algn="ctr"/>
            <a:endParaRPr lang="ru-RU" sz="22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782885" y="2237080"/>
            <a:ext cx="3733331" cy="4144248"/>
            <a:chOff x="5679256" y="2676210"/>
            <a:chExt cx="2896371" cy="3390763"/>
          </a:xfrm>
        </p:grpSpPr>
        <p:pic>
          <p:nvPicPr>
            <p:cNvPr id="12" name="Picture 2" descr="http://i.ytimg.com/vi/0RciZvSv3JA/0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65" r="32656"/>
            <a:stretch/>
          </p:blipFill>
          <p:spPr bwMode="auto">
            <a:xfrm>
              <a:off x="5679256" y="2676210"/>
              <a:ext cx="2896371" cy="3390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7366150" y="3673080"/>
              <a:ext cx="909698" cy="69851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500" dirty="0"/>
                <a:t>«Растровое изображение представляет собой сетку пикселей (цветных точек) на мониторе, бумаге и других отображающих устройствах.» (ВикипедиЯ</a:t>
              </a:r>
              <a:r>
                <a:rPr lang="ru-RU" sz="500" dirty="0" smtClean="0"/>
                <a:t>)</a:t>
              </a:r>
            </a:p>
            <a:p>
              <a:pPr algn="ctr"/>
              <a:endParaRPr lang="ru-RU" sz="500" dirty="0"/>
            </a:p>
            <a:p>
              <a:pPr algn="ctr"/>
              <a:endParaRPr lang="ru-RU" sz="500" dirty="0" smtClean="0"/>
            </a:p>
            <a:p>
              <a:pPr algn="ctr"/>
              <a:endParaRPr lang="ru-RU" sz="500" dirty="0"/>
            </a:p>
            <a:p>
              <a:pPr algn="ctr"/>
              <a:endParaRPr lang="ru-RU" sz="5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11105"/>
          <a:stretch/>
        </p:blipFill>
        <p:spPr bwMode="auto">
          <a:xfrm>
            <a:off x="5358931" y="3953324"/>
            <a:ext cx="369185" cy="335856"/>
          </a:xfrm>
          <a:prstGeom prst="ellipse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3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8072" y="332656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Тема урока</a:t>
            </a:r>
            <a:r>
              <a:rPr lang="ru-RU" sz="2200" b="1" dirty="0" smtClean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:</a:t>
            </a:r>
            <a:endParaRPr lang="ru-RU" sz="2200" b="1" dirty="0">
              <a:solidFill>
                <a:srgbClr val="000099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75404"/>
              </p:ext>
            </p:extLst>
          </p:nvPr>
        </p:nvGraphicFramePr>
        <p:xfrm>
          <a:off x="251518" y="2132856"/>
          <a:ext cx="8640963" cy="294436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720084"/>
                <a:gridCol w="1224136"/>
                <a:gridCol w="1440160"/>
                <a:gridCol w="720080"/>
                <a:gridCol w="720080"/>
                <a:gridCol w="737657"/>
                <a:gridCol w="774511"/>
                <a:gridCol w="23042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Файл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Размер рисунка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в пикселях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Тип файла/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цветность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Информационный объем файла 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Кбайтах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Выводы: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</a:tr>
              <a:tr h="387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Рис 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200*200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Монохромный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 (черно-белый)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Информационный объем файла зависит от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Рис 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400*400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Монохромный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(черно-белый)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Рис 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400*400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256-цветный рисунок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Информационный объем файла зависит от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Рис 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400*400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16-цветный рисунок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entury Schoolbook" panose="0204060405050502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35610" y="763543"/>
            <a:ext cx="54727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Информационный </a:t>
            </a: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объем </a:t>
            </a:r>
          </a:p>
          <a:p>
            <a:pPr algn="ctr"/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растрового </a:t>
            </a: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изображения</a:t>
            </a: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CC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99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7775" y="3013501"/>
            <a:ext cx="5309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48343" y="198884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4719" y="3013501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93835" y="3013501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5862" y="1988840"/>
            <a:ext cx="354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57580" y="1986151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95708" y="2780928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12377" y="301350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90430" y="2029747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00446" y="1672932"/>
            <a:ext cx="147508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N=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6600" b="1" baseline="3000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59026" y="2829132"/>
            <a:ext cx="1343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I=</a:t>
            </a:r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6600" b="1" cap="none" spc="0" baseline="20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1812" y="4227256"/>
            <a:ext cx="64087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FF"/>
                </a:solidFill>
                <a:latin typeface="Century Schoolbook" panose="02040604050505020304" pitchFamily="18" charset="0"/>
              </a:rPr>
              <a:t>I</a:t>
            </a:r>
            <a:r>
              <a:rPr lang="ru-RU" sz="2800" b="1" dirty="0">
                <a:solidFill>
                  <a:srgbClr val="CC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CC0000"/>
                </a:solidFill>
                <a:latin typeface="Century Schoolbook" panose="02040604050505020304" pitchFamily="18" charset="0"/>
              </a:rPr>
              <a:t> </a:t>
            </a:r>
            <a:r>
              <a:rPr lang="ru-RU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- </a:t>
            </a:r>
            <a:r>
              <a:rPr lang="ru-RU" sz="2200" dirty="0">
                <a:solidFill>
                  <a:srgbClr val="0000CC"/>
                </a:solidFill>
                <a:latin typeface="Century Schoolbook" panose="02040604050505020304" pitchFamily="18" charset="0"/>
              </a:rPr>
              <a:t>информационный объем файла</a:t>
            </a:r>
          </a:p>
          <a:p>
            <a:r>
              <a:rPr lang="ru-RU" sz="2400" b="1" dirty="0">
                <a:solidFill>
                  <a:srgbClr val="CC00FF"/>
                </a:solidFill>
                <a:latin typeface="Century Schoolbook" panose="02040604050505020304" pitchFamily="18" charset="0"/>
              </a:rPr>
              <a:t>К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>
                <a:solidFill>
                  <a:srgbClr val="0000CC"/>
                </a:solidFill>
                <a:latin typeface="Century Schoolbook" panose="02040604050505020304" pitchFamily="18" charset="0"/>
              </a:rPr>
              <a:t>- количество пикселей в изображении</a:t>
            </a:r>
          </a:p>
          <a:p>
            <a:r>
              <a:rPr lang="en-US" sz="2800" b="1" dirty="0">
                <a:solidFill>
                  <a:srgbClr val="CC00FF"/>
                </a:solidFill>
                <a:latin typeface="Century Schoolbook" panose="02040604050505020304" pitchFamily="18" charset="0"/>
              </a:rPr>
              <a:t>N</a:t>
            </a:r>
            <a:r>
              <a:rPr lang="ru-RU" sz="2200" dirty="0">
                <a:latin typeface="Century Schoolbook" panose="02040604050505020304" pitchFamily="18" charset="0"/>
              </a:rPr>
              <a:t> </a:t>
            </a:r>
            <a:r>
              <a:rPr lang="ru-RU" sz="2200" dirty="0">
                <a:solidFill>
                  <a:srgbClr val="0000CC"/>
                </a:solidFill>
                <a:latin typeface="Century Schoolbook" panose="02040604050505020304" pitchFamily="18" charset="0"/>
              </a:rPr>
              <a:t>- количество цветов в палитре</a:t>
            </a:r>
          </a:p>
          <a:p>
            <a:r>
              <a:rPr lang="en-US" sz="2800" b="1" dirty="0" err="1">
                <a:solidFill>
                  <a:srgbClr val="CC00FF"/>
                </a:solidFill>
                <a:latin typeface="Century Schoolbook" panose="02040604050505020304" pitchFamily="18" charset="0"/>
              </a:rPr>
              <a:t>i</a:t>
            </a:r>
            <a:r>
              <a:rPr lang="en-US" sz="2800" b="1" dirty="0">
                <a:solidFill>
                  <a:srgbClr val="CC00FF"/>
                </a:solidFill>
                <a:latin typeface="Century Schoolbook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CC00FF"/>
                </a:solidFill>
                <a:latin typeface="Century Schoolbook" panose="02040604050505020304" pitchFamily="18" charset="0"/>
              </a:rPr>
              <a:t> </a:t>
            </a:r>
            <a:r>
              <a:rPr lang="en-US" sz="2200" dirty="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- </a:t>
            </a:r>
            <a:r>
              <a:rPr lang="ru-RU" sz="2200">
                <a:solidFill>
                  <a:srgbClr val="0000CC"/>
                </a:solidFill>
                <a:latin typeface="Century Schoolbook" panose="02040604050505020304" pitchFamily="18" charset="0"/>
              </a:rPr>
              <a:t>глубина </a:t>
            </a:r>
            <a:r>
              <a:rPr lang="ru-RU" sz="2200" smtClean="0">
                <a:solidFill>
                  <a:srgbClr val="0000CC"/>
                </a:solidFill>
                <a:latin typeface="Century Schoolbook" panose="02040604050505020304" pitchFamily="18" charset="0"/>
              </a:rPr>
              <a:t>цвета</a:t>
            </a:r>
            <a:endParaRPr lang="ru-RU" sz="2200" dirty="0">
              <a:solidFill>
                <a:srgbClr val="0000CC"/>
              </a:solidFill>
              <a:latin typeface="Century Schoolbook" panose="02040604050505020304" pitchFamily="18" charset="0"/>
            </a:endParaRPr>
          </a:p>
          <a:p>
            <a:r>
              <a:rPr lang="ru-RU" sz="2200" dirty="0">
                <a:latin typeface="Century Schoolbook" panose="02040604050505020304" pitchFamily="18" charset="0"/>
              </a:rPr>
              <a:t>    </a:t>
            </a:r>
            <a:r>
              <a:rPr lang="ru-RU" sz="2200" dirty="0">
                <a:solidFill>
                  <a:srgbClr val="0000CC"/>
                </a:solidFill>
                <a:latin typeface="Century Schoolbook" panose="02040604050505020304" pitchFamily="18" charset="0"/>
              </a:rPr>
              <a:t>(количество бит на 1 пиксель)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35610" y="404664"/>
            <a:ext cx="54727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Информационный </a:t>
            </a: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объем </a:t>
            </a:r>
          </a:p>
          <a:p>
            <a:pPr algn="ctr"/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растрового </a:t>
            </a: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изображения</a:t>
            </a: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CC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60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54120" y="476672"/>
            <a:ext cx="8366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0099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Какой минимальный объем памяти требуется для хранения такого документа?</a:t>
            </a:r>
          </a:p>
          <a:p>
            <a:pPr algn="ctr"/>
            <a:endParaRPr lang="ru-RU" sz="22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627784" y="1700808"/>
            <a:ext cx="3733331" cy="4144248"/>
            <a:chOff x="5679256" y="2676210"/>
            <a:chExt cx="2896371" cy="3390763"/>
          </a:xfrm>
        </p:grpSpPr>
        <p:pic>
          <p:nvPicPr>
            <p:cNvPr id="10" name="Picture 2" descr="http://i.ytimg.com/vi/0RciZvSv3JA/0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65" r="32656"/>
            <a:stretch/>
          </p:blipFill>
          <p:spPr bwMode="auto">
            <a:xfrm>
              <a:off x="5679256" y="2676210"/>
              <a:ext cx="2896371" cy="3390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7366150" y="3673080"/>
              <a:ext cx="909698" cy="69851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500" dirty="0"/>
                <a:t>«Растровое изображение представляет собой сетку пикселей (цветных точек) на мониторе, бумаге и других отображающих устройствах.» (ВикипедиЯ</a:t>
              </a:r>
              <a:r>
                <a:rPr lang="ru-RU" sz="500" dirty="0" smtClean="0"/>
                <a:t>)</a:t>
              </a:r>
            </a:p>
            <a:p>
              <a:pPr algn="ctr"/>
              <a:endParaRPr lang="ru-RU" sz="500" dirty="0"/>
            </a:p>
            <a:p>
              <a:pPr algn="ctr"/>
              <a:endParaRPr lang="ru-RU" sz="500" dirty="0" smtClean="0"/>
            </a:p>
            <a:p>
              <a:pPr algn="ctr"/>
              <a:endParaRPr lang="ru-RU" sz="500" dirty="0"/>
            </a:p>
            <a:p>
              <a:pPr algn="ctr"/>
              <a:endParaRPr lang="ru-RU" sz="500" dirty="0"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11105"/>
          <a:stretch/>
        </p:blipFill>
        <p:spPr bwMode="auto">
          <a:xfrm>
            <a:off x="5203830" y="3417052"/>
            <a:ext cx="369185" cy="335856"/>
          </a:xfrm>
          <a:prstGeom prst="ellipse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3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323528" y="764704"/>
            <a:ext cx="8568952" cy="417646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95736" y="3573016"/>
            <a:ext cx="6192688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Здравствуйте, сисадмины, программисты и форумчане!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>
                <a:solidFill>
                  <a:schemeClr val="tx1"/>
                </a:solidFill>
              </a:rPr>
              <a:t>меня простой </a:t>
            </a:r>
            <a:r>
              <a:rPr lang="ru-RU" dirty="0" smtClean="0">
                <a:solidFill>
                  <a:schemeClr val="tx1"/>
                </a:solidFill>
              </a:rPr>
              <a:t>вопрос: почему </a:t>
            </a:r>
            <a:r>
              <a:rPr lang="ru-RU" dirty="0">
                <a:solidFill>
                  <a:schemeClr val="tx1"/>
                </a:solidFill>
              </a:rPr>
              <a:t>при запуске игры звук </a:t>
            </a:r>
            <a:r>
              <a:rPr lang="ru-RU" dirty="0" smtClean="0">
                <a:solidFill>
                  <a:schemeClr val="tx1"/>
                </a:solidFill>
              </a:rPr>
              <a:t>есть,  </a:t>
            </a:r>
            <a:r>
              <a:rPr lang="ru-RU" dirty="0">
                <a:solidFill>
                  <a:schemeClr val="tx1"/>
                </a:solidFill>
              </a:rPr>
              <a:t>а изображения </a:t>
            </a:r>
            <a:r>
              <a:rPr lang="ru-RU" dirty="0" smtClean="0">
                <a:solidFill>
                  <a:schemeClr val="tx1"/>
                </a:solidFill>
              </a:rPr>
              <a:t>нет, т.е</a:t>
            </a:r>
            <a:r>
              <a:rPr lang="ru-RU" dirty="0">
                <a:solidFill>
                  <a:schemeClr val="tx1"/>
                </a:solidFill>
              </a:rPr>
              <a:t>. просто чёрный экран?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9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434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35000">
                <a:srgbClr val="D5E3FF"/>
              </a:gs>
              <a:gs pos="100000">
                <a:srgbClr val="FFFFFF"/>
              </a:gs>
            </a:gsLst>
          </a:gradFill>
          <a:ln w="47625">
            <a:solidFill>
              <a:srgbClr val="0000CC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http://content.hwigroup.net/images/products/large/0101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784" y="532448"/>
            <a:ext cx="1989197" cy="182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5719" y="404664"/>
            <a:ext cx="622927" cy="51143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sz="2400" b="1" cap="none" spc="-15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ВИДЕОСИСТЕМА</a:t>
            </a:r>
            <a:endParaRPr lang="ru-RU" sz="2400" b="1" cap="none" spc="-15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7188" y="2248329"/>
            <a:ext cx="16083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Монитор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CC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30" name="Picture 6" descr="http://school.xvatit.com:8080/images/thumb/6/68/1502-35.jpg/800px-1502-3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489" y="3645024"/>
            <a:ext cx="6655021" cy="286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644008" y="404664"/>
            <a:ext cx="3906873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Видеокарта (видеоадаптер) 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CC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just"/>
            <a: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управляет работой монитора</a:t>
            </a:r>
          </a:p>
          <a:p>
            <a:pPr algn="just"/>
            <a:endParaRPr lang="ru-RU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just"/>
            <a:r>
              <a:rPr lang="ru-RU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</a:t>
            </a:r>
            <a:r>
              <a:rPr lang="ru-RU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еопамять </a:t>
            </a:r>
          </a:p>
          <a:p>
            <a:pPr algn="just"/>
            <a:r>
              <a:rPr lang="ru-RU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хранит информацию о цвете каждого пикселя экрана компьютера.</a:t>
            </a:r>
          </a:p>
          <a:p>
            <a:pPr algn="just"/>
            <a:endParaRPr lang="ru-RU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just"/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Видеопроцессор </a:t>
            </a:r>
          </a:p>
          <a:p>
            <a:pPr algn="just"/>
            <a: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считывает содержимое видеопамяти  и в соответствии с ним управляет работой монитора</a:t>
            </a:r>
            <a:endParaRPr lang="ru-RU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4922" y="3472366"/>
            <a:ext cx="2027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</a:t>
            </a:r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</a:t>
            </a:r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CC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еокарта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CC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" y="5623635"/>
            <a:ext cx="1427546" cy="113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9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434</Words>
  <Application>Microsoft Office PowerPoint</Application>
  <PresentationFormat>Экран (4:3)</PresentationFormat>
  <Paragraphs>108</Paragraphs>
  <Slides>12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Sergey</cp:lastModifiedBy>
  <cp:revision>36</cp:revision>
  <dcterms:created xsi:type="dcterms:W3CDTF">2015-07-22T15:02:27Z</dcterms:created>
  <dcterms:modified xsi:type="dcterms:W3CDTF">2015-07-29T07:27:37Z</dcterms:modified>
</cp:coreProperties>
</file>