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5" r:id="rId14"/>
    <p:sldId id="272" r:id="rId15"/>
    <p:sldId id="275" r:id="rId16"/>
    <p:sldId id="276" r:id="rId17"/>
    <p:sldId id="286" r:id="rId18"/>
    <p:sldId id="277" r:id="rId19"/>
    <p:sldId id="278" r:id="rId20"/>
    <p:sldId id="287" r:id="rId21"/>
    <p:sldId id="282" r:id="rId22"/>
    <p:sldId id="279" r:id="rId23"/>
    <p:sldId id="280" r:id="rId24"/>
    <p:sldId id="283" r:id="rId25"/>
    <p:sldId id="288" r:id="rId26"/>
    <p:sldId id="284" r:id="rId27"/>
    <p:sldId id="281" r:id="rId28"/>
    <p:sldId id="25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32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1987B-89F7-42FB-8BDD-80E07A2D9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FEE3-F2D6-4A65-9E14-A053368C7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17A4-5C41-4239-805E-F53B1A867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1D94-3B8D-4A07-AE8C-C4C7548B5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AEBB7-16EB-4BF3-9A79-F9D51D0DC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C909-9025-4519-9856-E92C2E79F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73F41-3F3B-47AE-8C7F-E61D0E26E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623DA-A913-499C-B726-A9A767155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802E-BDD6-4C6C-8F05-5F009563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C9ED-CC5A-49A3-BC9D-E6B10A588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A735-D3F7-4FC5-947C-1A5711039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7AAC98-CCCC-41E8-A4B7-FAAF89A9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207/56602522.25/0_76cb9_487a9a07_XL" TargetMode="External"/><Relationship Id="rId7" Type="http://schemas.openxmlformats.org/officeDocument/2006/relationships/hyperlink" Target="http://radikal.ua/data/upload/49112/4efc3/3bd0a3d6bb.jpg" TargetMode="External"/><Relationship Id="rId2" Type="http://schemas.openxmlformats.org/officeDocument/2006/relationships/hyperlink" Target="http://allforchildren.ru/pictures/showimg/school5/school0544jp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forchildren.ru/pictures/showimg/school7/school0710jpg.htm" TargetMode="External"/><Relationship Id="rId5" Type="http://schemas.openxmlformats.org/officeDocument/2006/relationships/hyperlink" Target="http://mants.ru/uploads/posts/2011-06/1308829636_6.jpg" TargetMode="External"/><Relationship Id="rId4" Type="http://schemas.openxmlformats.org/officeDocument/2006/relationships/hyperlink" Target="http://seta-ha.ru/pr_img/M-19686571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7561263" cy="1470025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0000"/>
                </a:solidFill>
              </a:rPr>
              <a:t>Подготовка к ОГЭ по математике</a:t>
            </a:r>
            <a:br>
              <a:rPr lang="ru-RU" sz="4800" b="1" i="1" smtClean="0">
                <a:solidFill>
                  <a:srgbClr val="FF0000"/>
                </a:solidFill>
              </a:rPr>
            </a:br>
            <a:r>
              <a:rPr lang="ru-RU" sz="4800" b="1" i="1" smtClean="0">
                <a:solidFill>
                  <a:srgbClr val="FF0000"/>
                </a:solidFill>
              </a:rPr>
              <a:t>«Алгебра»( базовая часть)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Найти значение выражения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69" name="Рисунок 36" descr="http://sdamgia.ru/formula/4e/4e7f4f6be1aac36cb141bc8c1b6f9c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719263"/>
            <a:ext cx="24225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000125" y="2714625"/>
            <a:ext cx="1552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1) 360;  2) 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2714625"/>
            <a:ext cx="7858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3714750" y="2643188"/>
            <a:ext cx="614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3)</a:t>
            </a:r>
            <a:r>
              <a:rPr lang="ru-RU"/>
              <a:t>   </a:t>
            </a:r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7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3" y="2714625"/>
            <a:ext cx="7858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5357813" y="2786063"/>
            <a:ext cx="671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4)</a:t>
            </a:r>
            <a:r>
              <a:rPr lang="ru-RU"/>
              <a:t>    </a:t>
            </a:r>
          </a:p>
        </p:txBody>
      </p:sp>
      <p:sp>
        <p:nvSpPr>
          <p:cNvPr id="112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7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2786063"/>
            <a:ext cx="714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29188" y="5357813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7030A0"/>
                </a:solidFill>
              </a:rPr>
              <a:t>4</a:t>
            </a:r>
          </a:p>
        </p:txBody>
      </p:sp>
      <p:pic>
        <p:nvPicPr>
          <p:cNvPr id="11280" name="Рисунок 15" descr="C:\Users\Любовь_2\Desktop\картинки для през\i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4643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Найти значение выражения.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</a:rPr>
              <a:t>(1,7 · 10</a:t>
            </a:r>
            <a:r>
              <a:rPr lang="ru-RU" b="1" i="1" baseline="30000" smtClean="0">
                <a:solidFill>
                  <a:srgbClr val="002060"/>
                </a:solidFill>
              </a:rPr>
              <a:t>− 5</a:t>
            </a:r>
            <a:r>
              <a:rPr lang="ru-RU" b="1" i="1" smtClean="0">
                <a:solidFill>
                  <a:srgbClr val="002060"/>
                </a:solidFill>
              </a:rPr>
              <a:t>)(2 · 10</a:t>
            </a:r>
            <a:r>
              <a:rPr lang="ru-RU" b="1" i="1" baseline="30000" smtClean="0">
                <a:solidFill>
                  <a:srgbClr val="002060"/>
                </a:solidFill>
              </a:rPr>
              <a:t>− 2</a:t>
            </a:r>
            <a:r>
              <a:rPr lang="ru-RU" b="1" i="1" smtClean="0">
                <a:solidFill>
                  <a:srgbClr val="002060"/>
                </a:solidFill>
              </a:rPr>
              <a:t>).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1) 0,0000034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2) 34000000000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3) 0,000000034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4) 0,00000034</a:t>
            </a:r>
          </a:p>
          <a:p>
            <a:r>
              <a:rPr lang="ru-RU" smtClean="0"/>
              <a:t>                                    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43563" y="485775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7030A0"/>
                </a:solidFill>
              </a:rPr>
              <a:t>4</a:t>
            </a:r>
          </a:p>
        </p:txBody>
      </p:sp>
      <p:pic>
        <p:nvPicPr>
          <p:cNvPr id="12293" name="Рисунок 4" descr="C:\Users\Любовь_2\Desktop\картинки для през\ex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785938"/>
            <a:ext cx="1857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b="1" i="1" smtClean="0">
                <a:solidFill>
                  <a:srgbClr val="FF0000"/>
                </a:solidFill>
              </a:rPr>
              <a:t>ЗАДАНИЕ 4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</a:rPr>
              <a:t>Решить уравнения</a:t>
            </a:r>
            <a:r>
              <a:rPr lang="ru-RU" smtClean="0"/>
              <a:t>: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А) -4х-4+5(3-х) = 10х -8</a:t>
            </a:r>
            <a:endParaRPr lang="ru-RU" b="1" i="1" smtClean="0">
              <a:solidFill>
                <a:srgbClr val="7030A0"/>
              </a:solidFill>
            </a:endParaRPr>
          </a:p>
          <a:p>
            <a:r>
              <a:rPr lang="ru-RU" b="1" i="1" smtClean="0">
                <a:solidFill>
                  <a:srgbClr val="002060"/>
                </a:solidFill>
              </a:rPr>
              <a:t>Б)  Х</a:t>
            </a:r>
            <a:r>
              <a:rPr lang="ru-RU" b="1" i="1" baseline="30000" smtClean="0">
                <a:solidFill>
                  <a:srgbClr val="002060"/>
                </a:solidFill>
              </a:rPr>
              <a:t>2</a:t>
            </a:r>
            <a:r>
              <a:rPr lang="ru-RU" b="1" i="1" smtClean="0">
                <a:solidFill>
                  <a:srgbClr val="002060"/>
                </a:solidFill>
              </a:rPr>
              <a:t> - Х -6 = 0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            В) Х</a:t>
            </a:r>
            <a:r>
              <a:rPr lang="ru-RU" b="1" i="1" baseline="30000" smtClean="0">
                <a:solidFill>
                  <a:srgbClr val="002060"/>
                </a:solidFill>
              </a:rPr>
              <a:t>2</a:t>
            </a:r>
            <a:r>
              <a:rPr lang="ru-RU" b="1" i="1" smtClean="0">
                <a:solidFill>
                  <a:srgbClr val="002060"/>
                </a:solidFill>
              </a:rPr>
              <a:t> +3х = 4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        Г) </a:t>
            </a:r>
          </a:p>
          <a:p>
            <a:r>
              <a:rPr lang="ru-RU" smtClean="0"/>
              <a:t>          </a:t>
            </a:r>
            <a:r>
              <a:rPr lang="ru-RU" b="1" i="1" smtClean="0">
                <a:solidFill>
                  <a:srgbClr val="002060"/>
                </a:solidFill>
              </a:rPr>
              <a:t>Д)</a:t>
            </a:r>
            <a:r>
              <a:rPr lang="ru-RU" smtClean="0"/>
              <a:t>  </a:t>
            </a:r>
          </a:p>
          <a:p>
            <a:endParaRPr lang="ru-RU" smtClean="0"/>
          </a:p>
          <a:p>
            <a:r>
              <a:rPr lang="ru-RU" smtClean="0"/>
              <a:t> 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" name="Рисунок 3" descr="http://sdamgia.ru/formula/b5/b56381d45468dd1472087c6ac1b293af.png"/>
          <p:cNvPicPr/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3108" y="4143380"/>
            <a:ext cx="278608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28860" y="4714884"/>
            <a:ext cx="50720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Проверь себя!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</a:rPr>
              <a:t>А) Х = 1;</a:t>
            </a:r>
          </a:p>
          <a:p>
            <a:r>
              <a:rPr lang="ru-RU" b="1" i="1" smtClean="0">
                <a:solidFill>
                  <a:srgbClr val="7030A0"/>
                </a:solidFill>
              </a:rPr>
              <a:t>Б) Х=3; Х=-2;</a:t>
            </a:r>
          </a:p>
          <a:p>
            <a:r>
              <a:rPr lang="ru-RU" b="1" i="1" smtClean="0">
                <a:solidFill>
                  <a:srgbClr val="7030A0"/>
                </a:solidFill>
              </a:rPr>
              <a:t>В)  Х=1  Х= -4;</a:t>
            </a:r>
          </a:p>
          <a:p>
            <a:r>
              <a:rPr lang="ru-RU" b="1" i="1" smtClean="0">
                <a:solidFill>
                  <a:srgbClr val="7030A0"/>
                </a:solidFill>
              </a:rPr>
              <a:t>Г) Х= 1;</a:t>
            </a:r>
          </a:p>
          <a:p>
            <a:r>
              <a:rPr lang="ru-RU" b="1" i="1" smtClean="0">
                <a:solidFill>
                  <a:srgbClr val="7030A0"/>
                </a:solidFill>
              </a:rPr>
              <a:t>       Д) а= 4</a:t>
            </a:r>
          </a:p>
        </p:txBody>
      </p:sp>
      <p:pic>
        <p:nvPicPr>
          <p:cNvPr id="4" name="Рисунок 3" descr="C:\Users\Любовь_2\Desktop\картинки для през\3185719-73a682201293bedf43c3a1e769a307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000125"/>
            <a:ext cx="1785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Задание 5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 flipV="1">
            <a:off x="714348" y="1071546"/>
            <a:ext cx="76438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5720" y="1857364"/>
            <a:ext cx="8229600" cy="714380"/>
          </a:xfrm>
        </p:spPr>
      </p:pic>
      <p:pic>
        <p:nvPicPr>
          <p:cNvPr id="6" name="Рисунок 5"/>
          <p:cNvPicPr/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8434" r="55259"/>
          <a:stretch>
            <a:fillRect/>
          </a:stretch>
        </p:blipFill>
        <p:spPr bwMode="auto">
          <a:xfrm>
            <a:off x="1857356" y="3143248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1534"/>
          <a:stretch>
            <a:fillRect/>
          </a:stretch>
        </p:blipFill>
        <p:spPr bwMode="auto">
          <a:xfrm>
            <a:off x="5786446" y="307181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29058" y="4714884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6357938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</a:rPr>
              <a:t>321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357167"/>
            <a:ext cx="78581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5333"/>
          <a:stretch>
            <a:fillRect/>
          </a:stretch>
        </p:blipFill>
        <p:spPr>
          <a:xfrm>
            <a:off x="428596" y="1500174"/>
            <a:ext cx="8229600" cy="2814542"/>
          </a:xfrm>
        </p:spPr>
      </p:pic>
      <p:pic>
        <p:nvPicPr>
          <p:cNvPr id="6" name="Рисунок 5"/>
          <p:cNvPicPr/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86182" y="4929198"/>
            <a:ext cx="41434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72313" y="6429375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</a:rPr>
              <a:t>243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ЗАДАНИЕ   6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8596" y="1214422"/>
            <a:ext cx="8229600" cy="788416"/>
          </a:xfrm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714620"/>
            <a:ext cx="82868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4357694"/>
            <a:ext cx="65008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4813" y="62865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70C0"/>
                </a:solidFill>
                <a:hlinkClick r:id="rId5" action="ppaction://hlinksldjump"/>
              </a:rPr>
              <a:t>Сверить решение</a:t>
            </a:r>
            <a:endParaRPr lang="ru-RU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Сверим решения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smtClean="0"/>
              <a:t>1) </a:t>
            </a:r>
            <a:r>
              <a:rPr lang="en-US" b="1" i="1" smtClean="0"/>
              <a:t>d =-1-2=-3</a:t>
            </a:r>
          </a:p>
          <a:p>
            <a:r>
              <a:rPr lang="en-US" b="1" i="1" smtClean="0"/>
              <a:t>A6 =a1+5d =-13</a:t>
            </a:r>
          </a:p>
          <a:p>
            <a:r>
              <a:rPr lang="en-US" b="1" i="1" smtClean="0"/>
              <a:t>S6 =             </a:t>
            </a:r>
            <a:r>
              <a:rPr lang="en-US" b="1" i="1" smtClean="0">
                <a:solidFill>
                  <a:srgbClr val="7030A0"/>
                </a:solidFill>
              </a:rPr>
              <a:t>=-33</a:t>
            </a:r>
          </a:p>
          <a:p>
            <a:endParaRPr lang="en-US" smtClean="0"/>
          </a:p>
          <a:p>
            <a:r>
              <a:rPr lang="en-US" smtClean="0"/>
              <a:t>3)    a1=-3   d  =3</a:t>
            </a:r>
          </a:p>
          <a:p>
            <a:r>
              <a:rPr lang="en-US" smtClean="0"/>
              <a:t>         a12 =a1 +11d =</a:t>
            </a:r>
            <a:r>
              <a:rPr lang="en-US" b="1" i="1" smtClean="0">
                <a:solidFill>
                  <a:srgbClr val="7030A0"/>
                </a:solidFill>
              </a:rPr>
              <a:t>30</a:t>
            </a:r>
          </a:p>
          <a:p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2) b1= 2   q =-3</a:t>
            </a:r>
          </a:p>
          <a:p>
            <a:endParaRPr lang="en-US" smtClean="0"/>
          </a:p>
          <a:p>
            <a:r>
              <a:rPr lang="en-US" smtClean="0"/>
              <a:t>                       </a:t>
            </a:r>
          </a:p>
          <a:p>
            <a:r>
              <a:rPr lang="en-US" b="1" i="1" smtClean="0">
                <a:solidFill>
                  <a:srgbClr val="7030A0"/>
                </a:solidFill>
              </a:rPr>
              <a:t>S =122</a:t>
            </a:r>
            <a:endParaRPr lang="ru-RU" b="1" i="1" smtClean="0">
              <a:solidFill>
                <a:srgbClr val="7030A0"/>
              </a:solidFill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2643188"/>
            <a:ext cx="7254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7113" y="2428875"/>
            <a:ext cx="216376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14282" y="1571612"/>
            <a:ext cx="8229600" cy="1697644"/>
          </a:xfrm>
        </p:spPr>
      </p:pic>
      <p:pic>
        <p:nvPicPr>
          <p:cNvPr id="6" name="Рисунок 5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4143380"/>
            <a:ext cx="69294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0" y="57150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1) 1;  2) 2;   3)  3;  4)4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72063" y="3000375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7030A0"/>
                </a:solidFill>
              </a:rPr>
              <a:t>1</a:t>
            </a:r>
            <a:endParaRPr lang="ru-RU" sz="3600" b="1" i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00938" y="6357938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7030A0"/>
                </a:solidFill>
              </a:rPr>
              <a:t>3</a:t>
            </a:r>
            <a:endParaRPr lang="ru-RU" sz="2400" b="1" i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85720" y="1571612"/>
            <a:ext cx="8229600" cy="796997"/>
          </a:xfrm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3500438"/>
            <a:ext cx="742955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0313" y="5143500"/>
            <a:ext cx="342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1)4; 2) 3;  3) -3;  4) -1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7563" y="2928938"/>
            <a:ext cx="153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  <a:hlinkClick r:id="rId4" action="ppaction://hlinksldjump"/>
              </a:rPr>
              <a:t>решение</a:t>
            </a:r>
            <a:endParaRPr lang="ru-RU" sz="2800" b="1" i="1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15188" y="6143625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Цели и задачи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</a:rPr>
              <a:t>Оказать помощь уч-ся в подготовке к  ОГЭ по математике ( базовая часть « Алгебра»</a:t>
            </a:r>
          </a:p>
          <a:p>
            <a:r>
              <a:rPr lang="ru-RU" b="1" i="1" smtClean="0">
                <a:solidFill>
                  <a:srgbClr val="0070C0"/>
                </a:solidFill>
              </a:rPr>
              <a:t>Развивать вычислительные навыки;</a:t>
            </a:r>
          </a:p>
          <a:p>
            <a:r>
              <a:rPr lang="ru-RU" b="1" i="1" smtClean="0">
                <a:solidFill>
                  <a:srgbClr val="0070C0"/>
                </a:solidFill>
              </a:rPr>
              <a:t>мышление; интерес к предмету.</a:t>
            </a:r>
          </a:p>
        </p:txBody>
      </p:sp>
      <p:pic>
        <p:nvPicPr>
          <p:cNvPr id="4" name="Рисунок 3" descr="C:\Users\Любовь_2\Desktop\картинки для през\J3-WHaxJ7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286250"/>
            <a:ext cx="22145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Решение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                                                                             </a:t>
            </a:r>
            <a:r>
              <a:rPr lang="en-US" smtClean="0">
                <a:solidFill>
                  <a:srgbClr val="7030A0"/>
                </a:solidFill>
              </a:rPr>
              <a:t>n</a:t>
            </a:r>
            <a:r>
              <a:rPr lang="ru-RU" smtClean="0">
                <a:solidFill>
                  <a:srgbClr val="7030A0"/>
                </a:solidFill>
              </a:rPr>
              <a:t>&lt; 6.1     </a:t>
            </a:r>
            <a:r>
              <a:rPr lang="en-US" smtClean="0">
                <a:solidFill>
                  <a:srgbClr val="7030A0"/>
                </a:solidFill>
              </a:rPr>
              <a:t>n</a:t>
            </a:r>
            <a:r>
              <a:rPr lang="ru-RU" smtClean="0">
                <a:solidFill>
                  <a:srgbClr val="7030A0"/>
                </a:solidFill>
              </a:rPr>
              <a:t> = 6 -  положительные члены</a:t>
            </a:r>
          </a:p>
          <a:p>
            <a:r>
              <a:rPr lang="ru-RU" smtClean="0"/>
              <a:t>                                                                </a:t>
            </a:r>
          </a:p>
          <a:p>
            <a:endParaRPr lang="ru-RU" smtClean="0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3042" y="1643050"/>
            <a:ext cx="3086122" cy="428628"/>
          </a:xfrm>
          <a:prstGeom prst="rect">
            <a:avLst/>
          </a:prstGeom>
          <a:noFill/>
        </p:spPr>
      </p:pic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86512" y="1500174"/>
            <a:ext cx="1785950" cy="649436"/>
          </a:xfrm>
          <a:prstGeom prst="rect">
            <a:avLst/>
          </a:prstGeom>
          <a:noFill/>
        </p:spPr>
      </p:pic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2214554"/>
            <a:ext cx="4861357" cy="582198"/>
          </a:xfrm>
          <a:prstGeom prst="rect">
            <a:avLst/>
          </a:prstGeom>
          <a:noFill/>
        </p:spPr>
      </p:pic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52" y="3643314"/>
            <a:ext cx="6715172" cy="571504"/>
          </a:xfrm>
          <a:prstGeom prst="rect">
            <a:avLst/>
          </a:prstGeom>
          <a:noFill/>
        </p:spPr>
      </p:pic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6" name="Рисунок 15" descr="C:\Users\Любовь_2\Desktop\картинки для през\3078858-b16182fbe86bc791d32e6cb8f5d28c6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4214813"/>
            <a:ext cx="20002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ЗАДАНИЕ 7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71472" y="1357298"/>
            <a:ext cx="8229600" cy="846449"/>
          </a:xfrm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2928934"/>
            <a:ext cx="79296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4714884"/>
            <a:ext cx="657229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14688" y="2500313"/>
            <a:ext cx="1709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</a:rPr>
              <a:t>(х-2)(х+1)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72132" y="3786190"/>
            <a:ext cx="2714644" cy="577584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3625" y="6286500"/>
            <a:ext cx="48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ЗАДАНИЕ 7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14282" y="1571612"/>
            <a:ext cx="8229600" cy="1053732"/>
          </a:xfrm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2174"/>
          <a:stretch>
            <a:fillRect/>
          </a:stretch>
        </p:blipFill>
        <p:spPr bwMode="auto">
          <a:xfrm>
            <a:off x="1071538" y="3214686"/>
            <a:ext cx="7358114" cy="61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57422" y="5214950"/>
            <a:ext cx="621510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0688" y="2857500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6313" y="4143375"/>
            <a:ext cx="66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</a:rPr>
              <a:t>-3а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58063" y="621506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85785" y="1285860"/>
            <a:ext cx="5315947" cy="857256"/>
          </a:xfrm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7620" y="2857496"/>
            <a:ext cx="47863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4500570"/>
            <a:ext cx="47863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86500" y="2214563"/>
            <a:ext cx="795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</a:rPr>
              <a:t>Х&lt; 6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0688" y="4071938"/>
            <a:ext cx="1173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</a:rPr>
              <a:t>Х≥ 1,25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0" y="6215063"/>
            <a:ext cx="1158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</a:rPr>
              <a:t>Х≤ 0,4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8596" y="1500174"/>
            <a:ext cx="8229600" cy="777246"/>
          </a:xfr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18" y="3000372"/>
            <a:ext cx="599122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14546" y="4786322"/>
            <a:ext cx="622284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3500" y="2500313"/>
            <a:ext cx="97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[-0,5; 1]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125" y="4143375"/>
            <a:ext cx="78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[-2; 1]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7688" y="6143625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</a:rPr>
              <a:t>(0;3)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2" descr="C:\Users\Любовь_2\Desktop\картинки для през\2514480-7df4ac2f770be6eb251c3f6db566e8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4643438"/>
            <a:ext cx="1524000" cy="1143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285992"/>
            <a:ext cx="600079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 вам!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Источники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</a:rPr>
              <a:t>Сайт Гущина « Решу ОГЭ»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Л.Д. Лаппо «  Тематические  тестовые задания»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B00000"/>
                </a:solidFill>
              </a:rPr>
              <a:t>Интернет-ресурсы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331913" y="1412875"/>
            <a:ext cx="59039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2"/>
              </a:rPr>
              <a:t>Карандаши</a:t>
            </a:r>
            <a:endParaRPr lang="ru-RU" sz="2400"/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3"/>
              </a:rPr>
              <a:t>Подставка</a:t>
            </a:r>
            <a:r>
              <a:rPr lang="ru-RU" sz="2400"/>
              <a:t> </a:t>
            </a:r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4"/>
              </a:rPr>
              <a:t>Калькулятор</a:t>
            </a:r>
            <a:r>
              <a:rPr lang="ru-RU" sz="2400"/>
              <a:t> </a:t>
            </a:r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5"/>
              </a:rPr>
              <a:t>Ластик</a:t>
            </a:r>
            <a:r>
              <a:rPr lang="ru-RU" sz="2400"/>
              <a:t> </a:t>
            </a:r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6"/>
              </a:rPr>
              <a:t>Угольник</a:t>
            </a:r>
            <a:endParaRPr lang="ru-RU" sz="2400"/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7"/>
              </a:rPr>
              <a:t>Фон "тетрадная клетка"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403350" y="692150"/>
            <a:ext cx="705643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Вы можете использовать </a:t>
            </a:r>
          </a:p>
          <a:p>
            <a:pPr algn="ctr"/>
            <a:r>
              <a:rPr lang="ru-RU" sz="2800"/>
              <a:t>данное оформление </a:t>
            </a:r>
          </a:p>
          <a:p>
            <a:pPr algn="ctr"/>
            <a:r>
              <a:rPr lang="ru-RU" sz="2800"/>
              <a:t>для создания своих презентаций, </a:t>
            </a:r>
          </a:p>
          <a:p>
            <a:pPr algn="ctr"/>
            <a:r>
              <a:rPr lang="ru-RU" sz="2800"/>
              <a:t>но в своей презентации вы должны указать </a:t>
            </a:r>
          </a:p>
          <a:p>
            <a:pPr algn="ctr"/>
            <a:r>
              <a:rPr lang="ru-RU" sz="2800"/>
              <a:t>источник шаблона: </a:t>
            </a:r>
          </a:p>
          <a:p>
            <a:pPr algn="ctr"/>
            <a:endParaRPr lang="ru-RU"/>
          </a:p>
          <a:p>
            <a:pPr algn="ctr"/>
            <a:r>
              <a:rPr lang="ru-RU" sz="2800" b="1" i="1"/>
              <a:t>Ранько Елена Алексеевна </a:t>
            </a:r>
          </a:p>
          <a:p>
            <a:pPr algn="ctr"/>
            <a:r>
              <a:rPr lang="ru-RU" sz="2800" b="1" i="1"/>
              <a:t>учитель начальных классов  </a:t>
            </a:r>
          </a:p>
          <a:p>
            <a:pPr algn="ctr"/>
            <a:r>
              <a:rPr lang="ru-RU" sz="2800" b="1" i="1"/>
              <a:t>МАОУ лицей №21  </a:t>
            </a:r>
          </a:p>
          <a:p>
            <a:pPr algn="ctr"/>
            <a:r>
              <a:rPr lang="ru-RU" sz="2800" b="1" i="1"/>
              <a:t>г. Иваново</a:t>
            </a:r>
            <a:endParaRPr lang="ru-RU" b="1" i="1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916238" y="5516563"/>
            <a:ext cx="4024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/>
              <a:t>Сайт: </a:t>
            </a:r>
            <a:r>
              <a:rPr lang="ru-RU" sz="2800" b="1" i="1">
                <a:hlinkClick r:id="rId2"/>
              </a:rPr>
              <a:t>http://pedsovet.su/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Задание №1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ru-RU" dirty="0" smtClean="0"/>
              <a:t>1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                                        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3600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4.                               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5</a:t>
            </a:r>
          </a:p>
          <a:p>
            <a:r>
              <a:rPr lang="ru-RU" dirty="0" smtClean="0"/>
              <a:t>                                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8 </a:t>
            </a:r>
            <a:r>
              <a:rPr lang="ru-RU" dirty="0" smtClean="0"/>
              <a:t> 	    </a:t>
            </a:r>
          </a:p>
          <a:p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1285875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2857500"/>
            <a:ext cx="48863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4" y="3643312"/>
            <a:ext cx="27146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4643438"/>
            <a:ext cx="25003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86500" y="2143125"/>
            <a:ext cx="87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0,336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Задание №2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Какое из чисел отмечено на координатной прямой точкой A?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1)         2)         4)         5)  </a:t>
            </a:r>
          </a:p>
        </p:txBody>
      </p:sp>
      <p:pic>
        <p:nvPicPr>
          <p:cNvPr id="5124" name="Рисунок 3" descr="http://sdamgia.ru/get_file?id=597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75" y="2643188"/>
            <a:ext cx="67151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http://sdamgia.ru/formula/d2/d21848cdd835abcb491be1f151e9b6c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071938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 descr="http://sdamgia.ru/formula/91/91a24814efa2661939c57367281c819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4071938"/>
            <a:ext cx="428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 descr="http://sdamgia.ru/formula/18/1801cfc88edd59ca7296ac197514e7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392906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7" descr="http://sdamgia.ru/formula/49/49d66b49a2741e5b36e82bc1a9d6a14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4000500"/>
            <a:ext cx="642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29188" y="52863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2</a:t>
            </a:r>
          </a:p>
        </p:txBody>
      </p:sp>
      <p:pic>
        <p:nvPicPr>
          <p:cNvPr id="10" name="Рисунок 9" descr="C:\Users\Любовь_2\Desktop\картинки для през\209.gif"/>
          <p:cNvPicPr>
            <a:picLocks noChangeAspect="1" noChangeArrowheads="1"/>
          </p:cNvPicPr>
          <p:nvPr/>
        </p:nvPicPr>
        <p:blipFill>
          <a:blip r:embed="rId7"/>
          <a:srcRect l="4048" t="1289" r="8333" b="16129"/>
          <a:stretch>
            <a:fillRect/>
          </a:stretch>
        </p:blipFill>
        <p:spPr bwMode="auto">
          <a:xfrm>
            <a:off x="7429500" y="4643438"/>
            <a:ext cx="11906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Одна из точек, отмеченных на координатной прямой, соответствует числу   Какая это точка?</a:t>
            </a:r>
          </a:p>
        </p:txBody>
      </p:sp>
      <p:pic>
        <p:nvPicPr>
          <p:cNvPr id="6147" name="Содержимое 3" descr="http://sdamgia.ru/get_file?id=2257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85813" y="2143125"/>
            <a:ext cx="7500937" cy="1285875"/>
          </a:xfrm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14313" y="4071938"/>
            <a:ext cx="5500687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38125" algn="just"/>
            <a:r>
              <a:rPr lang="ru-RU" sz="3200" b="1" i="1">
                <a:solidFill>
                  <a:srgbClr val="002060"/>
                </a:solidFill>
                <a:latin typeface="Calibri" pitchFamily="34" charset="0"/>
              </a:rPr>
              <a:t>1) A  2) B   3) C  4) D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1143000"/>
            <a:ext cx="1746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2063" y="5572125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</a:rPr>
              <a:t>3</a:t>
            </a:r>
          </a:p>
        </p:txBody>
      </p:sp>
      <p:pic>
        <p:nvPicPr>
          <p:cNvPr id="8" name="Рисунок 7" descr="C:\Users\Любовь_2\Desktop\картинки для през\455569-d6fd658867dde3f5a24c22e5025940c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214813"/>
            <a:ext cx="11144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Одна из точек, отмеченных на координатной прямой, соответствует числу</a:t>
            </a:r>
            <a:r>
              <a:rPr lang="ru-RU" dirty="0" smtClean="0"/>
              <a:t>  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                              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3</a:t>
            </a:r>
          </a:p>
          <a:p>
            <a:pPr>
              <a:buFontTx/>
              <a:buNone/>
            </a:pPr>
            <a:endParaRPr lang="ru-RU" dirty="0" smtClean="0"/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1) точка A  2) точка B   3) точка C    4) точка D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172" name="Рисунок 3" descr="http://sdamgia.ru/formula/04/0411a866f1dac7a3b012c1b986db14b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2571750"/>
            <a:ext cx="10715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http://sdamgia.ru/get_file?id=417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" y="3143250"/>
            <a:ext cx="785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На координатной прямой отмечены числа а и  в:</a:t>
            </a:r>
          </a:p>
        </p:txBody>
      </p:sp>
      <p:pic>
        <p:nvPicPr>
          <p:cNvPr id="8195" name="Содержимое 3" descr="http://sdamgia.ru/get_file?id=5972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00125" y="1928813"/>
            <a:ext cx="6500813" cy="1357312"/>
          </a:xfrm>
        </p:spPr>
      </p:pic>
      <p:sp>
        <p:nvSpPr>
          <p:cNvPr id="8196" name="TextBox 20"/>
          <p:cNvSpPr txBox="1">
            <a:spLocks noChangeArrowheads="1"/>
          </p:cNvSpPr>
          <p:nvPr/>
        </p:nvSpPr>
        <p:spPr bwMode="auto">
          <a:xfrm>
            <a:off x="1571625" y="4000500"/>
            <a:ext cx="6156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</a:rPr>
              <a:t>Какое из чисел наибольшее?</a:t>
            </a:r>
          </a:p>
          <a:p>
            <a:r>
              <a:rPr lang="ru-RU" sz="3200" b="1" i="1">
                <a:solidFill>
                  <a:srgbClr val="C00000"/>
                </a:solidFill>
              </a:rPr>
              <a:t>1)а+в;   2) –а ;  3)  2в ;   4)  а-в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3625" y="5929313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7030A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Задание №3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1 Найти значение выражения: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1)        2)            3)  2;    4)   4</a:t>
            </a:r>
          </a:p>
          <a:p>
            <a:r>
              <a:rPr lang="ru-RU" smtClean="0"/>
              <a:t>                         </a:t>
            </a:r>
          </a:p>
          <a:p>
            <a:endParaRPr lang="ru-RU" smtClean="0"/>
          </a:p>
        </p:txBody>
      </p:sp>
      <p:pic>
        <p:nvPicPr>
          <p:cNvPr id="9220" name="Рисунок 3" descr="http://sdamgia.ru/formula/b8/b8504c49873286bf4f434df30bebbd67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00892" y="1571612"/>
            <a:ext cx="10715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143250"/>
            <a:ext cx="269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</a:rPr>
              <a:t>)  </a:t>
            </a:r>
            <a:endParaRPr lang="ru-RU">
              <a:latin typeface="Calibri" pitchFamily="34" charset="0"/>
            </a:endParaRP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3143250"/>
            <a:ext cx="285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2063" y="5857875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7030A0"/>
                </a:solidFill>
              </a:rPr>
              <a:t>1</a:t>
            </a:r>
          </a:p>
        </p:txBody>
      </p:sp>
      <p:pic>
        <p:nvPicPr>
          <p:cNvPr id="10" name="Рисунок 9" descr="C:\Users\Любовь_2\Desktop\картинки для през\1219813-c4e888bd389a6b63d1ad246ff294d16f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3857625"/>
            <a:ext cx="1500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Найти значение выражения</a:t>
            </a:r>
          </a:p>
        </p:txBody>
      </p:sp>
      <p:pic>
        <p:nvPicPr>
          <p:cNvPr id="10243" name="Содержимое 3" descr="http://sdamgia.ru/formula/eb/ebb428d25392174ad8b9e0e6a2aa4d0b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285875"/>
            <a:ext cx="2000250" cy="1428750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143000" y="4143375"/>
            <a:ext cx="264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</a:t>
            </a:r>
            <a:r>
              <a:rPr lang="ru-RU" sz="2400" b="1" i="1">
                <a:solidFill>
                  <a:srgbClr val="002060"/>
                </a:solidFill>
              </a:rPr>
              <a:t>1)  5;       2)  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4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143375"/>
            <a:ext cx="7731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857625" y="42862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3)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4143375"/>
            <a:ext cx="5905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786438" y="4143375"/>
            <a:ext cx="107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4)  40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4938" y="600075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7030A0"/>
                </a:solidFill>
              </a:rPr>
              <a:t>1</a:t>
            </a:r>
          </a:p>
        </p:txBody>
      </p:sp>
      <p:pic>
        <p:nvPicPr>
          <p:cNvPr id="12" name="Рисунок 11" descr="C:\Users\Любовь_2\Desktop\картинки для през\1397771-600cf4c0e52e67dd21661e521eeb6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135731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454</Words>
  <Application>Microsoft Office PowerPoint</Application>
  <PresentationFormat>Экран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Подготовка к ОГЭ по математике «Алгебра»( базовая часть)</vt:lpstr>
      <vt:lpstr>Цели и задачи </vt:lpstr>
      <vt:lpstr>Задание №1</vt:lpstr>
      <vt:lpstr>Задание №2</vt:lpstr>
      <vt:lpstr>Одна из точек, отмеченных на координатной прямой, соответствует числу   Какая это точка?</vt:lpstr>
      <vt:lpstr>Презентация PowerPoint</vt:lpstr>
      <vt:lpstr>На координатной прямой отмечены числа а и  в:</vt:lpstr>
      <vt:lpstr>Задание №3</vt:lpstr>
      <vt:lpstr>Найти значение выражения</vt:lpstr>
      <vt:lpstr>Презентация PowerPoint</vt:lpstr>
      <vt:lpstr>Найти значение выражения.</vt:lpstr>
      <vt:lpstr> ЗАДАНИЕ 4</vt:lpstr>
      <vt:lpstr>Проверь себя!</vt:lpstr>
      <vt:lpstr>Задание 5</vt:lpstr>
      <vt:lpstr>Презентация PowerPoint</vt:lpstr>
      <vt:lpstr>ЗАДАНИЕ   6</vt:lpstr>
      <vt:lpstr>Сверим решения</vt:lpstr>
      <vt:lpstr>Презентация PowerPoint</vt:lpstr>
      <vt:lpstr>Презентация PowerPoint</vt:lpstr>
      <vt:lpstr>Решение </vt:lpstr>
      <vt:lpstr>ЗАДАНИЕ 7</vt:lpstr>
      <vt:lpstr>ЗАДАНИЕ 7</vt:lpstr>
      <vt:lpstr>Презентация PowerPoint</vt:lpstr>
      <vt:lpstr>Презентация PowerPoint</vt:lpstr>
      <vt:lpstr>Презентация PowerPoint</vt:lpstr>
      <vt:lpstr>Источники</vt:lpstr>
      <vt:lpstr>Интернет-ресурсы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Kirill Arkhipov</cp:lastModifiedBy>
  <cp:revision>47</cp:revision>
  <dcterms:created xsi:type="dcterms:W3CDTF">2012-08-12T16:04:58Z</dcterms:created>
  <dcterms:modified xsi:type="dcterms:W3CDTF">2019-02-26T13:27:05Z</dcterms:modified>
</cp:coreProperties>
</file>