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2"/>
  </p:notesMasterIdLst>
  <p:sldIdLst>
    <p:sldId id="295" r:id="rId3"/>
    <p:sldId id="280" r:id="rId4"/>
    <p:sldId id="281" r:id="rId5"/>
    <p:sldId id="282" r:id="rId6"/>
    <p:sldId id="285" r:id="rId7"/>
    <p:sldId id="286" r:id="rId8"/>
    <p:sldId id="287" r:id="rId9"/>
    <p:sldId id="284" r:id="rId10"/>
    <p:sldId id="256" r:id="rId11"/>
    <p:sldId id="283" r:id="rId12"/>
    <p:sldId id="260" r:id="rId13"/>
    <p:sldId id="257" r:id="rId14"/>
    <p:sldId id="258" r:id="rId15"/>
    <p:sldId id="288" r:id="rId16"/>
    <p:sldId id="261" r:id="rId17"/>
    <p:sldId id="263" r:id="rId18"/>
    <p:sldId id="264" r:id="rId19"/>
    <p:sldId id="265" r:id="rId20"/>
    <p:sldId id="266" r:id="rId21"/>
    <p:sldId id="267" r:id="rId22"/>
    <p:sldId id="268" r:id="rId23"/>
    <p:sldId id="292" r:id="rId24"/>
    <p:sldId id="290" r:id="rId25"/>
    <p:sldId id="269" r:id="rId26"/>
    <p:sldId id="270" r:id="rId27"/>
    <p:sldId id="271" r:id="rId28"/>
    <p:sldId id="272" r:id="rId29"/>
    <p:sldId id="273" r:id="rId30"/>
    <p:sldId id="279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6CC4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8015" autoAdjust="0"/>
  </p:normalViewPr>
  <p:slideViewPr>
    <p:cSldViewPr snapToGrid="0" showGuides="1">
      <p:cViewPr varScale="1">
        <p:scale>
          <a:sx n="67" d="100"/>
          <a:sy n="67" d="100"/>
        </p:scale>
        <p:origin x="782" y="62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ADDBBB-E11A-40A1-B541-CEBF245158A8}" type="datetimeFigureOut">
              <a:rPr lang="ru-RU" smtClean="0"/>
              <a:t>15.06.2020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B036A7-1E7E-48F0-A66E-C2DFAA1856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2499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 smtClean="0">
              <a:latin typeface="Arial" panose="020B0604020202020204" pitchFamily="34" charset="0"/>
            </a:endParaRPr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6600" indent="-2809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6650" indent="-2222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2263" indent="-2222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indent="-2222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indent="-222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indent="-222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indent="-222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indent="-222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CC5B15A-269C-46E9-8D18-C14114155666}" type="slidenum">
              <a:rPr lang="ru-RU" altLang="ru-RU" smtClean="0">
                <a:solidFill>
                  <a:srgbClr val="000000"/>
                </a:solidFill>
              </a:rPr>
              <a:pPr/>
              <a:t>1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0614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B036A7-1E7E-48F0-A66E-C2DFAA185640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79169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B036A7-1E7E-48F0-A66E-C2DFAA185640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5045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B036A7-1E7E-48F0-A66E-C2DFAA185640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4452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B036A7-1E7E-48F0-A66E-C2DFAA185640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73050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B036A7-1E7E-48F0-A66E-C2DFAA185640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88108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B036A7-1E7E-48F0-A66E-C2DFAA185640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8979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Производная косинуса =  -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Производная синуса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cos</a:t>
            </a:r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B036A7-1E7E-48F0-A66E-C2DFAA185640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72164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Производная косинуса =  -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Производная синуса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cos</a:t>
            </a:r>
            <a:endPara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B036A7-1E7E-48F0-A66E-C2DFAA185640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43079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Амплитудные значения, фазы колебаний и начальные фазы соответственно равны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B036A7-1E7E-48F0-A66E-C2DFAA185640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1612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Маятник Фуко в Париже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B036A7-1E7E-48F0-A66E-C2DFAA18564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59928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Маятник Фуко в Париже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B036A7-1E7E-48F0-A66E-C2DFAA18564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02240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Маятник Фуко в Париже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B036A7-1E7E-48F0-A66E-C2DFAA18564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9696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Маятник Фуко в Париже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B036A7-1E7E-48F0-A66E-C2DFAA18564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32423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B036A7-1E7E-48F0-A66E-C2DFAA18564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4950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B036A7-1E7E-48F0-A66E-C2DFAA185640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1565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B036A7-1E7E-48F0-A66E-C2DFAA185640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93622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B036A7-1E7E-48F0-A66E-C2DFAA185640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5566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A2BDF-4C5A-40CD-AFBA-651678BD8EA5}" type="datetimeFigureOut">
              <a:rPr lang="ru-RU" smtClean="0"/>
              <a:t>15.06.2020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6289D-E8E7-4134-BE05-FA7AA2E8E5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2393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A2BDF-4C5A-40CD-AFBA-651678BD8EA5}" type="datetimeFigureOut">
              <a:rPr lang="ru-RU" smtClean="0"/>
              <a:t>15.06.2020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6289D-E8E7-4134-BE05-FA7AA2E8E5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867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A2BDF-4C5A-40CD-AFBA-651678BD8EA5}" type="datetimeFigureOut">
              <a:rPr lang="ru-RU" smtClean="0"/>
              <a:t>15.06.2020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6289D-E8E7-4134-BE05-FA7AA2E8E5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9955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7F2D70-2EB4-421F-ADD8-97529ECF8FAA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4253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C608FE-5CEB-45FD-8293-378324235AC9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3834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2DCDA0-18FE-492E-8294-A77A5FD4B3ED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620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E069B1-4D55-41D1-855E-600074169916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4063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A2808E-9A80-44D9-9C9E-C43575A01FE6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9929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1128C-13CA-4303-989A-46FFEFD16967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6021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A7BB4C-C6E8-4035-98B6-19E3CBD65DB9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6661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0B68E3-2DC8-4D06-B6B4-C08FB8743374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132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A2BDF-4C5A-40CD-AFBA-651678BD8EA5}" type="datetimeFigureOut">
              <a:rPr lang="ru-RU" smtClean="0"/>
              <a:t>15.06.2020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6289D-E8E7-4134-BE05-FA7AA2E8E5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1816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7CE856-9C72-4270-8550-B8CBBBFBECE0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7906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F680D-CAF6-4919-A841-C5C2CD3ADB5A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462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9669B-F923-4FA4-AF89-BA300645B9BB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286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A2BDF-4C5A-40CD-AFBA-651678BD8EA5}" type="datetimeFigureOut">
              <a:rPr lang="ru-RU" smtClean="0"/>
              <a:t>15.06.2020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6289D-E8E7-4134-BE05-FA7AA2E8E5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647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A2BDF-4C5A-40CD-AFBA-651678BD8EA5}" type="datetimeFigureOut">
              <a:rPr lang="ru-RU" smtClean="0"/>
              <a:t>15.06.2020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6289D-E8E7-4134-BE05-FA7AA2E8E5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1513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A2BDF-4C5A-40CD-AFBA-651678BD8EA5}" type="datetimeFigureOut">
              <a:rPr lang="ru-RU" smtClean="0"/>
              <a:t>15.06.2020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6289D-E8E7-4134-BE05-FA7AA2E8E5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035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A2BDF-4C5A-40CD-AFBA-651678BD8EA5}" type="datetimeFigureOut">
              <a:rPr lang="ru-RU" smtClean="0"/>
              <a:t>15.06.2020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6289D-E8E7-4134-BE05-FA7AA2E8E5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8443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A2BDF-4C5A-40CD-AFBA-651678BD8EA5}" type="datetimeFigureOut">
              <a:rPr lang="ru-RU" smtClean="0"/>
              <a:t>15.06.2020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6289D-E8E7-4134-BE05-FA7AA2E8E5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2122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A2BDF-4C5A-40CD-AFBA-651678BD8EA5}" type="datetimeFigureOut">
              <a:rPr lang="ru-RU" smtClean="0"/>
              <a:t>15.06.2020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6289D-E8E7-4134-BE05-FA7AA2E8E5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0787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A2BDF-4C5A-40CD-AFBA-651678BD8EA5}" type="datetimeFigureOut">
              <a:rPr lang="ru-RU" smtClean="0"/>
              <a:t>15.06.2020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6289D-E8E7-4134-BE05-FA7AA2E8E5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681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2A2BDF-4C5A-40CD-AFBA-651678BD8EA5}" type="datetimeFigureOut">
              <a:rPr lang="ru-RU" smtClean="0"/>
              <a:t>15.06.2020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6289D-E8E7-4134-BE05-FA7AA2E8E5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598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6712DC2-5203-458E-BF7E-A3CCCD1EFCFB}" type="slidenum">
              <a:rPr lang="ru-RU" altLang="ru-RU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062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gradFill>
            <a:gsLst>
              <a:gs pos="15000">
                <a:schemeClr val="accent1">
                  <a:lumMod val="5000"/>
                  <a:lumOff val="95000"/>
                </a:schemeClr>
              </a:gs>
              <a:gs pos="52000">
                <a:schemeClr val="accent4">
                  <a:lumMod val="20000"/>
                  <a:lumOff val="80000"/>
                </a:schemeClr>
              </a:gs>
              <a:gs pos="62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74963" y="558801"/>
            <a:ext cx="6769100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300" b="1" dirty="0">
                <a:solidFill>
                  <a:srgbClr val="280E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ФИЛИАЛ ФГКОУ «НАХИМОВСКОЕ ВОЕННО-МОРСКОЕ УЧИЛИЩЕ»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300" b="1" dirty="0">
                <a:solidFill>
                  <a:srgbClr val="280E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(ВЛАДИВОСТОКСКОЕ ПРЕЗИДЕНТСКОЕ КАДЕТСКОЕ УЧИЛИЩЕ)</a:t>
            </a:r>
          </a:p>
        </p:txBody>
      </p:sp>
      <p:pic>
        <p:nvPicPr>
          <p:cNvPr id="307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9" y="6350"/>
            <a:ext cx="3095625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7" name="Группа 2"/>
          <p:cNvGrpSpPr>
            <a:grpSpLocks/>
          </p:cNvGrpSpPr>
          <p:nvPr/>
        </p:nvGrpSpPr>
        <p:grpSpPr bwMode="auto">
          <a:xfrm>
            <a:off x="1527175" y="-104775"/>
            <a:ext cx="2768600" cy="1301750"/>
            <a:chOff x="101134" y="-104495"/>
            <a:chExt cx="2929870" cy="1326589"/>
          </a:xfrm>
        </p:grpSpPr>
        <p:sp>
          <p:nvSpPr>
            <p:cNvPr id="2" name="Овал 1"/>
            <p:cNvSpPr/>
            <p:nvPr/>
          </p:nvSpPr>
          <p:spPr>
            <a:xfrm>
              <a:off x="756323" y="661"/>
              <a:ext cx="215036" cy="2378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3" name="Овал 12"/>
            <p:cNvSpPr/>
            <p:nvPr/>
          </p:nvSpPr>
          <p:spPr>
            <a:xfrm>
              <a:off x="1135996" y="241712"/>
              <a:ext cx="364554" cy="35267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4" name="Овал 13"/>
            <p:cNvSpPr/>
            <p:nvPr/>
          </p:nvSpPr>
          <p:spPr>
            <a:xfrm>
              <a:off x="721044" y="75080"/>
              <a:ext cx="364553" cy="35267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3085" name="Picture 7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134" y="-104495"/>
              <a:ext cx="2929870" cy="13265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8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651" y="71439"/>
            <a:ext cx="1154113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1" descr="Картинки по запросу логотип нахимовского военно-морского училища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338" y="71438"/>
            <a:ext cx="1084262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394" y="2747618"/>
            <a:ext cx="9145588" cy="401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777803" y="1385197"/>
            <a:ext cx="8640960" cy="1658732"/>
          </a:xfrm>
          <a:prstGeom prst="rect">
            <a:avLst/>
          </a:prstGeom>
          <a:noFill/>
          <a:effectLst>
            <a:outerShdw blurRad="114300" dist="38100" dir="2700000" sx="135000" sy="135000" algn="tl" rotWithShape="0">
              <a:schemeClr val="bg1">
                <a:alpha val="40000"/>
              </a:schemeClr>
            </a:outerShdw>
          </a:effectLst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spcAft>
                <a:spcPct val="0"/>
              </a:spcAft>
              <a:buNone/>
            </a:pP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к уроку обобщения и</a:t>
            </a:r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систематизации знаний по теме «Механические колебания»</a:t>
            </a:r>
            <a:endParaRPr lang="ru-RU" altLang="ru-RU" sz="4800" b="1" dirty="0">
              <a:solidFill>
                <a:srgbClr val="000099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81706" y="2844486"/>
            <a:ext cx="54444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Преподаватель </a:t>
            </a:r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физики, </a:t>
            </a:r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Файзуллаева О.А.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C608FE-5CEB-45FD-8293-378324235AC9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86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Цели урока: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37260" y="1690688"/>
            <a:ext cx="7715250" cy="830997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Дать определения понятий и физических величин, характеризующих колебательные движения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37260" y="2903220"/>
            <a:ext cx="7715250" cy="830997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Записать формулы физических величин для колебательного движения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Механические колебания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называют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колебаниями?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Периодические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колебания – это…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Свободные колебания - …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Колебательные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- …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возникновения и существования для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свободных колебаний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колебаний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Частота колебаний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Связь между частотой и периодом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Циклическая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частота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5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49832" t="33594" r="34263" b="40608"/>
          <a:stretch/>
        </p:blipFill>
        <p:spPr>
          <a:xfrm>
            <a:off x="3908189" y="1347784"/>
            <a:ext cx="4737908" cy="5107952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812800" y="487680"/>
            <a:ext cx="10170160" cy="5232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Координаты движения точки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окружности радиусом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0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3852" t="26826" r="35440" b="36075"/>
          <a:stretch/>
        </p:blipFill>
        <p:spPr>
          <a:xfrm>
            <a:off x="2830100" y="1331608"/>
            <a:ext cx="6969760" cy="5262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972766" y="126460"/>
            <a:ext cx="101070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Координаты движения точки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окружности радиусом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изменяются по гармоническому закону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33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«запись» механических колебаний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599" y="1315243"/>
            <a:ext cx="7122695" cy="5342021"/>
          </a:xfrm>
        </p:spPr>
      </p:pic>
      <p:sp>
        <p:nvSpPr>
          <p:cNvPr id="3" name="Прямоугольник 2"/>
          <p:cNvSpPr/>
          <p:nvPr/>
        </p:nvSpPr>
        <p:spPr>
          <a:xfrm>
            <a:off x="7829550" y="6343650"/>
            <a:ext cx="1807744" cy="313614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768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Уравнение гармонических колебаний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Гармонические колебания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Амплитуда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колебаний физической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величины в уравнении ГК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Фаза колебаний физической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величины в уравнении ГК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Циклическая или круговая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частота в уравнении ГК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Уравнение гармонических колебаний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817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22421" y="213393"/>
            <a:ext cx="10515600" cy="435133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marL="0" lvl="0" indent="0" algn="ctr">
              <a:lnSpc>
                <a:spcPct val="100000"/>
              </a:lnSpc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Колебания,</a:t>
            </a:r>
          </a:p>
          <a:p>
            <a:pPr marL="0" lvl="0" indent="0" algn="ctr">
              <a:lnSpc>
                <a:spcPct val="100000"/>
              </a:lnSpc>
              <a:buNone/>
            </a:pPr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lnSpc>
                <a:spcPct val="100000"/>
              </a:lnSpc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происходящие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закону синуса или косинуса </a:t>
            </a:r>
            <a:endPara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</a:pP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lnSpc>
                <a:spcPct val="160000"/>
              </a:lnSpc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называют</a:t>
            </a:r>
          </a:p>
          <a:p>
            <a:pPr marL="0" lvl="0" indent="0" algn="ctr">
              <a:lnSpc>
                <a:spcPct val="160000"/>
              </a:lnSpc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гармоническими</a:t>
            </a:r>
            <a:endParaRPr lang="ru-RU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22421" y="5734194"/>
            <a:ext cx="5005137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х(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sz="36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макс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· 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(ω·t+φ</a:t>
            </a:r>
            <a:r>
              <a:rPr lang="ru-RU" sz="3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80222" y="5734194"/>
            <a:ext cx="52578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х(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sz="36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макс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·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(ω·t+φ</a:t>
            </a:r>
            <a:r>
              <a:rPr lang="ru-RU" sz="3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931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54506" y="72190"/>
            <a:ext cx="10515600" cy="383807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marL="0" marR="291465" lvl="0" indent="0" algn="ctr">
              <a:lnSpc>
                <a:spcPct val="120000"/>
              </a:lnSpc>
              <a:spcBef>
                <a:spcPts val="290"/>
              </a:spcBef>
              <a:spcAft>
                <a:spcPts val="0"/>
              </a:spcAft>
              <a:buNone/>
              <a:tabLst>
                <a:tab pos="448310" algn="l"/>
              </a:tabLst>
            </a:pPr>
            <a:r>
              <a:rPr lang="ru-RU" sz="4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Максимальное отклонение</a:t>
            </a:r>
          </a:p>
          <a:p>
            <a:pPr marL="0" marR="291465" lvl="0" indent="0" algn="ctr">
              <a:lnSpc>
                <a:spcPct val="120000"/>
              </a:lnSpc>
              <a:spcBef>
                <a:spcPts val="290"/>
              </a:spcBef>
              <a:spcAft>
                <a:spcPts val="0"/>
              </a:spcAft>
              <a:buNone/>
              <a:tabLst>
                <a:tab pos="448310" algn="l"/>
              </a:tabLst>
            </a:pPr>
            <a:endParaRPr lang="ru-RU" sz="400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291465" lvl="0" indent="0" algn="ctr">
              <a:lnSpc>
                <a:spcPct val="170000"/>
              </a:lnSpc>
              <a:spcBef>
                <a:spcPts val="290"/>
              </a:spcBef>
              <a:spcAft>
                <a:spcPts val="0"/>
              </a:spcAft>
              <a:buNone/>
              <a:tabLst>
                <a:tab pos="448310" algn="l"/>
              </a:tabLst>
            </a:pPr>
            <a:r>
              <a:rPr lang="ru-RU" sz="4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 положения равновесия</a:t>
            </a:r>
          </a:p>
          <a:p>
            <a:pPr marL="0" marR="291465" lvl="0" indent="0" algn="ctr">
              <a:lnSpc>
                <a:spcPct val="170000"/>
              </a:lnSpc>
              <a:spcBef>
                <a:spcPts val="290"/>
              </a:spcBef>
              <a:spcAft>
                <a:spcPts val="0"/>
              </a:spcAft>
              <a:buNone/>
              <a:tabLst>
                <a:tab pos="448310" algn="l"/>
              </a:tabLst>
            </a:pPr>
            <a:r>
              <a:rPr lang="ru-RU" sz="8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</a:t>
            </a:r>
            <a:r>
              <a:rPr lang="ru-RU" sz="8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мплитуда</a:t>
            </a:r>
          </a:p>
          <a:p>
            <a:pPr marL="0" marR="291465" lvl="0" indent="0" algn="ctr">
              <a:lnSpc>
                <a:spcPct val="115000"/>
              </a:lnSpc>
              <a:spcBef>
                <a:spcPts val="290"/>
              </a:spcBef>
              <a:spcAft>
                <a:spcPts val="0"/>
              </a:spcAft>
              <a:buNone/>
              <a:tabLst>
                <a:tab pos="448310" algn="l"/>
              </a:tabLst>
            </a:pPr>
            <a:r>
              <a:rPr lang="ru-RU" sz="8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колебаний  </a:t>
            </a:r>
            <a:endParaRPr lang="ru-RU" sz="4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954506" y="5654845"/>
            <a:ext cx="4977062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х(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ru-RU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sz="3600" b="1" baseline="-25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макс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·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(ω·t+φ</a:t>
            </a:r>
            <a:r>
              <a:rPr lang="ru-RU" sz="3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6212306" y="5654845"/>
            <a:ext cx="52578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r"/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х(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ru-RU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sz="3600" b="1" baseline="-25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макс</a:t>
            </a: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·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cos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(ω·t+φ</a:t>
            </a:r>
            <a:r>
              <a:rPr lang="ru-RU" sz="36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0011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032"/>
            <a:ext cx="10515600" cy="435133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marR="291465" lvl="0" indent="0" algn="ctr">
              <a:lnSpc>
                <a:spcPct val="115000"/>
              </a:lnSpc>
              <a:spcBef>
                <a:spcPts val="290"/>
              </a:spcBef>
              <a:spcAft>
                <a:spcPts val="0"/>
              </a:spcAft>
              <a:buNone/>
              <a:tabLst>
                <a:tab pos="448310" algn="l"/>
              </a:tabLst>
            </a:pPr>
            <a:r>
              <a:rPr lang="ru-RU" sz="8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Фаза колебаний</a:t>
            </a:r>
          </a:p>
          <a:p>
            <a:pPr marL="0" marR="291465" lvl="0" indent="0" algn="ctr">
              <a:lnSpc>
                <a:spcPct val="115000"/>
              </a:lnSpc>
              <a:spcBef>
                <a:spcPts val="290"/>
              </a:spcBef>
              <a:spcAft>
                <a:spcPts val="0"/>
              </a:spcAft>
              <a:buNone/>
              <a:tabLst>
                <a:tab pos="448310" algn="l"/>
              </a:tabLst>
            </a:pPr>
            <a:r>
              <a:rPr lang="ru-RU" sz="4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показывает,</a:t>
            </a:r>
          </a:p>
          <a:p>
            <a:pPr marL="0" marR="291465" lvl="0" indent="0" algn="ctr">
              <a:lnSpc>
                <a:spcPct val="150000"/>
              </a:lnSpc>
              <a:spcBef>
                <a:spcPts val="290"/>
              </a:spcBef>
              <a:spcAft>
                <a:spcPts val="0"/>
              </a:spcAft>
              <a:buNone/>
              <a:tabLst>
                <a:tab pos="448310" algn="l"/>
              </a:tabLst>
            </a:pPr>
            <a:r>
              <a:rPr lang="ru-RU" sz="4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какая доля периода</a:t>
            </a:r>
          </a:p>
          <a:p>
            <a:pPr marL="0" marR="291465" lvl="0" indent="0" algn="ctr">
              <a:lnSpc>
                <a:spcPct val="150000"/>
              </a:lnSpc>
              <a:spcBef>
                <a:spcPts val="290"/>
              </a:spcBef>
              <a:spcAft>
                <a:spcPts val="0"/>
              </a:spcAft>
              <a:buNone/>
              <a:tabLst>
                <a:tab pos="448310" algn="l"/>
              </a:tabLst>
            </a:pPr>
            <a:r>
              <a:rPr lang="ru-RU" sz="4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прошла от начала колебаний</a:t>
            </a:r>
            <a:endParaRPr lang="ru-RU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838200" y="5739778"/>
            <a:ext cx="4888831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х(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sz="36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макс</a:t>
            </a: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· 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 </a:t>
            </a: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ω·t+φ</a:t>
            </a:r>
            <a:r>
              <a:rPr lang="ru-RU" sz="3600" b="1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364705" y="5757468"/>
            <a:ext cx="4989095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х(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sz="36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макс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·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cos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ω·t+φ</a:t>
            </a:r>
            <a:r>
              <a:rPr lang="ru-RU" sz="3600" b="1" baseline="-25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336932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397042"/>
            <a:ext cx="10515600" cy="433136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marL="0" marR="291465" lvl="0" indent="0" algn="ctr">
              <a:lnSpc>
                <a:spcPct val="170000"/>
              </a:lnSpc>
              <a:spcBef>
                <a:spcPts val="290"/>
              </a:spcBef>
              <a:spcAft>
                <a:spcPts val="0"/>
              </a:spcAft>
              <a:buNone/>
              <a:tabLst>
                <a:tab pos="448310" algn="l"/>
              </a:tabLst>
            </a:pPr>
            <a:r>
              <a:rPr lang="ru-RU" sz="8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Циклическая частота</a:t>
            </a:r>
          </a:p>
          <a:p>
            <a:pPr marL="0" marR="291465" lvl="0" indent="0" algn="ctr">
              <a:lnSpc>
                <a:spcPct val="170000"/>
              </a:lnSpc>
              <a:spcBef>
                <a:spcPts val="290"/>
              </a:spcBef>
              <a:spcAft>
                <a:spcPts val="0"/>
              </a:spcAft>
              <a:buNone/>
              <a:tabLst>
                <a:tab pos="448310" algn="l"/>
              </a:tabLst>
            </a:pPr>
            <a:r>
              <a:rPr lang="ru-RU" sz="4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r>
              <a:rPr lang="ru-RU" sz="4000" u="sng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круговая частота </a:t>
            </a:r>
            <a:r>
              <a:rPr lang="ru-RU" sz="4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это</a:t>
            </a:r>
          </a:p>
          <a:p>
            <a:pPr marL="0" marR="291465" lvl="0" indent="0" algn="ctr">
              <a:lnSpc>
                <a:spcPct val="170000"/>
              </a:lnSpc>
              <a:spcBef>
                <a:spcPts val="290"/>
              </a:spcBef>
              <a:spcAft>
                <a:spcPts val="0"/>
              </a:spcAft>
              <a:buNone/>
              <a:tabLst>
                <a:tab pos="448310" algn="l"/>
              </a:tabLst>
            </a:pPr>
            <a:r>
              <a:rPr lang="ru-RU" sz="52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скорость изменения</a:t>
            </a:r>
          </a:p>
          <a:p>
            <a:pPr marL="0" marR="291465" lvl="0" indent="0" algn="ctr">
              <a:lnSpc>
                <a:spcPct val="170000"/>
              </a:lnSpc>
              <a:spcBef>
                <a:spcPts val="290"/>
              </a:spcBef>
              <a:spcAft>
                <a:spcPts val="0"/>
              </a:spcAft>
              <a:buNone/>
              <a:tabLst>
                <a:tab pos="448310" algn="l"/>
              </a:tabLst>
            </a:pPr>
            <a:r>
              <a:rPr lang="ru-RU" sz="4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фазы колебаний</a:t>
            </a:r>
          </a:p>
          <a:p>
            <a:pPr marL="0" marR="291465" lvl="0" indent="0" algn="ctr">
              <a:lnSpc>
                <a:spcPct val="170000"/>
              </a:lnSpc>
              <a:spcBef>
                <a:spcPts val="290"/>
              </a:spcBef>
              <a:spcAft>
                <a:spcPts val="0"/>
              </a:spcAft>
              <a:buNone/>
              <a:tabLst>
                <a:tab pos="448310" algn="l"/>
              </a:tabLst>
            </a:pPr>
            <a:endParaRPr lang="ru-RU" sz="4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5582651"/>
            <a:ext cx="4816643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х(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ru-RU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sz="3600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макс</a:t>
            </a: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· 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 </a:t>
            </a: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·t+φ</a:t>
            </a:r>
            <a:r>
              <a:rPr lang="ru-RU" sz="36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6460957" y="5582651"/>
            <a:ext cx="4892843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х(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sz="36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макс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·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cos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·t+φ</a:t>
            </a:r>
            <a:r>
              <a:rPr lang="ru-RU" sz="3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937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pp.userapi.com/c840428/v840428247/42681/XaOGd9aIi-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643" y="0"/>
            <a:ext cx="91477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689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Примеры</a:t>
            </a:r>
            <a:r>
              <a:rPr lang="ru-RU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уравнений гармонических колебаний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marR="291465" indent="0">
              <a:lnSpc>
                <a:spcPct val="115000"/>
              </a:lnSpc>
              <a:spcBef>
                <a:spcPts val="290"/>
              </a:spcBef>
              <a:spcAft>
                <a:spcPts val="0"/>
              </a:spcAft>
              <a:buNone/>
              <a:tabLst>
                <a:tab pos="448310" algn="l"/>
              </a:tabLst>
            </a:pPr>
            <a:r>
              <a:rPr lang="ru-RU" u="sng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Уравнение 1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0" marR="291465" indent="0" algn="just">
              <a:lnSpc>
                <a:spcPct val="115000"/>
              </a:lnSpc>
              <a:spcBef>
                <a:spcPts val="290"/>
              </a:spcBef>
              <a:spcAft>
                <a:spcPts val="0"/>
              </a:spcAft>
              <a:buNone/>
              <a:tabLst>
                <a:tab pos="448310" algn="l"/>
              </a:tabLst>
            </a:pPr>
            <a:r>
              <a:rPr lang="ru-RU" sz="6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х(</a:t>
            </a:r>
            <a:r>
              <a:rPr lang="en-US" sz="6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ru-RU" sz="6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= 2· </a:t>
            </a:r>
            <a:r>
              <a:rPr lang="en-US" sz="6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</a:t>
            </a:r>
            <a:r>
              <a:rPr lang="ru-RU" sz="6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[(π/4)·</a:t>
            </a:r>
            <a:r>
              <a:rPr lang="en-US" sz="6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ru-RU" sz="6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+π/2], см</a:t>
            </a:r>
            <a:endParaRPr lang="ru-RU" sz="6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Амплитуда колебаний равна …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Циклическая частота равна …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Фаза колебаний …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Начальная фаза равна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614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Примеры</a:t>
            </a:r>
            <a:r>
              <a:rPr lang="ru-RU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уравнений гармонических колебаний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marR="291465" indent="0">
              <a:lnSpc>
                <a:spcPct val="115000"/>
              </a:lnSpc>
              <a:spcBef>
                <a:spcPts val="290"/>
              </a:spcBef>
              <a:spcAft>
                <a:spcPts val="0"/>
              </a:spcAft>
              <a:buNone/>
              <a:tabLst>
                <a:tab pos="448310" algn="l"/>
              </a:tabLst>
            </a:pPr>
            <a:r>
              <a:rPr lang="ru-RU" u="sng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Уравнение 2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0" marR="291465" indent="0">
              <a:lnSpc>
                <a:spcPct val="115000"/>
              </a:lnSpc>
              <a:spcBef>
                <a:spcPts val="290"/>
              </a:spcBef>
              <a:spcAft>
                <a:spcPts val="0"/>
              </a:spcAft>
              <a:buNone/>
              <a:tabLst>
                <a:tab pos="448310" algn="l"/>
              </a:tabLst>
            </a:pPr>
            <a:r>
              <a:rPr lang="ru-RU" sz="6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х(</a:t>
            </a:r>
            <a:r>
              <a:rPr lang="en-US" sz="6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ru-RU" sz="6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= 0,1· </a:t>
            </a:r>
            <a:r>
              <a:rPr lang="en-US" sz="6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cos</a:t>
            </a:r>
            <a:r>
              <a:rPr lang="ru-RU" sz="6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(314·t+π/2), м</a:t>
            </a:r>
            <a:endParaRPr lang="ru-RU" sz="6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Амплитуда колебаний равна …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Циклическая частота равна …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Фаза колебаний …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Начальная фаза равна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461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6317"/>
          </a:xfrm>
          <a:ln>
            <a:solidFill>
              <a:srgbClr val="0000FF"/>
            </a:solidFill>
          </a:ln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задания «График колебания»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672390"/>
            <a:ext cx="10515600" cy="5009900"/>
          </a:xfrm>
          <a:ln>
            <a:solidFill>
              <a:srgbClr val="C00000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рисунке дан график зависимости координаты материальной точки от времени. Какова частота колебаний?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Чему равна амплитуда колебаний материальной точки? Найдите циклическую частоту? Запишите уравнение колебаний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026" name="Picture 2" descr="https://phys-ege.sdamgia.ru/get_file?id=13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37"/>
          <a:stretch/>
        </p:blipFill>
        <p:spPr bwMode="auto">
          <a:xfrm>
            <a:off x="3644916" y="3285994"/>
            <a:ext cx="5499083" cy="3300043"/>
          </a:xfrm>
          <a:prstGeom prst="rect">
            <a:avLst/>
          </a:prstGeom>
          <a:ln>
            <a:solidFill>
              <a:srgbClr val="0000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206740" y="6332220"/>
            <a:ext cx="937259" cy="253817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50393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611" y="258679"/>
            <a:ext cx="8566483" cy="642486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309610" y="6332220"/>
            <a:ext cx="2013484" cy="351321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97711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Уравнение</a:t>
            </a:r>
            <a:b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скорости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гармонических колебаний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marR="291465" indent="0" algn="ctr">
              <a:lnSpc>
                <a:spcPct val="115000"/>
              </a:lnSpc>
              <a:spcBef>
                <a:spcPts val="290"/>
              </a:spcBef>
              <a:spcAft>
                <a:spcPts val="0"/>
              </a:spcAft>
              <a:buNone/>
              <a:tabLst>
                <a:tab pos="448310" algn="l"/>
              </a:tabLst>
            </a:pPr>
            <a:r>
              <a:rPr lang="ru-RU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скорость –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291465" indent="0" algn="ctr">
              <a:lnSpc>
                <a:spcPct val="115000"/>
              </a:lnSpc>
              <a:spcBef>
                <a:spcPts val="290"/>
              </a:spcBef>
              <a:spcAft>
                <a:spcPts val="0"/>
              </a:spcAft>
              <a:buNone/>
              <a:tabLst>
                <a:tab pos="448310" algn="l"/>
              </a:tabLst>
            </a:pPr>
            <a:r>
              <a:rPr lang="ru-RU" sz="6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производная функции х(</a:t>
            </a:r>
            <a:r>
              <a:rPr lang="en-US" sz="6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ru-RU" sz="6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времени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291465" indent="0" algn="ctr">
              <a:lnSpc>
                <a:spcPct val="200000"/>
              </a:lnSpc>
              <a:spcBef>
                <a:spcPts val="290"/>
              </a:spcBef>
              <a:spcAft>
                <a:spcPts val="0"/>
              </a:spcAft>
              <a:buNone/>
              <a:tabLst>
                <a:tab pos="448310" algn="l"/>
              </a:tabLst>
            </a:pPr>
            <a:r>
              <a:rPr lang="en-US" sz="36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en-US" sz="3600" b="1" baseline="-25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ru-RU" sz="36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36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ru-RU" sz="36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= </a:t>
            </a:r>
            <a:r>
              <a:rPr lang="en-US" sz="36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dx</a:t>
            </a:r>
            <a:r>
              <a:rPr lang="ru-RU" sz="36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sz="36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dt</a:t>
            </a:r>
            <a:r>
              <a:rPr lang="ru-RU" sz="36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</a:t>
            </a:r>
            <a:r>
              <a:rPr lang="en-US" sz="36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ru-RU" sz="36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´</a:t>
            </a:r>
            <a:endParaRPr lang="ru-RU" sz="36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914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Уравнение</a:t>
            </a:r>
            <a:b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скорости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гармонических колебаний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marR="291465" indent="0" algn="ctr">
              <a:lnSpc>
                <a:spcPct val="200000"/>
              </a:lnSpc>
              <a:spcBef>
                <a:spcPts val="290"/>
              </a:spcBef>
              <a:spcAft>
                <a:spcPts val="0"/>
              </a:spcAft>
              <a:buNone/>
              <a:tabLst>
                <a:tab pos="448310" algn="l"/>
              </a:tabLst>
            </a:pPr>
            <a:r>
              <a:rPr lang="ru-RU" sz="4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х´(</a:t>
            </a:r>
            <a:r>
              <a:rPr lang="en-US" sz="4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ru-RU" sz="4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= (</a:t>
            </a:r>
            <a:r>
              <a:rPr lang="ru-RU" sz="4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</a:t>
            </a:r>
            <a:r>
              <a:rPr lang="ru-RU" sz="4800" baseline="-25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макс</a:t>
            </a:r>
            <a:r>
              <a:rPr lang="ru-RU" sz="4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· </a:t>
            </a:r>
            <a:r>
              <a:rPr lang="en-US" sz="4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cos</a:t>
            </a:r>
            <a:r>
              <a:rPr lang="en-US" sz="4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(ω·</a:t>
            </a:r>
            <a:r>
              <a:rPr lang="en-US" sz="4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ru-RU" sz="4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+φ</a:t>
            </a:r>
            <a:r>
              <a:rPr lang="ru-RU" sz="4800" baseline="-25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ru-RU" sz="4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))´;</a:t>
            </a:r>
          </a:p>
          <a:p>
            <a:pPr marL="0" marR="291465" indent="0" algn="ctr">
              <a:lnSpc>
                <a:spcPct val="200000"/>
              </a:lnSpc>
              <a:spcBef>
                <a:spcPts val="290"/>
              </a:spcBef>
              <a:spcAft>
                <a:spcPts val="0"/>
              </a:spcAft>
              <a:buNone/>
              <a:tabLst>
                <a:tab pos="448310" algn="l"/>
              </a:tabLst>
            </a:pPr>
            <a:r>
              <a:rPr lang="en-US" sz="4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en-US" sz="4800" baseline="-25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ru-RU" sz="4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4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ru-RU" sz="4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= - </a:t>
            </a:r>
            <a:r>
              <a:rPr lang="ru-RU" sz="4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</a:t>
            </a:r>
            <a:r>
              <a:rPr lang="ru-RU" sz="4800" baseline="-25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макс</a:t>
            </a:r>
            <a:r>
              <a:rPr lang="ru-RU" sz="4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·ω</a:t>
            </a:r>
            <a:r>
              <a:rPr lang="ru-RU" sz="4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· </a:t>
            </a:r>
            <a:r>
              <a:rPr lang="en-US" sz="4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 </a:t>
            </a:r>
            <a:r>
              <a:rPr lang="ru-RU" sz="4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(ω·</a:t>
            </a:r>
            <a:r>
              <a:rPr lang="en-US" sz="4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ru-RU" sz="4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+φ</a:t>
            </a:r>
            <a:r>
              <a:rPr lang="ru-RU" sz="4800" baseline="-25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ru-RU" sz="4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</a:t>
            </a:r>
          </a:p>
          <a:p>
            <a:pPr marL="0" marR="291465" indent="0" algn="ctr">
              <a:lnSpc>
                <a:spcPct val="200000"/>
              </a:lnSpc>
              <a:spcBef>
                <a:spcPts val="290"/>
              </a:spcBef>
              <a:spcAft>
                <a:spcPts val="0"/>
              </a:spcAft>
              <a:buNone/>
              <a:tabLst>
                <a:tab pos="448310" algn="l"/>
              </a:tabLst>
            </a:pPr>
            <a:r>
              <a:rPr lang="ru-RU" sz="4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где   </a:t>
            </a:r>
            <a:r>
              <a:rPr lang="en-US" sz="4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en-US" sz="4800" baseline="-25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max</a:t>
            </a:r>
            <a:r>
              <a:rPr lang="en-US" sz="4800" baseline="-25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 </a:t>
            </a:r>
            <a:r>
              <a:rPr lang="ru-RU" sz="4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</a:t>
            </a:r>
            <a:r>
              <a:rPr lang="ru-RU" sz="4800" baseline="-25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макс</a:t>
            </a:r>
            <a:r>
              <a:rPr lang="ru-RU" sz="4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·ω</a:t>
            </a:r>
            <a:r>
              <a:rPr lang="ru-RU" sz="4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222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Уравнение</a:t>
            </a:r>
            <a:b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ускорения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гармонических колебаний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ускорение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</a:p>
          <a:p>
            <a:pPr marL="0" indent="0" algn="ctr">
              <a:buNone/>
            </a:pPr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</a:t>
            </a: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производная скорости </a:t>
            </a:r>
            <a:endParaRPr lang="ru-RU" sz="6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времени</a:t>
            </a:r>
          </a:p>
          <a:p>
            <a:pPr marL="0" indent="0" algn="ctr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вторая производная координаты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времени</a:t>
            </a:r>
          </a:p>
          <a:p>
            <a:pPr marL="0" indent="0" algn="ctr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36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dv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dt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´(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t)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57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Уравнение</a:t>
            </a:r>
            <a:b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ускорения 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гармонических колебаний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6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v´</a:t>
            </a:r>
            <a:r>
              <a:rPr lang="en-US" sz="6000" baseline="-25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ru-RU" sz="6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6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ru-RU" sz="6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= </a:t>
            </a:r>
            <a:r>
              <a:rPr lang="en-US" sz="6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6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6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</a:t>
            </a:r>
            <a:r>
              <a:rPr lang="ru-RU" sz="6000" baseline="-25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макс</a:t>
            </a:r>
            <a:r>
              <a:rPr lang="ru-RU" sz="6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·ω</a:t>
            </a:r>
            <a:r>
              <a:rPr lang="ru-RU" sz="6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· </a:t>
            </a:r>
            <a:r>
              <a:rPr lang="en-US" sz="6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 </a:t>
            </a:r>
            <a:r>
              <a:rPr lang="ru-RU" sz="6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(ω·</a:t>
            </a:r>
            <a:r>
              <a:rPr lang="en-US" sz="6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ru-RU" sz="6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+φ</a:t>
            </a:r>
            <a:r>
              <a:rPr lang="ru-RU" sz="6000" baseline="-25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ru-RU" sz="6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n-US" sz="6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)´</a:t>
            </a:r>
            <a:r>
              <a:rPr lang="ru-RU" sz="6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marL="0" indent="0" algn="ctr">
              <a:buNone/>
            </a:pPr>
            <a:endParaRPr lang="en-US" sz="6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6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- Х</a:t>
            </a:r>
            <a:r>
              <a:rPr lang="ru-RU" sz="6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макс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·ω</a:t>
            </a:r>
            <a:r>
              <a:rPr lang="ru-RU" sz="6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·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cos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(ω·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+φ</a:t>
            </a:r>
            <a:r>
              <a:rPr lang="ru-RU" sz="6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</a:p>
          <a:p>
            <a:pPr marL="0" indent="0" algn="ctr">
              <a:buNone/>
            </a:pPr>
            <a:endParaRPr lang="en-US" sz="6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где  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60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sz="6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Х</a:t>
            </a:r>
            <a:r>
              <a:rPr lang="ru-RU" sz="6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макс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·ω</a:t>
            </a:r>
            <a:r>
              <a:rPr lang="ru-RU" sz="6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716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Уравнения гармонических колебаний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координаты, скорости и ускорения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89270" y="1879283"/>
            <a:ext cx="5764530" cy="412010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х(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ru-RU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sz="35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макс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·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cos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(ω·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+φ</a:t>
            </a:r>
            <a:r>
              <a:rPr lang="ru-RU" sz="35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</a:p>
          <a:p>
            <a:pPr marL="0" indent="0">
              <a:buNone/>
            </a:pPr>
            <a:endParaRPr lang="ru-RU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5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- </a:t>
            </a:r>
            <a:r>
              <a:rPr lang="ru-RU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sz="35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макс</a:t>
            </a:r>
            <a:r>
              <a:rPr lang="ru-RU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·ω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· 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 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(ω·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+φ</a:t>
            </a:r>
            <a:r>
              <a:rPr lang="ru-RU" sz="35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</a:p>
          <a:p>
            <a:endParaRPr lang="ru-RU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35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- Х</a:t>
            </a:r>
            <a:r>
              <a:rPr lang="ru-RU" sz="35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макс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·ω</a:t>
            </a:r>
            <a:r>
              <a:rPr lang="ru-RU" sz="35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·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cos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(ω·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+φ</a:t>
            </a:r>
            <a:r>
              <a:rPr lang="ru-RU" sz="35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1879283"/>
            <a:ext cx="4648200" cy="412010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Амплитудное значение физической величины указано …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Величина, являющаяся аргументом косинуса называется …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Постоянная физическая величина, стоящая перед переменной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 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уравнении гармонических колебаний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42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Домашнее задание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§ 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 – определения понятий </a:t>
            </a: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формулы </a:t>
            </a: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физических величин (Б),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§ 32; Упражнение 1, 2 (Б),</a:t>
            </a:r>
          </a:p>
          <a:p>
            <a:pPr marL="0" indent="0">
              <a:buNone/>
            </a:pP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§ 32; Упражнение </a:t>
            </a: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3, 4 (П)</a:t>
            </a:r>
            <a:endParaRPr lang="ru-RU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39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s://firebasestorage.googleapis.com/v0/b/bma-admin.appspot.com/o/experiences%2FXjsCaGxkIQ7n25j6Z16u%2Fblocks_leon-foucault-pendulum-800%20.jpg?alt=med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56" y="461628"/>
            <a:ext cx="11869487" cy="593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417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http://qlaster.ru/public/image2/3/673/3673071_0x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614" y="360946"/>
            <a:ext cx="5322771" cy="5894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99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Переправа горизонтальный маятник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://coppoka.ru/wp-content/uploads/2012/07/teshnik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558" y="1766133"/>
            <a:ext cx="8361947" cy="469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7123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Переправа вертикальный маятник</a:t>
            </a:r>
            <a:endParaRPr lang="ru-RU" dirty="0"/>
          </a:p>
        </p:txBody>
      </p:sp>
      <p:pic>
        <p:nvPicPr>
          <p:cNvPr id="8194" name="Picture 2" descr="https://pbs.twimg.com/media/D-EjJv5XsAA8Nl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525" y="1690688"/>
            <a:ext cx="7471611" cy="498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4678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Механизмы совершающие колебания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https://i.ytimg.com/vi/27HeGcUN54E/maxresdefault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516" y="1540084"/>
            <a:ext cx="9023684" cy="507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52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4" name="Picture 12" descr="https://cdn.allwallpaper.in/wallpapers/1280x960/15720/ocean-military-waves-ships-russian-navy-1280x960-wallpap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44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669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Механические колебания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Физика 11 класс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66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886</TotalTime>
  <Words>650</Words>
  <Application>Microsoft Office PowerPoint</Application>
  <PresentationFormat>Широкоэкранный</PresentationFormat>
  <Paragraphs>137</Paragraphs>
  <Slides>29</Slides>
  <Notes>18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29</vt:i4>
      </vt:variant>
    </vt:vector>
  </HeadingPairs>
  <TitlesOfParts>
    <vt:vector size="35" baseType="lpstr">
      <vt:lpstr>Arial</vt:lpstr>
      <vt:lpstr>Calibri</vt:lpstr>
      <vt:lpstr>Calibri Light</vt:lpstr>
      <vt:lpstr>Times New Roman</vt:lpstr>
      <vt:lpstr>Тема Office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Переправа горизонтальный маятник</vt:lpstr>
      <vt:lpstr>Переправа вертикальный маятник</vt:lpstr>
      <vt:lpstr>Механизмы совершающие колебания</vt:lpstr>
      <vt:lpstr>Презентация PowerPoint</vt:lpstr>
      <vt:lpstr>Механические колебания</vt:lpstr>
      <vt:lpstr>Цели урока:</vt:lpstr>
      <vt:lpstr>Механические колебания</vt:lpstr>
      <vt:lpstr>Презентация PowerPoint</vt:lpstr>
      <vt:lpstr>Презентация PowerPoint</vt:lpstr>
      <vt:lpstr>«запись» механических колебаний</vt:lpstr>
      <vt:lpstr>Уравнение гармонических колебаний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Примеры уравнений гармонических колебаний</vt:lpstr>
      <vt:lpstr>Примеры уравнений гармонических колебаний</vt:lpstr>
      <vt:lpstr>Пример задания «График колебания»</vt:lpstr>
      <vt:lpstr>Презентация PowerPoint</vt:lpstr>
      <vt:lpstr>Уравнение скорости гармонических колебаний</vt:lpstr>
      <vt:lpstr>Уравнение скорости гармонических колебаний</vt:lpstr>
      <vt:lpstr>Уравнение ускорения гармонических колебаний</vt:lpstr>
      <vt:lpstr>Уравнение ускорения гармонических колебаний</vt:lpstr>
      <vt:lpstr>Уравнения гармонических колебаний координаты, скорости и ускорения</vt:lpstr>
      <vt:lpstr>Домашнее задание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Механические колебания</dc:title>
  <dc:creator>USER</dc:creator>
  <cp:lastModifiedBy>USER</cp:lastModifiedBy>
  <cp:revision>74</cp:revision>
  <dcterms:created xsi:type="dcterms:W3CDTF">2019-11-24T03:19:04Z</dcterms:created>
  <dcterms:modified xsi:type="dcterms:W3CDTF">2020-06-15T05:16:50Z</dcterms:modified>
</cp:coreProperties>
</file>