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9" r:id="rId3"/>
    <p:sldId id="260" r:id="rId4"/>
    <p:sldId id="261" r:id="rId5"/>
    <p:sldId id="263" r:id="rId6"/>
    <p:sldId id="265" r:id="rId7"/>
    <p:sldId id="266" r:id="rId8"/>
    <p:sldId id="264" r:id="rId9"/>
    <p:sldId id="267" r:id="rId10"/>
    <p:sldId id="268" r:id="rId11"/>
    <p:sldId id="269" r:id="rId12"/>
    <p:sldId id="292" r:id="rId13"/>
    <p:sldId id="293" r:id="rId14"/>
    <p:sldId id="270" r:id="rId15"/>
    <p:sldId id="271" r:id="rId16"/>
    <p:sldId id="323" r:id="rId17"/>
    <p:sldId id="275" r:id="rId18"/>
    <p:sldId id="325" r:id="rId19"/>
    <p:sldId id="291" r:id="rId20"/>
    <p:sldId id="276" r:id="rId21"/>
    <p:sldId id="273" r:id="rId22"/>
    <p:sldId id="283" r:id="rId23"/>
    <p:sldId id="290" r:id="rId24"/>
    <p:sldId id="294" r:id="rId25"/>
    <p:sldId id="281" r:id="rId26"/>
    <p:sldId id="295" r:id="rId27"/>
    <p:sldId id="296" r:id="rId28"/>
    <p:sldId id="297" r:id="rId29"/>
    <p:sldId id="298" r:id="rId30"/>
    <p:sldId id="278" r:id="rId31"/>
    <p:sldId id="289" r:id="rId32"/>
    <p:sldId id="288" r:id="rId33"/>
    <p:sldId id="280" r:id="rId34"/>
    <p:sldId id="282" r:id="rId35"/>
    <p:sldId id="299" r:id="rId36"/>
    <p:sldId id="300" r:id="rId37"/>
    <p:sldId id="301" r:id="rId38"/>
    <p:sldId id="318" r:id="rId39"/>
    <p:sldId id="319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6600"/>
    <a:srgbClr val="FFFF00"/>
    <a:srgbClr val="FFFFFF"/>
    <a:srgbClr val="808080"/>
    <a:srgbClr val="5F5F5F"/>
    <a:srgbClr val="DBEFF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8" autoAdjust="0"/>
    <p:restoredTop sz="94708" autoAdjust="0"/>
  </p:normalViewPr>
  <p:slideViewPr>
    <p:cSldViewPr>
      <p:cViewPr>
        <p:scale>
          <a:sx n="106" d="100"/>
          <a:sy n="106" d="100"/>
        </p:scale>
        <p:origin x="564" y="-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04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A4C2DB2-6212-4C78-8563-337D51A906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688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EC8CD6-F634-434F-801F-8776D6E0B5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86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5B467-F00B-41BF-AC8C-7A162A77A1D9}" type="slidenum">
              <a:rPr lang="en-US"/>
              <a:pPr/>
              <a:t>3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Content Layouts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FC178C-A914-40BA-AC18-36640B0822B6}" type="slidenum">
              <a:rPr lang="en-US"/>
              <a:pPr/>
              <a:t>20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 bwMode="gray"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Rectangle 29"/>
          <p:cNvSpPr>
            <a:spLocks noChangeArrowheads="1"/>
          </p:cNvSpPr>
          <p:nvPr/>
        </p:nvSpPr>
        <p:spPr bwMode="hidden">
          <a:xfrm rot="-21600000">
            <a:off x="0" y="4830763"/>
            <a:ext cx="9170988" cy="1809750"/>
          </a:xfrm>
          <a:prstGeom prst="rect">
            <a:avLst/>
          </a:prstGeom>
          <a:gradFill rotWithShape="1">
            <a:gsLst>
              <a:gs pos="0">
                <a:srgbClr val="000066">
                  <a:gamma/>
                  <a:tint val="0"/>
                  <a:invGamma/>
                  <a:alpha val="0"/>
                </a:srgbClr>
              </a:gs>
              <a:gs pos="50000">
                <a:srgbClr val="000066">
                  <a:alpha val="50000"/>
                </a:srgbClr>
              </a:gs>
              <a:gs pos="100000">
                <a:srgbClr val="000066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02" name="Rectangle 30"/>
          <p:cNvSpPr>
            <a:spLocks noChangeArrowheads="1"/>
          </p:cNvSpPr>
          <p:nvPr/>
        </p:nvSpPr>
        <p:spPr bwMode="gray">
          <a:xfrm>
            <a:off x="0" y="5291138"/>
            <a:ext cx="9144000" cy="876300"/>
          </a:xfrm>
          <a:prstGeom prst="rect">
            <a:avLst/>
          </a:prstGeom>
          <a:gradFill rotWithShape="1">
            <a:gsLst>
              <a:gs pos="0">
                <a:schemeClr val="tx1">
                  <a:alpha val="27000"/>
                </a:schemeClr>
              </a:gs>
              <a:gs pos="100000">
                <a:schemeClr val="tx1">
                  <a:gamma/>
                  <a:shade val="72941"/>
                  <a:invGamma/>
                  <a:alpha val="89999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04" name="Oval 32"/>
          <p:cNvSpPr>
            <a:spLocks noChangeArrowheads="1"/>
          </p:cNvSpPr>
          <p:nvPr/>
        </p:nvSpPr>
        <p:spPr bwMode="gray">
          <a:xfrm>
            <a:off x="201613" y="4481513"/>
            <a:ext cx="1133475" cy="1157287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105" name="Oval 33"/>
          <p:cNvSpPr>
            <a:spLocks noChangeArrowheads="1"/>
          </p:cNvSpPr>
          <p:nvPr/>
        </p:nvSpPr>
        <p:spPr bwMode="gray">
          <a:xfrm>
            <a:off x="1562100" y="4481513"/>
            <a:ext cx="1133475" cy="1157287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106" name="Picture 34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2184400" y="2366963"/>
            <a:ext cx="11312525" cy="11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 descr="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1909763" y="2227263"/>
            <a:ext cx="12458701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1981200" y="2257425"/>
            <a:ext cx="13104813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201613" y="5181600"/>
            <a:ext cx="8688387" cy="1066800"/>
          </a:xfrm>
        </p:spPr>
        <p:txBody>
          <a:bodyPr/>
          <a:lstStyle>
            <a:lvl1pPr algn="r">
              <a:defRPr sz="46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86200" y="6210300"/>
            <a:ext cx="5003800" cy="533400"/>
          </a:xfrm>
        </p:spPr>
        <p:txBody>
          <a:bodyPr/>
          <a:lstStyle>
            <a:lvl1pPr marL="0" indent="0" algn="r">
              <a:buFontTx/>
              <a:buNone/>
              <a:defRPr sz="1600" i="1">
                <a:latin typeface="Times New Roman" pitchFamily="18" charset="0"/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389688"/>
            <a:ext cx="1600200" cy="3317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262188" y="6389688"/>
            <a:ext cx="1828800" cy="3317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343400" y="6389688"/>
            <a:ext cx="1447800" cy="3317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2CE89BE-945A-440D-A775-33B61163F1C6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110" name="Picture 38" descr="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371600" y="381000"/>
            <a:ext cx="6019800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3" name="Text Box 41"/>
          <p:cNvSpPr txBox="1">
            <a:spLocks noChangeArrowheads="1"/>
          </p:cNvSpPr>
          <p:nvPr/>
        </p:nvSpPr>
        <p:spPr bwMode="black">
          <a:xfrm>
            <a:off x="76200" y="95250"/>
            <a:ext cx="1303338" cy="42703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FFFF"/>
                </a:solidFill>
                <a:latin typeface="Arial Black" pitchFamily="34" charset="0"/>
              </a:rPr>
              <a:t>L/O/G/O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5E-6 -0.01389 C 0.00209 -0.01713 0.01198 -0.05301 0.03698 -0.05069 C 0.07501 -0.04722 0.08994 -0.02176 0.12501 -0.04722 C 0.14705 -0.06204 0.17292 -0.1 0.19202 -0.09907 C 0.23507 -0.09792 0.24393 -0.0588 0.24393 -0.02292 C 0.24497 0.02778 0.18907 0.07037 0.12101 0.075 C 0.05209 0.07847 -0.00503 0.02431 5E-6 -0.01389 Z " pathEditMode="relative" rAng="0" ptsTypes="fffffff">
                                      <p:cBhvr>
                                        <p:cTn id="9" dur="5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30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path" presetSubtype="0" repeatCount="indefinite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61111E-6 -4.81481E-6 C -0.01198 0.01413 -0.03299 0.03426 -0.05799 0.03426 C -0.09497 0.03426 -0.125 0.01343 -0.125 -0.01319 C -0.125 -0.02199 -0.12205 -0.02986 -0.11598 -0.0368 C -0.11702 -0.0368 3.61111E-6 -0.14259 3.61111E-6 -0.14375 C 3.61111E-6 -0.14259 0.11701 -0.0368 0.11597 -0.0368 C 0.12205 -0.02986 0.125 -0.02199 0.125 -0.01319 C 0.125 0.01343 0.09496 0.03426 0.05694 0.03426 C 0.03298 0.03426 0.01198 0.01413 3.61111E-6 -4.81481E-6 Z " pathEditMode="relative" rAng="10800000" ptsTypes="fffffffff">
                                      <p:cBhvr>
                                        <p:cTn id="11" dur="5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6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18923 -0.00463 C 0.16666 0.04329 0.13246 0.07338 0.09461 0.07338 C 0.05677 0.07338 0.02274 0.04329 3.61111E-6 -0.00463 C 0.02274 -0.05254 0.05677 -0.08287 0.09461 -0.08287 C 0.13246 -0.08287 0.16666 -0.05254 0.18923 -0.00463 Z " pathEditMode="relative" rAng="10800000" ptsTypes="fffff">
                                      <p:cBhvr>
                                        <p:cTn id="13" dur="5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7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8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8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8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8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1" grpId="0" animBg="1"/>
      <p:bldP spid="3102" grpId="0" animBg="1"/>
      <p:bldP spid="3104" grpId="0" animBg="1"/>
      <p:bldP spid="310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86B64-D6AA-47E5-ABEF-E6CA0AEF1A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4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47650"/>
            <a:ext cx="2057400" cy="58785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7650"/>
            <a:ext cx="6019800" cy="58785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601D78-C5B9-4979-8B3F-FA198D2853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86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5943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D32A6E4-DD9F-47C3-8375-8160FCA318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56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5943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982B66D-45C7-4395-BFB3-7E813F893C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0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5943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1B700EC-CF36-47A9-8982-BD4AA5166E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8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B8383-99FA-4DCA-9236-6642223C91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27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12AF3-2745-48FD-AE58-319B2632C9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72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A1E20-39F5-4632-8FC4-6DA14B69E4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4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95E57-9AB9-426C-8063-B6C9649D39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5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865E1-9D1B-42F1-8C8A-F169B846E9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4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EC3752-913B-4258-B580-F5990224B5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00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84491-E898-440B-8E1E-A2B7AE0607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5D966-D84D-41E3-BB53-489EE2FCE8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7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7"/>
          <p:cNvSpPr>
            <a:spLocks noChangeArrowheads="1"/>
          </p:cNvSpPr>
          <p:nvPr/>
        </p:nvSpPr>
        <p:spPr bwMode="ltGray">
          <a:xfrm>
            <a:off x="0" y="487363"/>
            <a:ext cx="9144000" cy="72707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72941"/>
                  <a:invGamma/>
                  <a:alpha val="67999"/>
                </a:schemeClr>
              </a:gs>
              <a:gs pos="100000">
                <a:schemeClr val="tx1">
                  <a:alpha val="2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3" name="Oval 19"/>
          <p:cNvSpPr>
            <a:spLocks noChangeArrowheads="1"/>
          </p:cNvSpPr>
          <p:nvPr/>
        </p:nvSpPr>
        <p:spPr bwMode="gray">
          <a:xfrm>
            <a:off x="6457950" y="211138"/>
            <a:ext cx="1133475" cy="1157287"/>
          </a:xfrm>
          <a:prstGeom prst="ellipse">
            <a:avLst/>
          </a:prstGeom>
          <a:blipFill dpi="0" rotWithShape="1"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FFFF"/>
            </a:solidFill>
            <a:round/>
            <a:headEnd/>
            <a:tailEnd/>
          </a:ln>
          <a:effectLst>
            <a:outerShdw dist="81320" dir="3080412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4" name="Oval 20"/>
          <p:cNvSpPr>
            <a:spLocks noChangeArrowheads="1"/>
          </p:cNvSpPr>
          <p:nvPr/>
        </p:nvSpPr>
        <p:spPr bwMode="gray">
          <a:xfrm>
            <a:off x="7848600" y="211138"/>
            <a:ext cx="1133475" cy="1157287"/>
          </a:xfrm>
          <a:prstGeom prst="ellipse">
            <a:avLst/>
          </a:prstGeom>
          <a:blipFill dpi="0" rotWithShape="1"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FFFF"/>
            </a:solidFill>
            <a:round/>
            <a:headEnd/>
            <a:tailEnd/>
          </a:ln>
          <a:effectLst>
            <a:outerShdw dist="81320" dir="3080412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47650"/>
            <a:ext cx="5943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46AAF80-B7BB-4090-BCD5-B7F7E83A93C2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46" name="Picture 22" descr="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2198688" y="5727700"/>
            <a:ext cx="11341101" cy="97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1909763" y="5588000"/>
            <a:ext cx="12458701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1981200" y="5418138"/>
            <a:ext cx="13104813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1389 C 0.00209 -0.01713 0.01198 -0.05301 0.03698 -0.05069 C 0.07501 -0.04722 0.08994 -0.02176 0.12501 -0.04722 C 0.14705 -0.06204 0.17292 -0.1 0.19202 -0.09907 C 0.23507 -0.09792 0.24393 -0.0588 0.24393 -0.02292 C 0.24497 0.02778 0.18907 0.07037 0.12101 0.075 C 0.05209 0.07847 -0.00503 0.02431 5E-6 -0.01389 Z " pathEditMode="relative" rAng="0" ptsTypes="fffffff">
                                      <p:cBhvr>
                                        <p:cTn id="17" dur="5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30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9" presetClass="path" presetSubtype="0" repeatCount="36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61111E-6 -4.81481E-6 C -0.01198 0.01413 -0.03299 0.03426 -0.05799 0.03426 C -0.09497 0.03426 -0.125 0.01343 -0.125 -0.01319 C -0.125 -0.02199 -0.12205 -0.02986 -0.11598 -0.0368 C -0.11702 -0.0368 3.61111E-6 -0.14259 3.61111E-6 -0.14375 C 3.61111E-6 -0.14259 0.11701 -0.0368 0.11597 -0.0368 C 0.12205 -0.02986 0.125 -0.02199 0.125 -0.01319 C 0.125 0.01343 0.09496 0.03426 0.05694 0.03426 C 0.03298 0.03426 0.01198 0.01413 3.61111E-6 -4.81481E-6 Z " pathEditMode="relative" rAng="10800000" ptsTypes="fffffffff">
                                      <p:cBhvr>
                                        <p:cTn id="19" dur="5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6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path" presetSubtype="0" repeatCount="129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18923 -0.00463 C 0.16666 0.04329 0.13246 0.07338 0.09461 0.07338 C 0.05677 0.07338 0.02274 0.04329 3.61111E-6 -0.00463 C 0.02274 -0.05254 0.05677 -0.08287 0.09461 -0.08287 C 0.13246 -0.08287 0.16666 -0.05254 0.18923 -0.00463 Z " pathEditMode="relative" rAng="10800000" ptsTypes="fffff">
                                      <p:cBhvr>
                                        <p:cTn id="21" dur="12444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27784" y="4509120"/>
            <a:ext cx="6516216" cy="1739280"/>
          </a:xfrm>
        </p:spPr>
        <p:txBody>
          <a:bodyPr/>
          <a:lstStyle/>
          <a:p>
            <a:pPr algn="l"/>
            <a:r>
              <a:rPr lang="ru-RU" sz="4000" dirty="0" smtClean="0">
                <a:solidFill>
                  <a:srgbClr val="C00000"/>
                </a:solidFill>
              </a:rPr>
              <a:t>ИНТЕГРАЦИЯ БИОЛОГИИ И ХИМИИ  ВО ВНЕУРОЧНОЙ ДЕЯТЕЛЬНОСТИ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650"/>
            <a:ext cx="8388424" cy="1143000"/>
          </a:xfrm>
        </p:spPr>
        <p:txBody>
          <a:bodyPr/>
          <a:lstStyle/>
          <a:p>
            <a:r>
              <a:rPr lang="ru-RU" sz="2800" dirty="0" smtClean="0"/>
              <a:t>…« Самое главное – научитесь учиться!!!»</a:t>
            </a:r>
            <a:endParaRPr lang="en-US" sz="2800" dirty="0"/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gray">
          <a:xfrm>
            <a:off x="2282825" y="4710113"/>
            <a:ext cx="14509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8F8F8"/>
                </a:solidFill>
                <a:cs typeface="Arial" charset="0"/>
              </a:rPr>
              <a:t> Title in here</a:t>
            </a:r>
          </a:p>
        </p:txBody>
      </p:sp>
      <p:pic>
        <p:nvPicPr>
          <p:cNvPr id="17429" name="Picture 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92" y="1484784"/>
            <a:ext cx="882199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47650"/>
            <a:ext cx="6624736" cy="1143000"/>
          </a:xfrm>
        </p:spPr>
        <p:txBody>
          <a:bodyPr/>
          <a:lstStyle/>
          <a:p>
            <a:r>
              <a:rPr lang="ru-RU" sz="2800" dirty="0" smtClean="0"/>
              <a:t>О веселой студенческой жизни…</a:t>
            </a:r>
            <a:endParaRPr lang="en-US" sz="2800" dirty="0"/>
          </a:p>
        </p:txBody>
      </p:sp>
      <p:pic>
        <p:nvPicPr>
          <p:cNvPr id="18480" name="Picture 48" descr="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7391400" y="5529263"/>
            <a:ext cx="1752600" cy="13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82" name="Picture 5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759" y="1484784"/>
            <a:ext cx="7983633" cy="48135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47650"/>
            <a:ext cx="6552728" cy="1143000"/>
          </a:xfrm>
        </p:spPr>
        <p:txBody>
          <a:bodyPr/>
          <a:lstStyle/>
          <a:p>
            <a:r>
              <a:rPr lang="ru-RU" sz="3600" dirty="0" smtClean="0"/>
              <a:t>А сейчас – мастер класс!</a:t>
            </a:r>
            <a:endParaRPr lang="ru-RU" sz="360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903649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91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47650"/>
            <a:ext cx="6221288" cy="1143000"/>
          </a:xfrm>
        </p:spPr>
        <p:txBody>
          <a:bodyPr/>
          <a:lstStyle/>
          <a:p>
            <a:r>
              <a:rPr lang="ru-RU" sz="2400" dirty="0" smtClean="0"/>
              <a:t>Победитель конкурса «Пластической хирургии» – Павлов Артур</a:t>
            </a:r>
            <a:endParaRPr lang="ru-RU" sz="2400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6" y="1484784"/>
            <a:ext cx="8823871" cy="51845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59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это класс!</a:t>
            </a:r>
            <a:endParaRPr lang="en-US" dirty="0"/>
          </a:p>
        </p:txBody>
      </p:sp>
      <p:pic>
        <p:nvPicPr>
          <p:cNvPr id="19482" name="Picture 2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84976" cy="51845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9" name="AutoShape 29"/>
          <p:cNvSpPr>
            <a:spLocks noChangeArrowheads="1"/>
          </p:cNvSpPr>
          <p:nvPr/>
        </p:nvSpPr>
        <p:spPr bwMode="auto">
          <a:xfrm>
            <a:off x="2915816" y="1556792"/>
            <a:ext cx="6120680" cy="4832763"/>
          </a:xfrm>
          <a:prstGeom prst="roundRect">
            <a:avLst>
              <a:gd name="adj" fmla="val 5856"/>
            </a:avLst>
          </a:prstGeom>
          <a:solidFill>
            <a:srgbClr val="FFFFFF"/>
          </a:solidFill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4236" y="247650"/>
            <a:ext cx="6568004" cy="1143000"/>
          </a:xfrm>
        </p:spPr>
        <p:txBody>
          <a:bodyPr/>
          <a:lstStyle/>
          <a:p>
            <a:r>
              <a:rPr lang="ru-RU" dirty="0" smtClean="0"/>
              <a:t>ПОПРОБУЕМ И МЫ…</a:t>
            </a:r>
            <a:endParaRPr lang="en-US" dirty="0"/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gray">
          <a:xfrm>
            <a:off x="365687" y="3128962"/>
            <a:ext cx="995362" cy="835025"/>
          </a:xfrm>
          <a:prstGeom prst="curvedRightArrow">
            <a:avLst>
              <a:gd name="adj1" fmla="val 19583"/>
              <a:gd name="adj2" fmla="val 44676"/>
              <a:gd name="adj3" fmla="val 33652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0485" name="Group 5"/>
          <p:cNvGrpSpPr>
            <a:grpSpLocks/>
          </p:cNvGrpSpPr>
          <p:nvPr/>
        </p:nvGrpSpPr>
        <p:grpSpPr bwMode="auto">
          <a:xfrm>
            <a:off x="127000" y="3898928"/>
            <a:ext cx="3003550" cy="2771775"/>
            <a:chOff x="862" y="713"/>
            <a:chExt cx="3780" cy="3490"/>
          </a:xfrm>
        </p:grpSpPr>
        <p:grpSp>
          <p:nvGrpSpPr>
            <p:cNvPr id="20486" name="Group 6"/>
            <p:cNvGrpSpPr>
              <a:grpSpLocks/>
            </p:cNvGrpSpPr>
            <p:nvPr/>
          </p:nvGrpSpPr>
          <p:grpSpPr bwMode="auto">
            <a:xfrm>
              <a:off x="1082" y="2210"/>
              <a:ext cx="3406" cy="1993"/>
              <a:chOff x="1082" y="2355"/>
              <a:chExt cx="3406" cy="1993"/>
            </a:xfrm>
          </p:grpSpPr>
          <p:sp>
            <p:nvSpPr>
              <p:cNvPr id="20487" name="Freeform 7"/>
              <p:cNvSpPr>
                <a:spLocks/>
              </p:cNvSpPr>
              <p:nvPr/>
            </p:nvSpPr>
            <p:spPr bwMode="gray">
              <a:xfrm>
                <a:off x="1082" y="3026"/>
                <a:ext cx="1338" cy="1322"/>
              </a:xfrm>
              <a:custGeom>
                <a:avLst/>
                <a:gdLst>
                  <a:gd name="T0" fmla="*/ 51 w 1323"/>
                  <a:gd name="T1" fmla="*/ 367 h 1322"/>
                  <a:gd name="T2" fmla="*/ 1323 w 1323"/>
                  <a:gd name="T3" fmla="*/ 1322 h 1322"/>
                  <a:gd name="T4" fmla="*/ 1323 w 1323"/>
                  <a:gd name="T5" fmla="*/ 974 h 1322"/>
                  <a:gd name="T6" fmla="*/ 0 w 1323"/>
                  <a:gd name="T7" fmla="*/ 0 h 1322"/>
                  <a:gd name="T8" fmla="*/ 51 w 1323"/>
                  <a:gd name="T9" fmla="*/ 367 h 1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88" name="Freeform 8"/>
              <p:cNvSpPr>
                <a:spLocks/>
              </p:cNvSpPr>
              <p:nvPr/>
            </p:nvSpPr>
            <p:spPr bwMode="gray">
              <a:xfrm>
                <a:off x="2405" y="2924"/>
                <a:ext cx="2083" cy="1418"/>
              </a:xfrm>
              <a:custGeom>
                <a:avLst/>
                <a:gdLst>
                  <a:gd name="T0" fmla="*/ 0 w 2083"/>
                  <a:gd name="T1" fmla="*/ 1070 h 1418"/>
                  <a:gd name="T2" fmla="*/ 2083 w 2083"/>
                  <a:gd name="T3" fmla="*/ 0 h 1418"/>
                  <a:gd name="T4" fmla="*/ 2045 w 2083"/>
                  <a:gd name="T5" fmla="*/ 355 h 1418"/>
                  <a:gd name="T6" fmla="*/ 7 w 2083"/>
                  <a:gd name="T7" fmla="*/ 1418 h 1418"/>
                  <a:gd name="T8" fmla="*/ 0 w 2083"/>
                  <a:gd name="T9" fmla="*/ 1070 h 1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89" name="Freeform 9"/>
              <p:cNvSpPr>
                <a:spLocks/>
              </p:cNvSpPr>
              <p:nvPr/>
            </p:nvSpPr>
            <p:spPr bwMode="gray">
              <a:xfrm>
                <a:off x="1082" y="2355"/>
                <a:ext cx="3406" cy="1639"/>
              </a:xfrm>
              <a:custGeom>
                <a:avLst/>
                <a:gdLst>
                  <a:gd name="T0" fmla="*/ 1323 w 3406"/>
                  <a:gd name="T1" fmla="*/ 1639 h 1639"/>
                  <a:gd name="T2" fmla="*/ 0 w 3406"/>
                  <a:gd name="T3" fmla="*/ 671 h 1639"/>
                  <a:gd name="T4" fmla="*/ 1969 w 3406"/>
                  <a:gd name="T5" fmla="*/ 0 h 1639"/>
                  <a:gd name="T6" fmla="*/ 3406 w 3406"/>
                  <a:gd name="T7" fmla="*/ 569 h 1639"/>
                  <a:gd name="T8" fmla="*/ 1323 w 3406"/>
                  <a:gd name="T9" fmla="*/ 1639 h 1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0490" name="Group 10"/>
            <p:cNvGrpSpPr>
              <a:grpSpLocks/>
            </p:cNvGrpSpPr>
            <p:nvPr/>
          </p:nvGrpSpPr>
          <p:grpSpPr bwMode="auto">
            <a:xfrm>
              <a:off x="1009" y="1723"/>
              <a:ext cx="3527" cy="1993"/>
              <a:chOff x="1082" y="2355"/>
              <a:chExt cx="3406" cy="1993"/>
            </a:xfrm>
          </p:grpSpPr>
          <p:sp>
            <p:nvSpPr>
              <p:cNvPr id="20491" name="Freeform 11"/>
              <p:cNvSpPr>
                <a:spLocks/>
              </p:cNvSpPr>
              <p:nvPr/>
            </p:nvSpPr>
            <p:spPr bwMode="gray">
              <a:xfrm>
                <a:off x="1082" y="3026"/>
                <a:ext cx="1338" cy="1322"/>
              </a:xfrm>
              <a:custGeom>
                <a:avLst/>
                <a:gdLst>
                  <a:gd name="T0" fmla="*/ 51 w 1323"/>
                  <a:gd name="T1" fmla="*/ 367 h 1322"/>
                  <a:gd name="T2" fmla="*/ 1323 w 1323"/>
                  <a:gd name="T3" fmla="*/ 1322 h 1322"/>
                  <a:gd name="T4" fmla="*/ 1323 w 1323"/>
                  <a:gd name="T5" fmla="*/ 974 h 1322"/>
                  <a:gd name="T6" fmla="*/ 0 w 1323"/>
                  <a:gd name="T7" fmla="*/ 0 h 1322"/>
                  <a:gd name="T8" fmla="*/ 51 w 1323"/>
                  <a:gd name="T9" fmla="*/ 367 h 1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2" name="Freeform 12"/>
              <p:cNvSpPr>
                <a:spLocks/>
              </p:cNvSpPr>
              <p:nvPr/>
            </p:nvSpPr>
            <p:spPr bwMode="gray">
              <a:xfrm>
                <a:off x="2405" y="2924"/>
                <a:ext cx="2083" cy="1418"/>
              </a:xfrm>
              <a:custGeom>
                <a:avLst/>
                <a:gdLst>
                  <a:gd name="T0" fmla="*/ 0 w 2083"/>
                  <a:gd name="T1" fmla="*/ 1070 h 1418"/>
                  <a:gd name="T2" fmla="*/ 2083 w 2083"/>
                  <a:gd name="T3" fmla="*/ 0 h 1418"/>
                  <a:gd name="T4" fmla="*/ 2045 w 2083"/>
                  <a:gd name="T5" fmla="*/ 355 h 1418"/>
                  <a:gd name="T6" fmla="*/ 7 w 2083"/>
                  <a:gd name="T7" fmla="*/ 1418 h 1418"/>
                  <a:gd name="T8" fmla="*/ 0 w 2083"/>
                  <a:gd name="T9" fmla="*/ 1070 h 1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3" name="Freeform 13"/>
              <p:cNvSpPr>
                <a:spLocks/>
              </p:cNvSpPr>
              <p:nvPr/>
            </p:nvSpPr>
            <p:spPr bwMode="gray">
              <a:xfrm>
                <a:off x="1082" y="2355"/>
                <a:ext cx="3406" cy="1639"/>
              </a:xfrm>
              <a:custGeom>
                <a:avLst/>
                <a:gdLst>
                  <a:gd name="T0" fmla="*/ 1323 w 3406"/>
                  <a:gd name="T1" fmla="*/ 1639 h 1639"/>
                  <a:gd name="T2" fmla="*/ 0 w 3406"/>
                  <a:gd name="T3" fmla="*/ 671 h 1639"/>
                  <a:gd name="T4" fmla="*/ 1969 w 3406"/>
                  <a:gd name="T5" fmla="*/ 0 h 1639"/>
                  <a:gd name="T6" fmla="*/ 3406 w 3406"/>
                  <a:gd name="T7" fmla="*/ 569 h 1639"/>
                  <a:gd name="T8" fmla="*/ 1323 w 3406"/>
                  <a:gd name="T9" fmla="*/ 1639 h 1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solidFill>
                <a:srgbClr val="B4B4B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0494" name="Group 14"/>
            <p:cNvGrpSpPr>
              <a:grpSpLocks/>
            </p:cNvGrpSpPr>
            <p:nvPr/>
          </p:nvGrpSpPr>
          <p:grpSpPr bwMode="auto">
            <a:xfrm>
              <a:off x="935" y="1219"/>
              <a:ext cx="3653" cy="1993"/>
              <a:chOff x="1082" y="2355"/>
              <a:chExt cx="3406" cy="1993"/>
            </a:xfrm>
          </p:grpSpPr>
          <p:sp>
            <p:nvSpPr>
              <p:cNvPr id="20495" name="Freeform 15"/>
              <p:cNvSpPr>
                <a:spLocks/>
              </p:cNvSpPr>
              <p:nvPr/>
            </p:nvSpPr>
            <p:spPr bwMode="gray">
              <a:xfrm>
                <a:off x="1082" y="3026"/>
                <a:ext cx="1338" cy="1322"/>
              </a:xfrm>
              <a:custGeom>
                <a:avLst/>
                <a:gdLst>
                  <a:gd name="T0" fmla="*/ 51 w 1323"/>
                  <a:gd name="T1" fmla="*/ 367 h 1322"/>
                  <a:gd name="T2" fmla="*/ 1323 w 1323"/>
                  <a:gd name="T3" fmla="*/ 1322 h 1322"/>
                  <a:gd name="T4" fmla="*/ 1323 w 1323"/>
                  <a:gd name="T5" fmla="*/ 974 h 1322"/>
                  <a:gd name="T6" fmla="*/ 0 w 1323"/>
                  <a:gd name="T7" fmla="*/ 0 h 1322"/>
                  <a:gd name="T8" fmla="*/ 51 w 1323"/>
                  <a:gd name="T9" fmla="*/ 367 h 1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6" name="Freeform 16"/>
              <p:cNvSpPr>
                <a:spLocks/>
              </p:cNvSpPr>
              <p:nvPr/>
            </p:nvSpPr>
            <p:spPr bwMode="gray">
              <a:xfrm>
                <a:off x="2405" y="2924"/>
                <a:ext cx="2083" cy="1418"/>
              </a:xfrm>
              <a:custGeom>
                <a:avLst/>
                <a:gdLst>
                  <a:gd name="T0" fmla="*/ 0 w 2083"/>
                  <a:gd name="T1" fmla="*/ 1070 h 1418"/>
                  <a:gd name="T2" fmla="*/ 2083 w 2083"/>
                  <a:gd name="T3" fmla="*/ 0 h 1418"/>
                  <a:gd name="T4" fmla="*/ 2045 w 2083"/>
                  <a:gd name="T5" fmla="*/ 355 h 1418"/>
                  <a:gd name="T6" fmla="*/ 7 w 2083"/>
                  <a:gd name="T7" fmla="*/ 1418 h 1418"/>
                  <a:gd name="T8" fmla="*/ 0 w 2083"/>
                  <a:gd name="T9" fmla="*/ 1070 h 1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7" name="Freeform 17"/>
              <p:cNvSpPr>
                <a:spLocks/>
              </p:cNvSpPr>
              <p:nvPr/>
            </p:nvSpPr>
            <p:spPr bwMode="gray">
              <a:xfrm>
                <a:off x="1082" y="2355"/>
                <a:ext cx="3406" cy="1639"/>
              </a:xfrm>
              <a:custGeom>
                <a:avLst/>
                <a:gdLst>
                  <a:gd name="T0" fmla="*/ 1323 w 3406"/>
                  <a:gd name="T1" fmla="*/ 1639 h 1639"/>
                  <a:gd name="T2" fmla="*/ 0 w 3406"/>
                  <a:gd name="T3" fmla="*/ 671 h 1639"/>
                  <a:gd name="T4" fmla="*/ 1969 w 3406"/>
                  <a:gd name="T5" fmla="*/ 0 h 1639"/>
                  <a:gd name="T6" fmla="*/ 3406 w 3406"/>
                  <a:gd name="T7" fmla="*/ 569 h 1639"/>
                  <a:gd name="T8" fmla="*/ 1323 w 3406"/>
                  <a:gd name="T9" fmla="*/ 1639 h 1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0498" name="Group 18"/>
            <p:cNvGrpSpPr>
              <a:grpSpLocks/>
            </p:cNvGrpSpPr>
            <p:nvPr/>
          </p:nvGrpSpPr>
          <p:grpSpPr bwMode="auto">
            <a:xfrm>
              <a:off x="862" y="713"/>
              <a:ext cx="3780" cy="1993"/>
              <a:chOff x="1082" y="2355"/>
              <a:chExt cx="3406" cy="1993"/>
            </a:xfrm>
          </p:grpSpPr>
          <p:sp>
            <p:nvSpPr>
              <p:cNvPr id="20499" name="Freeform 19"/>
              <p:cNvSpPr>
                <a:spLocks/>
              </p:cNvSpPr>
              <p:nvPr/>
            </p:nvSpPr>
            <p:spPr bwMode="gray">
              <a:xfrm>
                <a:off x="1082" y="3026"/>
                <a:ext cx="1338" cy="1322"/>
              </a:xfrm>
              <a:custGeom>
                <a:avLst/>
                <a:gdLst>
                  <a:gd name="T0" fmla="*/ 51 w 1323"/>
                  <a:gd name="T1" fmla="*/ 367 h 1322"/>
                  <a:gd name="T2" fmla="*/ 1323 w 1323"/>
                  <a:gd name="T3" fmla="*/ 1322 h 1322"/>
                  <a:gd name="T4" fmla="*/ 1323 w 1323"/>
                  <a:gd name="T5" fmla="*/ 974 h 1322"/>
                  <a:gd name="T6" fmla="*/ 0 w 1323"/>
                  <a:gd name="T7" fmla="*/ 0 h 1322"/>
                  <a:gd name="T8" fmla="*/ 51 w 1323"/>
                  <a:gd name="T9" fmla="*/ 367 h 1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500" name="Freeform 20"/>
              <p:cNvSpPr>
                <a:spLocks/>
              </p:cNvSpPr>
              <p:nvPr/>
            </p:nvSpPr>
            <p:spPr bwMode="gray">
              <a:xfrm>
                <a:off x="2405" y="2924"/>
                <a:ext cx="2083" cy="1418"/>
              </a:xfrm>
              <a:custGeom>
                <a:avLst/>
                <a:gdLst>
                  <a:gd name="T0" fmla="*/ 0 w 2083"/>
                  <a:gd name="T1" fmla="*/ 1070 h 1418"/>
                  <a:gd name="T2" fmla="*/ 2083 w 2083"/>
                  <a:gd name="T3" fmla="*/ 0 h 1418"/>
                  <a:gd name="T4" fmla="*/ 2045 w 2083"/>
                  <a:gd name="T5" fmla="*/ 355 h 1418"/>
                  <a:gd name="T6" fmla="*/ 7 w 2083"/>
                  <a:gd name="T7" fmla="*/ 1418 h 1418"/>
                  <a:gd name="T8" fmla="*/ 0 w 2083"/>
                  <a:gd name="T9" fmla="*/ 1070 h 1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501" name="Freeform 21"/>
              <p:cNvSpPr>
                <a:spLocks/>
              </p:cNvSpPr>
              <p:nvPr/>
            </p:nvSpPr>
            <p:spPr bwMode="gray">
              <a:xfrm>
                <a:off x="1082" y="2355"/>
                <a:ext cx="3406" cy="1639"/>
              </a:xfrm>
              <a:custGeom>
                <a:avLst/>
                <a:gdLst>
                  <a:gd name="T0" fmla="*/ 1323 w 3406"/>
                  <a:gd name="T1" fmla="*/ 1639 h 1639"/>
                  <a:gd name="T2" fmla="*/ 0 w 3406"/>
                  <a:gd name="T3" fmla="*/ 671 h 1639"/>
                  <a:gd name="T4" fmla="*/ 1969 w 3406"/>
                  <a:gd name="T5" fmla="*/ 0 h 1639"/>
                  <a:gd name="T6" fmla="*/ 3406 w 3406"/>
                  <a:gd name="T7" fmla="*/ 569 h 1639"/>
                  <a:gd name="T8" fmla="*/ 1323 w 3406"/>
                  <a:gd name="T9" fmla="*/ 1639 h 1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8F8F8">
                      <a:gamma/>
                      <a:shade val="86275"/>
                      <a:invGamma/>
                    </a:srgbClr>
                  </a:gs>
                  <a:gs pos="100000">
                    <a:srgbClr val="F8F8F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20506" name="AutoShape 26"/>
          <p:cNvSpPr>
            <a:spLocks noChangeArrowheads="1"/>
          </p:cNvSpPr>
          <p:nvPr/>
        </p:nvSpPr>
        <p:spPr bwMode="ltGray">
          <a:xfrm rot="21055880">
            <a:off x="313158" y="3554415"/>
            <a:ext cx="393700" cy="1920875"/>
          </a:xfrm>
          <a:prstGeom prst="upArrow">
            <a:avLst>
              <a:gd name="adj1" fmla="val 50194"/>
              <a:gd name="adj2" fmla="val 74947"/>
            </a:avLst>
          </a:prstGeom>
          <a:gradFill rotWithShape="1">
            <a:gsLst>
              <a:gs pos="0">
                <a:schemeClr val="accent2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0508" name="Picture 28" descr="num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184" y="1803778"/>
            <a:ext cx="2447925" cy="275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0" name="Picture 3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0063" y="1567344"/>
            <a:ext cx="6836434" cy="48327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5600" y="3124230"/>
            <a:ext cx="10001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54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КРУЖОК </a:t>
            </a:r>
          </a:p>
          <a:p>
            <a:pPr marL="0" indent="0" algn="ctr">
              <a:buNone/>
            </a:pPr>
            <a:r>
              <a:rPr lang="ru-RU" sz="54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«Мое призвание -медицина»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для учащихся 8 – 11 классов</a:t>
            </a:r>
            <a:endParaRPr lang="ru-RU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4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650"/>
            <a:ext cx="8028384" cy="1143000"/>
          </a:xfrm>
        </p:spPr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</a:rPr>
              <a:t>КРОВЬ – ЗЕРКАЛО НАШЕГО ОРГАНИЗМА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5486400" y="3100388"/>
            <a:ext cx="3276600" cy="8112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50000">
                <a:srgbClr val="EAEAEA"/>
              </a:gs>
              <a:gs pos="100000">
                <a:schemeClr val="bg1"/>
              </a:gs>
            </a:gsLst>
            <a:lin ang="2700000" scaled="1"/>
          </a:gradFill>
          <a:ln w="15875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5486400" y="2222500"/>
            <a:ext cx="3276600" cy="812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50000">
                <a:srgbClr val="EAEAEA"/>
              </a:gs>
              <a:gs pos="100000">
                <a:schemeClr val="bg1"/>
              </a:gs>
            </a:gsLst>
            <a:lin ang="2700000" scaled="1"/>
          </a:gradFill>
          <a:ln w="15875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90" name="AutoShape 14"/>
          <p:cNvSpPr>
            <a:spLocks noChangeArrowheads="1"/>
          </p:cNvSpPr>
          <p:nvPr/>
        </p:nvSpPr>
        <p:spPr bwMode="gray">
          <a:xfrm>
            <a:off x="4570413" y="2362200"/>
            <a:ext cx="1397000" cy="523875"/>
          </a:xfrm>
          <a:prstGeom prst="homePlate">
            <a:avLst>
              <a:gd name="adj" fmla="val 39951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62745"/>
                  <a:invGamma/>
                </a:schemeClr>
              </a:gs>
            </a:gsLst>
            <a:lin ang="5400000" scaled="1"/>
          </a:gradFill>
          <a:ln w="19050">
            <a:solidFill>
              <a:srgbClr val="FEFFFF"/>
            </a:solidFill>
            <a:miter lim="800000"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91" name="Text Box 18"/>
          <p:cNvSpPr txBox="1">
            <a:spLocks noChangeArrowheads="1"/>
          </p:cNvSpPr>
          <p:nvPr/>
        </p:nvSpPr>
        <p:spPr bwMode="white">
          <a:xfrm>
            <a:off x="4495800" y="2455863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600" b="1" dirty="0" smtClean="0">
                <a:solidFill>
                  <a:srgbClr val="F8F8F8"/>
                </a:solidFill>
                <a:cs typeface="Arial" charset="0"/>
              </a:rPr>
              <a:t>ЗАПОМНИ</a:t>
            </a:r>
            <a:endParaRPr lang="en-US" sz="1600" b="1" dirty="0">
              <a:solidFill>
                <a:srgbClr val="F8F8F8"/>
              </a:solidFill>
              <a:cs typeface="Arial" charset="0"/>
            </a:endParaRPr>
          </a:p>
        </p:txBody>
      </p:sp>
      <p:sp>
        <p:nvSpPr>
          <p:cNvPr id="24592" name="AutoShape 16"/>
          <p:cNvSpPr>
            <a:spLocks noChangeArrowheads="1"/>
          </p:cNvSpPr>
          <p:nvPr/>
        </p:nvSpPr>
        <p:spPr bwMode="gray">
          <a:xfrm>
            <a:off x="4570413" y="3240088"/>
            <a:ext cx="1397000" cy="522287"/>
          </a:xfrm>
          <a:prstGeom prst="homePlate">
            <a:avLst>
              <a:gd name="adj" fmla="val 40072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2745"/>
                  <a:invGamma/>
                </a:schemeClr>
              </a:gs>
            </a:gsLst>
            <a:lin ang="5400000" scaled="1"/>
          </a:gradFill>
          <a:ln w="19050">
            <a:solidFill>
              <a:srgbClr val="FEFFFF"/>
            </a:solidFill>
            <a:miter lim="800000"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93" name="Text Box 18"/>
          <p:cNvSpPr txBox="1">
            <a:spLocks noChangeArrowheads="1"/>
          </p:cNvSpPr>
          <p:nvPr/>
        </p:nvSpPr>
        <p:spPr bwMode="white">
          <a:xfrm>
            <a:off x="4495800" y="333375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8F8F8"/>
                </a:solidFill>
              </a:rPr>
              <a:t>ЗАПОМНИ</a:t>
            </a:r>
            <a:endParaRPr lang="en-US" b="1" dirty="0">
              <a:solidFill>
                <a:srgbClr val="F8F8F8"/>
              </a:solidFill>
            </a:endParaRPr>
          </a:p>
        </p:txBody>
      </p:sp>
      <p:sp>
        <p:nvSpPr>
          <p:cNvPr id="24594" name="AutoShape 18"/>
          <p:cNvSpPr>
            <a:spLocks noChangeArrowheads="1"/>
          </p:cNvSpPr>
          <p:nvPr/>
        </p:nvSpPr>
        <p:spPr bwMode="auto">
          <a:xfrm>
            <a:off x="5486400" y="4865688"/>
            <a:ext cx="3276600" cy="812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50000">
                <a:srgbClr val="EAEAEA"/>
              </a:gs>
              <a:gs pos="100000">
                <a:schemeClr val="bg1"/>
              </a:gs>
            </a:gsLst>
            <a:lin ang="2700000" scaled="1"/>
          </a:gradFill>
          <a:ln w="15875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95" name="AutoShape 19"/>
          <p:cNvSpPr>
            <a:spLocks noChangeArrowheads="1"/>
          </p:cNvSpPr>
          <p:nvPr/>
        </p:nvSpPr>
        <p:spPr bwMode="auto">
          <a:xfrm>
            <a:off x="5486400" y="3983038"/>
            <a:ext cx="3276600" cy="812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50000">
                <a:srgbClr val="EAEAEA"/>
              </a:gs>
              <a:gs pos="100000">
                <a:schemeClr val="bg1"/>
              </a:gs>
            </a:gsLst>
            <a:lin ang="2700000" scaled="1"/>
          </a:gradFill>
          <a:ln w="15875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96" name="AutoShape 20"/>
          <p:cNvSpPr>
            <a:spLocks noChangeArrowheads="1"/>
          </p:cNvSpPr>
          <p:nvPr/>
        </p:nvSpPr>
        <p:spPr bwMode="gray">
          <a:xfrm>
            <a:off x="4570413" y="4122738"/>
            <a:ext cx="1397000" cy="523875"/>
          </a:xfrm>
          <a:prstGeom prst="homePlate">
            <a:avLst>
              <a:gd name="adj" fmla="val 39951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2745"/>
                  <a:invGamma/>
                </a:schemeClr>
              </a:gs>
            </a:gsLst>
            <a:lin ang="5400000" scaled="1"/>
          </a:gradFill>
          <a:ln w="19050">
            <a:solidFill>
              <a:srgbClr val="FEFFFF"/>
            </a:solidFill>
            <a:miter lim="800000"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97" name="Text Box 18"/>
          <p:cNvSpPr txBox="1">
            <a:spLocks noChangeArrowheads="1"/>
          </p:cNvSpPr>
          <p:nvPr/>
        </p:nvSpPr>
        <p:spPr bwMode="white">
          <a:xfrm>
            <a:off x="4495800" y="42164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8F8F8"/>
                </a:solidFill>
              </a:rPr>
              <a:t>ЗАПОМНИ</a:t>
            </a:r>
            <a:endParaRPr lang="en-US" b="1" dirty="0">
              <a:solidFill>
                <a:srgbClr val="F8F8F8"/>
              </a:solidFill>
            </a:endParaRPr>
          </a:p>
        </p:txBody>
      </p:sp>
      <p:sp>
        <p:nvSpPr>
          <p:cNvPr id="24598" name="AutoShape 22"/>
          <p:cNvSpPr>
            <a:spLocks noChangeArrowheads="1"/>
          </p:cNvSpPr>
          <p:nvPr/>
        </p:nvSpPr>
        <p:spPr bwMode="gray">
          <a:xfrm>
            <a:off x="4570413" y="5005388"/>
            <a:ext cx="1397000" cy="522287"/>
          </a:xfrm>
          <a:prstGeom prst="homePlate">
            <a:avLst>
              <a:gd name="adj" fmla="val 40072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2745"/>
                  <a:invGamma/>
                </a:schemeClr>
              </a:gs>
            </a:gsLst>
            <a:lin ang="5400000" scaled="1"/>
          </a:gradFill>
          <a:ln w="19050">
            <a:solidFill>
              <a:srgbClr val="FEFFFF"/>
            </a:solidFill>
            <a:miter lim="800000"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99" name="Text Box 18"/>
          <p:cNvSpPr txBox="1">
            <a:spLocks noChangeArrowheads="1"/>
          </p:cNvSpPr>
          <p:nvPr/>
        </p:nvSpPr>
        <p:spPr bwMode="white">
          <a:xfrm>
            <a:off x="4495800" y="509905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8F8F8"/>
                </a:solidFill>
              </a:rPr>
              <a:t>ЗАПОМНИ</a:t>
            </a:r>
            <a:endParaRPr lang="en-US" b="1" dirty="0">
              <a:solidFill>
                <a:srgbClr val="F8F8F8"/>
              </a:solidFill>
            </a:endParaRPr>
          </a:p>
        </p:txBody>
      </p:sp>
      <p:sp>
        <p:nvSpPr>
          <p:cNvPr id="24600" name="Text Box 24"/>
          <p:cNvSpPr txBox="1">
            <a:spLocks noChangeArrowheads="1"/>
          </p:cNvSpPr>
          <p:nvPr/>
        </p:nvSpPr>
        <p:spPr bwMode="gray">
          <a:xfrm>
            <a:off x="5943600" y="2374899"/>
            <a:ext cx="2622550" cy="50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sz="1400" b="1" dirty="0" smtClean="0">
                <a:solidFill>
                  <a:srgbClr val="C00000"/>
                </a:solidFill>
                <a:cs typeface="Arial" charset="0"/>
              </a:rPr>
              <a:t>КРОВЬ-ЗЕРКАЛО НАШЕГО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sz="1400" b="1" dirty="0" smtClean="0">
                <a:solidFill>
                  <a:srgbClr val="C00000"/>
                </a:solidFill>
                <a:cs typeface="Arial" charset="0"/>
              </a:rPr>
              <a:t>ОРГАНИЗМА</a:t>
            </a:r>
            <a:endParaRPr lang="en-US" sz="14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4601" name="Text Box 25"/>
          <p:cNvSpPr txBox="1">
            <a:spLocks noChangeArrowheads="1"/>
          </p:cNvSpPr>
          <p:nvPr/>
        </p:nvSpPr>
        <p:spPr bwMode="gray">
          <a:xfrm>
            <a:off x="5959475" y="4127500"/>
            <a:ext cx="2716981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sz="1400" b="1" dirty="0" smtClean="0">
                <a:solidFill>
                  <a:schemeClr val="accent6"/>
                </a:solidFill>
                <a:cs typeface="Arial" charset="0"/>
              </a:rPr>
              <a:t>  КРОВЬ-ЗЕРКАЛО НАШЕГО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sz="1400" b="1" dirty="0" smtClean="0">
                <a:solidFill>
                  <a:schemeClr val="accent6"/>
                </a:solidFill>
                <a:cs typeface="Arial" charset="0"/>
              </a:rPr>
              <a:t>  ОРГАНИЗМА</a:t>
            </a:r>
            <a:endParaRPr lang="ru-RU" sz="1400" b="1" dirty="0">
              <a:solidFill>
                <a:schemeClr val="accent6"/>
              </a:solidFill>
              <a:cs typeface="Arial" charset="0"/>
            </a:endParaRPr>
          </a:p>
        </p:txBody>
      </p:sp>
      <p:sp>
        <p:nvSpPr>
          <p:cNvPr id="24606" name="Text Box 30"/>
          <p:cNvSpPr txBox="1">
            <a:spLocks noChangeArrowheads="1"/>
          </p:cNvSpPr>
          <p:nvPr/>
        </p:nvSpPr>
        <p:spPr bwMode="gray">
          <a:xfrm>
            <a:off x="6030144" y="3277508"/>
            <a:ext cx="2732856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sz="1400" b="1" dirty="0" smtClean="0">
                <a:solidFill>
                  <a:schemeClr val="tx1">
                    <a:lumMod val="60000"/>
                    <a:lumOff val="40000"/>
                  </a:schemeClr>
                </a:solidFill>
                <a:cs typeface="Arial" charset="0"/>
              </a:rPr>
              <a:t>КРОВЬ-ЗЕРКАЛО НАШЕГО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sz="1400" b="1" dirty="0" smtClean="0">
                <a:solidFill>
                  <a:schemeClr val="tx1">
                    <a:lumMod val="60000"/>
                    <a:lumOff val="40000"/>
                  </a:schemeClr>
                </a:solidFill>
                <a:cs typeface="Arial" charset="0"/>
              </a:rPr>
              <a:t>ОРГАНИЗМА</a:t>
            </a:r>
            <a:endParaRPr lang="ru-RU" sz="1400" b="1" dirty="0">
              <a:solidFill>
                <a:schemeClr val="tx1">
                  <a:lumMod val="60000"/>
                  <a:lumOff val="40000"/>
                </a:schemeClr>
              </a:solidFill>
              <a:cs typeface="Arial" charset="0"/>
            </a:endParaRPr>
          </a:p>
        </p:txBody>
      </p:sp>
      <p:sp>
        <p:nvSpPr>
          <p:cNvPr id="24607" name="Text Box 31"/>
          <p:cNvSpPr txBox="1">
            <a:spLocks noChangeArrowheads="1"/>
          </p:cNvSpPr>
          <p:nvPr/>
        </p:nvSpPr>
        <p:spPr bwMode="gray">
          <a:xfrm>
            <a:off x="5950314" y="5005388"/>
            <a:ext cx="2746125" cy="50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sz="1400" b="1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ru-RU" sz="1400" b="1" dirty="0" smtClean="0">
                <a:solidFill>
                  <a:srgbClr val="00B050"/>
                </a:solidFill>
                <a:cs typeface="Arial" charset="0"/>
              </a:rPr>
              <a:t>КРОВЬ-ЗЕРКАЛО НАШЕГО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sz="1400" b="1" dirty="0" smtClean="0">
                <a:solidFill>
                  <a:srgbClr val="00B050"/>
                </a:solidFill>
                <a:cs typeface="Arial" charset="0"/>
              </a:rPr>
              <a:t>  ОРГАНИЗМА</a:t>
            </a:r>
            <a:endParaRPr lang="ru-RU" sz="1400" b="1" dirty="0">
              <a:solidFill>
                <a:srgbClr val="00B050"/>
              </a:solidFill>
              <a:cs typeface="Arial" charset="0"/>
            </a:endParaRPr>
          </a:p>
        </p:txBody>
      </p:sp>
      <p:pic>
        <p:nvPicPr>
          <p:cNvPr id="24608" name="Picture 3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3674"/>
            <a:ext cx="4443626" cy="53014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ЗАНЯТИЯ</a:t>
            </a:r>
            <a:endParaRPr lang="en-US" dirty="0"/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4144681" y="2873966"/>
            <a:ext cx="4968552" cy="688975"/>
            <a:chOff x="720" y="1392"/>
            <a:chExt cx="4058" cy="480"/>
          </a:xfrm>
        </p:grpSpPr>
        <p:sp>
          <p:nvSpPr>
            <p:cNvPr id="5124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5126" name="AutoShape 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27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5128" name="Group 8"/>
          <p:cNvGrpSpPr>
            <a:grpSpLocks/>
          </p:cNvGrpSpPr>
          <p:nvPr/>
        </p:nvGrpSpPr>
        <p:grpSpPr bwMode="auto">
          <a:xfrm>
            <a:off x="4085064" y="4323456"/>
            <a:ext cx="4962430" cy="688975"/>
            <a:chOff x="720" y="1392"/>
            <a:chExt cx="4058" cy="480"/>
          </a:xfrm>
        </p:grpSpPr>
        <p:sp>
          <p:nvSpPr>
            <p:cNvPr id="5129" name="AutoShape 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92157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30" name="Group 1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5131" name="AutoShape 1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32" name="AutoShape 1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5133" name="Group 13"/>
          <p:cNvGrpSpPr>
            <a:grpSpLocks/>
          </p:cNvGrpSpPr>
          <p:nvPr/>
        </p:nvGrpSpPr>
        <p:grpSpPr bwMode="auto">
          <a:xfrm>
            <a:off x="4097308" y="5776994"/>
            <a:ext cx="4956316" cy="688975"/>
            <a:chOff x="720" y="1392"/>
            <a:chExt cx="4058" cy="480"/>
          </a:xfrm>
        </p:grpSpPr>
        <p:sp>
          <p:nvSpPr>
            <p:cNvPr id="5134" name="AutoShape 1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shade val="92157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35" name="Group 1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5136" name="AutoShape 1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alpha val="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37" name="AutoShape 1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gamma/>
                      <a:tint val="0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5138" name="Group 18"/>
          <p:cNvGrpSpPr>
            <a:grpSpLocks/>
          </p:cNvGrpSpPr>
          <p:nvPr/>
        </p:nvGrpSpPr>
        <p:grpSpPr bwMode="auto">
          <a:xfrm>
            <a:off x="4082003" y="1516123"/>
            <a:ext cx="4968552" cy="688975"/>
            <a:chOff x="720" y="1392"/>
            <a:chExt cx="4058" cy="480"/>
          </a:xfrm>
        </p:grpSpPr>
        <p:sp>
          <p:nvSpPr>
            <p:cNvPr id="5139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40" name="Group 2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5141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42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5143" name="Text Box 23"/>
          <p:cNvSpPr txBox="1">
            <a:spLocks noChangeArrowheads="1"/>
          </p:cNvSpPr>
          <p:nvPr/>
        </p:nvSpPr>
        <p:spPr bwMode="white">
          <a:xfrm>
            <a:off x="4572772" y="1696786"/>
            <a:ext cx="44900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>
                <a:schemeClr val="tx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ИНФОРМАЦИОННАЯ РАБОТА В ГРУППАХ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white">
          <a:xfrm>
            <a:off x="4796778" y="3029177"/>
            <a:ext cx="27059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>
                <a:schemeClr val="tx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ПРАКТИЧЕСКАЯ  ЧАСТЬ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white">
          <a:xfrm>
            <a:off x="4704674" y="4416462"/>
            <a:ext cx="35691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>
                <a:schemeClr val="tx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ИНТЕРЕСНЫЕ ФАКТЫ О КРОВИ</a:t>
            </a:r>
            <a:r>
              <a:rPr lang="en-US" sz="2400" b="1" dirty="0" smtClean="0">
                <a:solidFill>
                  <a:schemeClr val="bg1"/>
                </a:solidFill>
                <a:cs typeface="Arial" charset="0"/>
              </a:rPr>
              <a:t>    </a:t>
            </a:r>
            <a:endParaRPr lang="en-US" sz="2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white">
          <a:xfrm>
            <a:off x="4704674" y="5963591"/>
            <a:ext cx="15844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>
                <a:schemeClr val="tx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47" name="Picture 27" descr="1"/>
          <p:cNvPicPr>
            <a:picLocks noChangeAspect="1" noChangeArrowheads="1"/>
          </p:cNvPicPr>
          <p:nvPr/>
        </p:nvPicPr>
        <p:blipFill>
          <a:blip r:embed="rId2" cstate="email">
            <a:lum bright="-6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1223" y="5782814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1"/>
          <p:cNvPicPr>
            <a:picLocks noChangeAspect="1" noChangeArrowheads="1"/>
          </p:cNvPicPr>
          <p:nvPr/>
        </p:nvPicPr>
        <p:blipFill>
          <a:blip r:embed="rId2" cstate="email">
            <a:lum bright="-6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2511" y="4298667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9" name="Picture 29" descr="1"/>
          <p:cNvPicPr>
            <a:picLocks noChangeAspect="1" noChangeArrowheads="1"/>
          </p:cNvPicPr>
          <p:nvPr/>
        </p:nvPicPr>
        <p:blipFill>
          <a:blip r:embed="rId2" cstate="email">
            <a:lum bright="-6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2933" y="2816102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1"/>
          <p:cNvPicPr>
            <a:picLocks noChangeAspect="1" noChangeArrowheads="1"/>
          </p:cNvPicPr>
          <p:nvPr/>
        </p:nvPicPr>
        <p:blipFill>
          <a:blip r:embed="rId2" cstate="email">
            <a:lum bright="-6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1223" y="1497619"/>
            <a:ext cx="792162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1" name="Text Box 31"/>
          <p:cNvSpPr txBox="1">
            <a:spLocks noChangeArrowheads="1"/>
          </p:cNvSpPr>
          <p:nvPr/>
        </p:nvSpPr>
        <p:spPr bwMode="white">
          <a:xfrm>
            <a:off x="4193773" y="5881057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cs typeface="Arial" charset="0"/>
              </a:rPr>
              <a:t>4</a:t>
            </a:r>
          </a:p>
        </p:txBody>
      </p:sp>
      <p:sp>
        <p:nvSpPr>
          <p:cNvPr id="5152" name="Text Box 32"/>
          <p:cNvSpPr txBox="1">
            <a:spLocks noChangeArrowheads="1"/>
          </p:cNvSpPr>
          <p:nvPr/>
        </p:nvSpPr>
        <p:spPr bwMode="white">
          <a:xfrm>
            <a:off x="4220761" y="1607753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cs typeface="Arial" charset="0"/>
              </a:rPr>
              <a:t>1</a:t>
            </a:r>
          </a:p>
        </p:txBody>
      </p:sp>
      <p:sp>
        <p:nvSpPr>
          <p:cNvPr id="5153" name="Text Box 33"/>
          <p:cNvSpPr txBox="1">
            <a:spLocks noChangeArrowheads="1"/>
          </p:cNvSpPr>
          <p:nvPr/>
        </p:nvSpPr>
        <p:spPr bwMode="white">
          <a:xfrm>
            <a:off x="4233268" y="2969854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cs typeface="Arial" charset="0"/>
              </a:rPr>
              <a:t>2</a:t>
            </a:r>
          </a:p>
        </p:txBody>
      </p:sp>
      <p:sp>
        <p:nvSpPr>
          <p:cNvPr id="5154" name="Text Box 34"/>
          <p:cNvSpPr txBox="1">
            <a:spLocks noChangeArrowheads="1"/>
          </p:cNvSpPr>
          <p:nvPr/>
        </p:nvSpPr>
        <p:spPr bwMode="white">
          <a:xfrm>
            <a:off x="4223771" y="439848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cs typeface="Arial" charset="0"/>
              </a:rPr>
              <a:t>3</a:t>
            </a:r>
          </a:p>
        </p:txBody>
      </p:sp>
      <p:pic>
        <p:nvPicPr>
          <p:cNvPr id="5157" name="Picture 37" descr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7391400" y="5529263"/>
            <a:ext cx="1752600" cy="13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471144" y="1998889"/>
            <a:ext cx="504572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650330"/>
            <a:ext cx="34563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НАДЕЖДА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АЛЕКСАНДРОВНА ШИРЫХАЛОВА –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УЧИТЕЛЬ ХИМИИ</a:t>
            </a: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ЛЮДМИЛА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АЛЕКСАНДРОВНА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ПАВЛОВА –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УЧИТЕЛЬ БИОЛОГИИ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60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23" name="Rectangle 23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И ЗАДАЧИ</a:t>
            </a:r>
            <a:endParaRPr lang="en-US" dirty="0"/>
          </a:p>
        </p:txBody>
      </p:sp>
      <p:sp>
        <p:nvSpPr>
          <p:cNvPr id="41986" name="AutoShape 2"/>
          <p:cNvSpPr>
            <a:spLocks noChangeArrowheads="1"/>
          </p:cNvSpPr>
          <p:nvPr/>
        </p:nvSpPr>
        <p:spPr bwMode="gray">
          <a:xfrm flipH="1">
            <a:off x="687388" y="1863725"/>
            <a:ext cx="7502525" cy="2606675"/>
          </a:xfrm>
          <a:prstGeom prst="roundRect">
            <a:avLst>
              <a:gd name="adj" fmla="val 6968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9050">
            <a:solidFill>
              <a:srgbClr val="333333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99" name="AutoShape 115"/>
          <p:cNvSpPr>
            <a:spLocks noChangeArrowheads="1"/>
          </p:cNvSpPr>
          <p:nvPr/>
        </p:nvSpPr>
        <p:spPr bwMode="gray">
          <a:xfrm flipH="1">
            <a:off x="1041400" y="4206875"/>
            <a:ext cx="7454900" cy="2187575"/>
          </a:xfrm>
          <a:prstGeom prst="roundRect">
            <a:avLst>
              <a:gd name="adj" fmla="val 10935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60392"/>
                  <a:invGamma/>
                </a:schemeClr>
              </a:gs>
            </a:gsLst>
            <a:lin ang="5400000" scaled="1"/>
          </a:gradFill>
          <a:ln w="19050">
            <a:solidFill>
              <a:srgbClr val="333333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2100" name="AutoShape 116"/>
          <p:cNvSpPr>
            <a:spLocks noChangeArrowheads="1"/>
          </p:cNvSpPr>
          <p:nvPr/>
        </p:nvSpPr>
        <p:spPr bwMode="gray">
          <a:xfrm>
            <a:off x="3235325" y="1917700"/>
            <a:ext cx="4905375" cy="2208213"/>
          </a:xfrm>
          <a:prstGeom prst="roundRect">
            <a:avLst>
              <a:gd name="adj" fmla="val 10486"/>
            </a:avLst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101" name="AutoShape 117"/>
          <p:cNvSpPr>
            <a:spLocks noChangeArrowheads="1"/>
          </p:cNvSpPr>
          <p:nvPr/>
        </p:nvSpPr>
        <p:spPr bwMode="gray">
          <a:xfrm>
            <a:off x="3552825" y="4259263"/>
            <a:ext cx="4895850" cy="2085975"/>
          </a:xfrm>
          <a:prstGeom prst="roundRect">
            <a:avLst>
              <a:gd name="adj" fmla="val 9194"/>
            </a:avLst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103" name="Text Box 9"/>
          <p:cNvSpPr txBox="1">
            <a:spLocks noChangeArrowheads="1"/>
          </p:cNvSpPr>
          <p:nvPr/>
        </p:nvSpPr>
        <p:spPr bwMode="gray">
          <a:xfrm>
            <a:off x="3419872" y="2033002"/>
            <a:ext cx="460851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ru-RU" sz="2000" b="1" dirty="0" smtClean="0">
                <a:solidFill>
                  <a:srgbClr val="7030A0"/>
                </a:solidFill>
              </a:rPr>
              <a:t>Цель занятий:                       </a:t>
            </a:r>
            <a:r>
              <a:rPr lang="ru-RU" sz="2000" b="1" dirty="0" smtClean="0">
                <a:solidFill>
                  <a:srgbClr val="080808"/>
                </a:solidFill>
              </a:rPr>
              <a:t>Обобщить полученные на уроках биологии и химии знания о единстве процессов, протекающих в живой природе на примере гемоглобина.</a:t>
            </a:r>
          </a:p>
          <a:p>
            <a:pPr eaLnBrk="0" hangingPunct="0"/>
            <a:endParaRPr lang="en-US" sz="1200" b="1" dirty="0">
              <a:solidFill>
                <a:srgbClr val="080808"/>
              </a:solidFill>
            </a:endParaRPr>
          </a:p>
        </p:txBody>
      </p:sp>
      <p:sp>
        <p:nvSpPr>
          <p:cNvPr id="42108" name="Text Box 124"/>
          <p:cNvSpPr txBox="1">
            <a:spLocks noChangeArrowheads="1"/>
          </p:cNvSpPr>
          <p:nvPr/>
        </p:nvSpPr>
        <p:spPr bwMode="gray">
          <a:xfrm>
            <a:off x="3838884" y="4359473"/>
            <a:ext cx="2619375" cy="31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sz="2000" b="1" dirty="0" smtClean="0">
                <a:solidFill>
                  <a:srgbClr val="C00000"/>
                </a:solidFill>
              </a:rPr>
              <a:t>Задачи</a:t>
            </a:r>
            <a:r>
              <a:rPr lang="ru-RU" sz="2000" b="1" dirty="0" smtClean="0">
                <a:solidFill>
                  <a:srgbClr val="FF5509"/>
                </a:solidFill>
              </a:rPr>
              <a:t>:</a:t>
            </a:r>
            <a:endParaRPr lang="en-US" sz="2000" b="1" dirty="0">
              <a:solidFill>
                <a:srgbClr val="FF5509"/>
              </a:solidFill>
            </a:endParaRPr>
          </a:p>
        </p:txBody>
      </p:sp>
      <p:sp>
        <p:nvSpPr>
          <p:cNvPr id="42109" name="Text Box 9"/>
          <p:cNvSpPr txBox="1">
            <a:spLocks noChangeArrowheads="1"/>
          </p:cNvSpPr>
          <p:nvPr/>
        </p:nvSpPr>
        <p:spPr bwMode="gray">
          <a:xfrm>
            <a:off x="3834565" y="4663562"/>
            <a:ext cx="46085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ru-RU" sz="2000" b="1" dirty="0" smtClean="0">
                <a:solidFill>
                  <a:srgbClr val="080808"/>
                </a:solidFill>
              </a:rPr>
              <a:t>Познакомить с основными компонентами крови</a:t>
            </a:r>
            <a:r>
              <a:rPr lang="en-US" sz="2000" b="1" dirty="0" smtClean="0">
                <a:solidFill>
                  <a:srgbClr val="080808"/>
                </a:solidFill>
              </a:rPr>
              <a:t>.</a:t>
            </a:r>
            <a:endParaRPr lang="en-US" sz="2000" b="1" dirty="0">
              <a:solidFill>
                <a:srgbClr val="080808"/>
              </a:solidFill>
            </a:endParaRPr>
          </a:p>
        </p:txBody>
      </p:sp>
      <p:sp>
        <p:nvSpPr>
          <p:cNvPr id="42111" name="Text Box 9"/>
          <p:cNvSpPr txBox="1">
            <a:spLocks noChangeArrowheads="1"/>
          </p:cNvSpPr>
          <p:nvPr/>
        </p:nvSpPr>
        <p:spPr bwMode="gray">
          <a:xfrm>
            <a:off x="3848139" y="5389341"/>
            <a:ext cx="48958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ru-RU" sz="2000" b="1" dirty="0" smtClean="0">
                <a:solidFill>
                  <a:srgbClr val="080808"/>
                </a:solidFill>
              </a:rPr>
              <a:t>Рассмотреть роль химических соединений в жизнедеятельности живых организмов</a:t>
            </a:r>
            <a:endParaRPr lang="ru-RU" sz="2000" b="1" dirty="0">
              <a:solidFill>
                <a:srgbClr val="080808"/>
              </a:solidFill>
            </a:endParaRPr>
          </a:p>
        </p:txBody>
      </p:sp>
      <p:pic>
        <p:nvPicPr>
          <p:cNvPr id="42224" name="Picture 24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5" y="4311770"/>
            <a:ext cx="3096345" cy="198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225" name="Picture 24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358" y="1938149"/>
            <a:ext cx="3000553" cy="21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237" name="Picture 25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7397" y="4769435"/>
            <a:ext cx="207168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238" name="Picture 25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6602" y="5531460"/>
            <a:ext cx="207963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47650"/>
            <a:ext cx="6552728" cy="1143000"/>
          </a:xfrm>
        </p:spPr>
        <p:txBody>
          <a:bodyPr/>
          <a:lstStyle/>
          <a:p>
            <a:r>
              <a:rPr lang="ru-RU" sz="4000" dirty="0" smtClean="0"/>
              <a:t>ВЕК ЖИВИ, ВЕК УЧИСЬ!</a:t>
            </a:r>
            <a:endParaRPr lang="en-US" sz="4000" dirty="0"/>
          </a:p>
        </p:txBody>
      </p:sp>
      <p:pic>
        <p:nvPicPr>
          <p:cNvPr id="6150" name="Picture 6" descr="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7391400" y="5529263"/>
            <a:ext cx="1752600" cy="13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314291"/>
            <a:ext cx="4824536" cy="542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1556792"/>
            <a:ext cx="38884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Интеграция  - это один из путей наиболее успешного формирования и развития универсальных учебных действий современного школьника. Она реализуется в учебной и внеурочной деятельности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650"/>
            <a:ext cx="6400800" cy="1143000"/>
          </a:xfrm>
        </p:spPr>
        <p:txBody>
          <a:bodyPr/>
          <a:lstStyle/>
          <a:p>
            <a:r>
              <a:rPr lang="ru-RU" sz="3200" dirty="0" smtClean="0"/>
              <a:t>Решаем поставленные задачи</a:t>
            </a:r>
            <a:endParaRPr lang="en-US" sz="3200" dirty="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gray">
          <a:xfrm>
            <a:off x="464436" y="3270717"/>
            <a:ext cx="6385225" cy="3470651"/>
          </a:xfrm>
          <a:prstGeom prst="rect">
            <a:avLst/>
          </a:prstGeom>
          <a:gradFill rotWithShape="1">
            <a:gsLst>
              <a:gs pos="0">
                <a:srgbClr val="FFFFFF">
                  <a:gamma/>
                  <a:shade val="79216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79216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dist="99190" dir="2388334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ru-RU">
              <a:cs typeface="Arial" charset="0"/>
            </a:endParaRPr>
          </a:p>
        </p:txBody>
      </p:sp>
      <p:grpSp>
        <p:nvGrpSpPr>
          <p:cNvPr id="25659" name="Group 59"/>
          <p:cNvGrpSpPr>
            <a:grpSpLocks/>
          </p:cNvGrpSpPr>
          <p:nvPr/>
        </p:nvGrpSpPr>
        <p:grpSpPr bwMode="auto">
          <a:xfrm>
            <a:off x="1970164" y="1227759"/>
            <a:ext cx="1609725" cy="1606550"/>
            <a:chOff x="2021" y="1628"/>
            <a:chExt cx="1014" cy="1012"/>
          </a:xfrm>
        </p:grpSpPr>
        <p:sp>
          <p:nvSpPr>
            <p:cNvPr id="25608" name="Oval 8"/>
            <p:cNvSpPr>
              <a:spLocks noChangeArrowheads="1"/>
            </p:cNvSpPr>
            <p:nvPr/>
          </p:nvSpPr>
          <p:spPr bwMode="gray">
            <a:xfrm>
              <a:off x="2021" y="1628"/>
              <a:ext cx="1014" cy="101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5609" name="Oval 9"/>
            <p:cNvSpPr>
              <a:spLocks noChangeArrowheads="1"/>
            </p:cNvSpPr>
            <p:nvPr/>
          </p:nvSpPr>
          <p:spPr bwMode="gray">
            <a:xfrm>
              <a:off x="2021" y="1628"/>
              <a:ext cx="1014" cy="101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alpha val="32001"/>
                  </a:schemeClr>
                </a:gs>
                <a:gs pos="100000">
                  <a:schemeClr val="accent2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5610" name="Oval 10"/>
            <p:cNvSpPr>
              <a:spLocks noChangeArrowheads="1"/>
            </p:cNvSpPr>
            <p:nvPr/>
          </p:nvSpPr>
          <p:spPr bwMode="gray">
            <a:xfrm>
              <a:off x="2076" y="1683"/>
              <a:ext cx="881" cy="87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54118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5611" name="Oval 11"/>
            <p:cNvSpPr>
              <a:spLocks noChangeArrowheads="1"/>
            </p:cNvSpPr>
            <p:nvPr/>
          </p:nvSpPr>
          <p:spPr bwMode="gray">
            <a:xfrm>
              <a:off x="2079" y="1684"/>
              <a:ext cx="881" cy="87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63529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5612" name="Oval 12"/>
            <p:cNvSpPr>
              <a:spLocks noChangeArrowheads="1"/>
            </p:cNvSpPr>
            <p:nvPr/>
          </p:nvSpPr>
          <p:spPr bwMode="gray">
            <a:xfrm>
              <a:off x="2122" y="1735"/>
              <a:ext cx="795" cy="7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25613" name="Group 13"/>
            <p:cNvGrpSpPr>
              <a:grpSpLocks/>
            </p:cNvGrpSpPr>
            <p:nvPr/>
          </p:nvGrpSpPr>
          <p:grpSpPr bwMode="auto">
            <a:xfrm>
              <a:off x="2139" y="1741"/>
              <a:ext cx="769" cy="768"/>
              <a:chOff x="4166" y="1706"/>
              <a:chExt cx="1252" cy="1252"/>
            </a:xfrm>
          </p:grpSpPr>
          <p:sp>
            <p:nvSpPr>
              <p:cNvPr id="25614" name="Oval 14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5615" name="Oval 15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5616" name="Oval 16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5617" name="Oval 17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25660" name="Group 60"/>
          <p:cNvGrpSpPr>
            <a:grpSpLocks/>
          </p:cNvGrpSpPr>
          <p:nvPr/>
        </p:nvGrpSpPr>
        <p:grpSpPr bwMode="auto">
          <a:xfrm>
            <a:off x="3732212" y="1233315"/>
            <a:ext cx="1612900" cy="1603375"/>
            <a:chOff x="3076" y="1050"/>
            <a:chExt cx="1016" cy="1010"/>
          </a:xfrm>
        </p:grpSpPr>
        <p:sp>
          <p:nvSpPr>
            <p:cNvPr id="25619" name="Oval 19"/>
            <p:cNvSpPr>
              <a:spLocks noChangeArrowheads="1"/>
            </p:cNvSpPr>
            <p:nvPr/>
          </p:nvSpPr>
          <p:spPr bwMode="gray">
            <a:xfrm>
              <a:off x="3076" y="1050"/>
              <a:ext cx="1010" cy="101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5620" name="Oval 20"/>
            <p:cNvSpPr>
              <a:spLocks noChangeArrowheads="1"/>
            </p:cNvSpPr>
            <p:nvPr/>
          </p:nvSpPr>
          <p:spPr bwMode="gray">
            <a:xfrm>
              <a:off x="3082" y="1050"/>
              <a:ext cx="1010" cy="101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32001"/>
                  </a:schemeClr>
                </a:gs>
                <a:gs pos="100000">
                  <a:schemeClr val="hlink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5621" name="Oval 21"/>
            <p:cNvSpPr>
              <a:spLocks noChangeArrowheads="1"/>
            </p:cNvSpPr>
            <p:nvPr/>
          </p:nvSpPr>
          <p:spPr bwMode="gray">
            <a:xfrm>
              <a:off x="3140" y="1105"/>
              <a:ext cx="876" cy="87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5622" name="Oval 22"/>
            <p:cNvSpPr>
              <a:spLocks noChangeArrowheads="1"/>
            </p:cNvSpPr>
            <p:nvPr/>
          </p:nvSpPr>
          <p:spPr bwMode="gray">
            <a:xfrm>
              <a:off x="3145" y="1106"/>
              <a:ext cx="876" cy="87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63529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5623" name="Oval 23"/>
            <p:cNvSpPr>
              <a:spLocks noChangeArrowheads="1"/>
            </p:cNvSpPr>
            <p:nvPr/>
          </p:nvSpPr>
          <p:spPr bwMode="gray">
            <a:xfrm>
              <a:off x="3196" y="1153"/>
              <a:ext cx="789" cy="78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25624" name="Group 24"/>
            <p:cNvGrpSpPr>
              <a:grpSpLocks/>
            </p:cNvGrpSpPr>
            <p:nvPr/>
          </p:nvGrpSpPr>
          <p:grpSpPr bwMode="auto">
            <a:xfrm>
              <a:off x="3211" y="1163"/>
              <a:ext cx="765" cy="766"/>
              <a:chOff x="4166" y="1706"/>
              <a:chExt cx="1252" cy="1252"/>
            </a:xfrm>
          </p:grpSpPr>
          <p:sp>
            <p:nvSpPr>
              <p:cNvPr id="25625" name="Oval 25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5626" name="Oval 26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5627" name="Oval 27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5628" name="Oval 28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25661" name="Group 61"/>
          <p:cNvGrpSpPr>
            <a:grpSpLocks/>
          </p:cNvGrpSpPr>
          <p:nvPr/>
        </p:nvGrpSpPr>
        <p:grpSpPr bwMode="auto">
          <a:xfrm>
            <a:off x="5474773" y="1246554"/>
            <a:ext cx="1598613" cy="1630363"/>
            <a:chOff x="4166" y="1568"/>
            <a:chExt cx="1007" cy="1027"/>
          </a:xfrm>
        </p:grpSpPr>
        <p:sp>
          <p:nvSpPr>
            <p:cNvPr id="25630" name="Oval 30"/>
            <p:cNvSpPr>
              <a:spLocks noChangeArrowheads="1"/>
            </p:cNvSpPr>
            <p:nvPr/>
          </p:nvSpPr>
          <p:spPr bwMode="gray">
            <a:xfrm>
              <a:off x="4166" y="1568"/>
              <a:ext cx="1007" cy="1027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5631" name="Oval 31"/>
            <p:cNvSpPr>
              <a:spLocks noChangeArrowheads="1"/>
            </p:cNvSpPr>
            <p:nvPr/>
          </p:nvSpPr>
          <p:spPr bwMode="gray">
            <a:xfrm>
              <a:off x="4166" y="1568"/>
              <a:ext cx="1007" cy="1027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alpha val="32001"/>
                  </a:schemeClr>
                </a:gs>
                <a:gs pos="100000">
                  <a:schemeClr val="folHlink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5632" name="Oval 32"/>
            <p:cNvSpPr>
              <a:spLocks noChangeArrowheads="1"/>
            </p:cNvSpPr>
            <p:nvPr/>
          </p:nvSpPr>
          <p:spPr bwMode="gray">
            <a:xfrm>
              <a:off x="4228" y="1630"/>
              <a:ext cx="875" cy="89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5633" name="Oval 33"/>
            <p:cNvSpPr>
              <a:spLocks noChangeArrowheads="1"/>
            </p:cNvSpPr>
            <p:nvPr/>
          </p:nvSpPr>
          <p:spPr bwMode="gray">
            <a:xfrm>
              <a:off x="4228" y="1618"/>
              <a:ext cx="875" cy="89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5634" name="Oval 34"/>
            <p:cNvSpPr>
              <a:spLocks noChangeArrowheads="1"/>
            </p:cNvSpPr>
            <p:nvPr/>
          </p:nvSpPr>
          <p:spPr bwMode="gray">
            <a:xfrm>
              <a:off x="4270" y="1679"/>
              <a:ext cx="788" cy="80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25635" name="Group 35"/>
            <p:cNvGrpSpPr>
              <a:grpSpLocks/>
            </p:cNvGrpSpPr>
            <p:nvPr/>
          </p:nvGrpSpPr>
          <p:grpSpPr bwMode="auto">
            <a:xfrm>
              <a:off x="4284" y="1691"/>
              <a:ext cx="763" cy="778"/>
              <a:chOff x="4166" y="1706"/>
              <a:chExt cx="1252" cy="1252"/>
            </a:xfrm>
          </p:grpSpPr>
          <p:sp>
            <p:nvSpPr>
              <p:cNvPr id="25636" name="Oval 36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5637" name="Oval 37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5638" name="Oval 38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5639" name="Oval 39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25658" name="Group 58"/>
          <p:cNvGrpSpPr>
            <a:grpSpLocks/>
          </p:cNvGrpSpPr>
          <p:nvPr/>
        </p:nvGrpSpPr>
        <p:grpSpPr bwMode="auto">
          <a:xfrm>
            <a:off x="179513" y="1246014"/>
            <a:ext cx="1663488" cy="1619797"/>
            <a:chOff x="941" y="1053"/>
            <a:chExt cx="1036" cy="1021"/>
          </a:xfrm>
        </p:grpSpPr>
        <p:sp>
          <p:nvSpPr>
            <p:cNvPr id="25641" name="Oval 41"/>
            <p:cNvSpPr>
              <a:spLocks noChangeArrowheads="1"/>
            </p:cNvSpPr>
            <p:nvPr/>
          </p:nvSpPr>
          <p:spPr bwMode="gray">
            <a:xfrm>
              <a:off x="941" y="1053"/>
              <a:ext cx="1032" cy="102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5642" name="Oval 42"/>
            <p:cNvSpPr>
              <a:spLocks noChangeArrowheads="1"/>
            </p:cNvSpPr>
            <p:nvPr/>
          </p:nvSpPr>
          <p:spPr bwMode="gray">
            <a:xfrm>
              <a:off x="945" y="1053"/>
              <a:ext cx="1032" cy="1021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32001"/>
                  </a:schemeClr>
                </a:gs>
                <a:gs pos="100000">
                  <a:schemeClr val="accent1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5643" name="Oval 43"/>
            <p:cNvSpPr>
              <a:spLocks noChangeArrowheads="1"/>
            </p:cNvSpPr>
            <p:nvPr/>
          </p:nvSpPr>
          <p:spPr bwMode="gray">
            <a:xfrm>
              <a:off x="1008" y="1119"/>
              <a:ext cx="898" cy="88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54118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5644" name="Oval 44"/>
            <p:cNvSpPr>
              <a:spLocks noChangeArrowheads="1"/>
            </p:cNvSpPr>
            <p:nvPr/>
          </p:nvSpPr>
          <p:spPr bwMode="gray">
            <a:xfrm>
              <a:off x="1008" y="1119"/>
              <a:ext cx="897" cy="88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63529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5645" name="Oval 45"/>
            <p:cNvSpPr>
              <a:spLocks noChangeArrowheads="1"/>
            </p:cNvSpPr>
            <p:nvPr/>
          </p:nvSpPr>
          <p:spPr bwMode="gray">
            <a:xfrm>
              <a:off x="1057" y="1164"/>
              <a:ext cx="807" cy="79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5646" name="Oval 46"/>
            <p:cNvSpPr>
              <a:spLocks noChangeArrowheads="1"/>
            </p:cNvSpPr>
            <p:nvPr/>
          </p:nvSpPr>
          <p:spPr bwMode="gray">
            <a:xfrm>
              <a:off x="1070" y="1177"/>
              <a:ext cx="782" cy="774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5647" name="Oval 47"/>
            <p:cNvSpPr>
              <a:spLocks noChangeArrowheads="1"/>
            </p:cNvSpPr>
            <p:nvPr/>
          </p:nvSpPr>
          <p:spPr bwMode="gray">
            <a:xfrm>
              <a:off x="1080" y="1182"/>
              <a:ext cx="763" cy="7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5648" name="Oval 48"/>
            <p:cNvSpPr>
              <a:spLocks noChangeArrowheads="1"/>
            </p:cNvSpPr>
            <p:nvPr/>
          </p:nvSpPr>
          <p:spPr bwMode="gray">
            <a:xfrm>
              <a:off x="1088" y="1189"/>
              <a:ext cx="726" cy="70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5649" name="Oval 49"/>
            <p:cNvSpPr>
              <a:spLocks noChangeArrowheads="1"/>
            </p:cNvSpPr>
            <p:nvPr/>
          </p:nvSpPr>
          <p:spPr bwMode="gray">
            <a:xfrm>
              <a:off x="1130" y="1209"/>
              <a:ext cx="645" cy="572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25651" name="Line 51"/>
          <p:cNvSpPr>
            <a:spLocks noChangeShapeType="1"/>
          </p:cNvSpPr>
          <p:nvPr/>
        </p:nvSpPr>
        <p:spPr bwMode="ltGray">
          <a:xfrm flipH="1">
            <a:off x="979110" y="2810342"/>
            <a:ext cx="1588" cy="460375"/>
          </a:xfrm>
          <a:prstGeom prst="line">
            <a:avLst/>
          </a:prstGeom>
          <a:noFill/>
          <a:ln w="57150" cap="rnd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 lIns="92075" tIns="46038" rIns="92075" bIns="46038" anchor="ctr"/>
          <a:lstStyle/>
          <a:p>
            <a:endParaRPr lang="ru-RU"/>
          </a:p>
        </p:txBody>
      </p:sp>
      <p:sp>
        <p:nvSpPr>
          <p:cNvPr id="25653" name="Line 53"/>
          <p:cNvSpPr>
            <a:spLocks noChangeShapeType="1"/>
          </p:cNvSpPr>
          <p:nvPr/>
        </p:nvSpPr>
        <p:spPr bwMode="ltGray">
          <a:xfrm flipH="1">
            <a:off x="6372200" y="2810342"/>
            <a:ext cx="0" cy="555625"/>
          </a:xfrm>
          <a:prstGeom prst="line">
            <a:avLst/>
          </a:prstGeom>
          <a:noFill/>
          <a:ln w="57150" cap="rnd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 lIns="92075" tIns="46038" rIns="92075" bIns="46038" anchor="ctr"/>
          <a:lstStyle/>
          <a:p>
            <a:endParaRPr lang="ru-RU"/>
          </a:p>
        </p:txBody>
      </p:sp>
      <p:pic>
        <p:nvPicPr>
          <p:cNvPr id="25662" name="Picture 6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6998" y="2852565"/>
            <a:ext cx="360363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63" name="Picture 6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025" y="2810342"/>
            <a:ext cx="360363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64" name="Picture 6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87" y="3270717"/>
            <a:ext cx="6331358" cy="34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65" name="Picture 6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6708" y="1277744"/>
            <a:ext cx="13843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66" name="Picture 6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8425" y="1277744"/>
            <a:ext cx="13843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67" name="Picture 6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9151" y="1316659"/>
            <a:ext cx="13843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68" name="Picture 6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515" y="1361881"/>
            <a:ext cx="13843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07504" y="260648"/>
            <a:ext cx="7952416" cy="1143000"/>
          </a:xfrm>
        </p:spPr>
        <p:txBody>
          <a:bodyPr/>
          <a:lstStyle/>
          <a:p>
            <a:r>
              <a:rPr lang="ru-RU" sz="2800" dirty="0" smtClean="0"/>
              <a:t>ИНФОРМАЦИОННАЯ РАБОТА В ГРУППАХ</a:t>
            </a:r>
            <a:endParaRPr lang="en-US" sz="2800" dirty="0"/>
          </a:p>
        </p:txBody>
      </p:sp>
      <p:sp>
        <p:nvSpPr>
          <p:cNvPr id="22531" name="Freeform 3"/>
          <p:cNvSpPr>
            <a:spLocks/>
          </p:cNvSpPr>
          <p:nvPr/>
        </p:nvSpPr>
        <p:spPr bwMode="gray">
          <a:xfrm>
            <a:off x="604838" y="2973388"/>
            <a:ext cx="7999412" cy="2476500"/>
          </a:xfrm>
          <a:custGeom>
            <a:avLst/>
            <a:gdLst>
              <a:gd name="T0" fmla="*/ 0 w 5424"/>
              <a:gd name="T1" fmla="*/ 1440 h 1488"/>
              <a:gd name="T2" fmla="*/ 0 w 5424"/>
              <a:gd name="T3" fmla="*/ 1488 h 1488"/>
              <a:gd name="T4" fmla="*/ 1152 w 5424"/>
              <a:gd name="T5" fmla="*/ 1488 h 1488"/>
              <a:gd name="T6" fmla="*/ 1392 w 5424"/>
              <a:gd name="T7" fmla="*/ 1008 h 1488"/>
              <a:gd name="T8" fmla="*/ 2544 w 5424"/>
              <a:gd name="T9" fmla="*/ 1008 h 1488"/>
              <a:gd name="T10" fmla="*/ 2832 w 5424"/>
              <a:gd name="T11" fmla="*/ 528 h 1488"/>
              <a:gd name="T12" fmla="*/ 3984 w 5424"/>
              <a:gd name="T13" fmla="*/ 528 h 1488"/>
              <a:gd name="T14" fmla="*/ 4272 w 5424"/>
              <a:gd name="T15" fmla="*/ 48 h 1488"/>
              <a:gd name="T16" fmla="*/ 5424 w 5424"/>
              <a:gd name="T17" fmla="*/ 48 h 1488"/>
              <a:gd name="T18" fmla="*/ 5424 w 5424"/>
              <a:gd name="T19" fmla="*/ 0 h 1488"/>
              <a:gd name="T20" fmla="*/ 4272 w 5424"/>
              <a:gd name="T21" fmla="*/ 0 h 1488"/>
              <a:gd name="T22" fmla="*/ 3984 w 5424"/>
              <a:gd name="T23" fmla="*/ 480 h 1488"/>
              <a:gd name="T24" fmla="*/ 2832 w 5424"/>
              <a:gd name="T25" fmla="*/ 480 h 1488"/>
              <a:gd name="T26" fmla="*/ 2544 w 5424"/>
              <a:gd name="T27" fmla="*/ 960 h 1488"/>
              <a:gd name="T28" fmla="*/ 1392 w 5424"/>
              <a:gd name="T29" fmla="*/ 960 h 1488"/>
              <a:gd name="T30" fmla="*/ 1152 w 5424"/>
              <a:gd name="T31" fmla="*/ 1440 h 1488"/>
              <a:gd name="T32" fmla="*/ 0 w 5424"/>
              <a:gd name="T33" fmla="*/ 1440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424" h="1488">
                <a:moveTo>
                  <a:pt x="0" y="1440"/>
                </a:moveTo>
                <a:lnTo>
                  <a:pt x="0" y="1488"/>
                </a:lnTo>
                <a:lnTo>
                  <a:pt x="1152" y="1488"/>
                </a:lnTo>
                <a:lnTo>
                  <a:pt x="1392" y="1008"/>
                </a:lnTo>
                <a:lnTo>
                  <a:pt x="2544" y="1008"/>
                </a:lnTo>
                <a:lnTo>
                  <a:pt x="2832" y="528"/>
                </a:lnTo>
                <a:lnTo>
                  <a:pt x="3984" y="528"/>
                </a:lnTo>
                <a:lnTo>
                  <a:pt x="4272" y="48"/>
                </a:lnTo>
                <a:lnTo>
                  <a:pt x="5424" y="48"/>
                </a:lnTo>
                <a:lnTo>
                  <a:pt x="5424" y="0"/>
                </a:lnTo>
                <a:lnTo>
                  <a:pt x="4272" y="0"/>
                </a:lnTo>
                <a:lnTo>
                  <a:pt x="3984" y="480"/>
                </a:lnTo>
                <a:lnTo>
                  <a:pt x="2832" y="480"/>
                </a:lnTo>
                <a:lnTo>
                  <a:pt x="2544" y="960"/>
                </a:lnTo>
                <a:lnTo>
                  <a:pt x="1392" y="960"/>
                </a:lnTo>
                <a:lnTo>
                  <a:pt x="1152" y="1440"/>
                </a:lnTo>
                <a:lnTo>
                  <a:pt x="0" y="144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54118"/>
                  <a:invGamma/>
                </a:schemeClr>
              </a:gs>
            </a:gsLst>
            <a:path path="rect">
              <a:fillToRect l="100000" b="100000"/>
            </a:path>
          </a:gradFill>
          <a:ln>
            <a:noFill/>
          </a:ln>
          <a:effectLst/>
          <a:scene3d>
            <a:camera prst="legacyPerspectiveTop"/>
            <a:lightRig rig="legacyNormal3" dir="r"/>
          </a:scene3d>
          <a:sp3d extrusionH="18018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ru-RU"/>
          </a:p>
        </p:txBody>
      </p: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1169988" y="4176713"/>
            <a:ext cx="1133475" cy="1044575"/>
            <a:chOff x="482" y="1851"/>
            <a:chExt cx="860" cy="796"/>
          </a:xfrm>
        </p:grpSpPr>
        <p:sp>
          <p:nvSpPr>
            <p:cNvPr id="22533" name="Freeform 5"/>
            <p:cNvSpPr>
              <a:spLocks/>
            </p:cNvSpPr>
            <p:nvPr/>
          </p:nvSpPr>
          <p:spPr bwMode="gray">
            <a:xfrm>
              <a:off x="567" y="2464"/>
              <a:ext cx="335" cy="173"/>
            </a:xfrm>
            <a:custGeom>
              <a:avLst/>
              <a:gdLst>
                <a:gd name="T0" fmla="*/ 0 w 335"/>
                <a:gd name="T1" fmla="*/ 166 h 173"/>
                <a:gd name="T2" fmla="*/ 58 w 335"/>
                <a:gd name="T3" fmla="*/ 173 h 173"/>
                <a:gd name="T4" fmla="*/ 297 w 335"/>
                <a:gd name="T5" fmla="*/ 32 h 173"/>
                <a:gd name="T6" fmla="*/ 289 w 335"/>
                <a:gd name="T7" fmla="*/ 8 h 173"/>
                <a:gd name="T8" fmla="*/ 223 w 335"/>
                <a:gd name="T9" fmla="*/ 26 h 173"/>
                <a:gd name="T10" fmla="*/ 0 w 335"/>
                <a:gd name="T11" fmla="*/ 16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5" h="173">
                  <a:moveTo>
                    <a:pt x="0" y="166"/>
                  </a:moveTo>
                  <a:lnTo>
                    <a:pt x="58" y="173"/>
                  </a:lnTo>
                  <a:lnTo>
                    <a:pt x="297" y="32"/>
                  </a:lnTo>
                  <a:cubicBezTo>
                    <a:pt x="335" y="5"/>
                    <a:pt x="301" y="9"/>
                    <a:pt x="289" y="8"/>
                  </a:cubicBezTo>
                  <a:cubicBezTo>
                    <a:pt x="277" y="7"/>
                    <a:pt x="271" y="0"/>
                    <a:pt x="223" y="26"/>
                  </a:cubicBezTo>
                  <a:lnTo>
                    <a:pt x="0" y="166"/>
                  </a:lnTo>
                  <a:close/>
                </a:path>
              </a:pathLst>
            </a:custGeom>
            <a:gradFill rotWithShape="1">
              <a:gsLst>
                <a:gs pos="0">
                  <a:srgbClr val="1C1C1C">
                    <a:gamma/>
                    <a:shade val="85882"/>
                    <a:invGamma/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34" name="Freeform 6"/>
            <p:cNvSpPr>
              <a:spLocks/>
            </p:cNvSpPr>
            <p:nvPr/>
          </p:nvSpPr>
          <p:spPr bwMode="gray">
            <a:xfrm>
              <a:off x="797" y="2401"/>
              <a:ext cx="367" cy="170"/>
            </a:xfrm>
            <a:custGeom>
              <a:avLst/>
              <a:gdLst>
                <a:gd name="T0" fmla="*/ 0 w 367"/>
                <a:gd name="T1" fmla="*/ 158 h 170"/>
                <a:gd name="T2" fmla="*/ 80 w 367"/>
                <a:gd name="T3" fmla="*/ 170 h 170"/>
                <a:gd name="T4" fmla="*/ 332 w 367"/>
                <a:gd name="T5" fmla="*/ 37 h 170"/>
                <a:gd name="T6" fmla="*/ 292 w 367"/>
                <a:gd name="T7" fmla="*/ 1 h 170"/>
                <a:gd name="T8" fmla="*/ 230 w 367"/>
                <a:gd name="T9" fmla="*/ 29 h 170"/>
                <a:gd name="T10" fmla="*/ 0 w 367"/>
                <a:gd name="T11" fmla="*/ 15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7" h="170">
                  <a:moveTo>
                    <a:pt x="0" y="158"/>
                  </a:moveTo>
                  <a:lnTo>
                    <a:pt x="80" y="170"/>
                  </a:lnTo>
                  <a:lnTo>
                    <a:pt x="332" y="37"/>
                  </a:lnTo>
                  <a:cubicBezTo>
                    <a:pt x="367" y="9"/>
                    <a:pt x="309" y="2"/>
                    <a:pt x="292" y="1"/>
                  </a:cubicBezTo>
                  <a:cubicBezTo>
                    <a:pt x="280" y="0"/>
                    <a:pt x="279" y="3"/>
                    <a:pt x="230" y="29"/>
                  </a:cubicBezTo>
                  <a:lnTo>
                    <a:pt x="0" y="158"/>
                  </a:lnTo>
                  <a:close/>
                </a:path>
              </a:pathLst>
            </a:custGeom>
            <a:gradFill rotWithShape="1">
              <a:gsLst>
                <a:gs pos="0">
                  <a:srgbClr val="1C1C1C">
                    <a:gamma/>
                    <a:shade val="85882"/>
                    <a:invGamma/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35" name="Freeform 7"/>
            <p:cNvSpPr>
              <a:spLocks/>
            </p:cNvSpPr>
            <p:nvPr/>
          </p:nvSpPr>
          <p:spPr bwMode="gray">
            <a:xfrm>
              <a:off x="1035" y="2504"/>
              <a:ext cx="307" cy="143"/>
            </a:xfrm>
            <a:custGeom>
              <a:avLst/>
              <a:gdLst>
                <a:gd name="T0" fmla="*/ 0 w 307"/>
                <a:gd name="T1" fmla="*/ 134 h 143"/>
                <a:gd name="T2" fmla="*/ 66 w 307"/>
                <a:gd name="T3" fmla="*/ 143 h 143"/>
                <a:gd name="T4" fmla="*/ 282 w 307"/>
                <a:gd name="T5" fmla="*/ 35 h 143"/>
                <a:gd name="T6" fmla="*/ 219 w 307"/>
                <a:gd name="T7" fmla="*/ 17 h 143"/>
                <a:gd name="T8" fmla="*/ 0 w 307"/>
                <a:gd name="T9" fmla="*/ 13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43">
                  <a:moveTo>
                    <a:pt x="0" y="134"/>
                  </a:moveTo>
                  <a:lnTo>
                    <a:pt x="66" y="143"/>
                  </a:lnTo>
                  <a:lnTo>
                    <a:pt x="282" y="35"/>
                  </a:lnTo>
                  <a:cubicBezTo>
                    <a:pt x="307" y="14"/>
                    <a:pt x="266" y="0"/>
                    <a:pt x="219" y="17"/>
                  </a:cubicBezTo>
                  <a:lnTo>
                    <a:pt x="0" y="134"/>
                  </a:lnTo>
                  <a:close/>
                </a:path>
              </a:pathLst>
            </a:custGeom>
            <a:gradFill rotWithShape="1">
              <a:gsLst>
                <a:gs pos="0">
                  <a:srgbClr val="1C1C1C">
                    <a:gamma/>
                    <a:shade val="85882"/>
                    <a:invGamma/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36" name="Freeform 8"/>
            <p:cNvSpPr>
              <a:spLocks/>
            </p:cNvSpPr>
            <p:nvPr/>
          </p:nvSpPr>
          <p:spPr bwMode="gray">
            <a:xfrm>
              <a:off x="482" y="2066"/>
              <a:ext cx="224" cy="569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>
                <a:rot lat="0" lon="900000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22537" name="Freeform 9"/>
            <p:cNvSpPr>
              <a:spLocks/>
            </p:cNvSpPr>
            <p:nvPr/>
          </p:nvSpPr>
          <p:spPr bwMode="gray">
            <a:xfrm>
              <a:off x="698" y="1851"/>
              <a:ext cx="282" cy="716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>
                <a:rot lat="0" lon="900000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22538" name="Freeform 10"/>
            <p:cNvSpPr>
              <a:spLocks/>
            </p:cNvSpPr>
            <p:nvPr/>
          </p:nvSpPr>
          <p:spPr bwMode="gray">
            <a:xfrm>
              <a:off x="956" y="2078"/>
              <a:ext cx="224" cy="569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>
                <a:rot lat="0" lon="900000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ru-RU"/>
            </a:p>
          </p:txBody>
        </p:sp>
      </p:grpSp>
      <p:grpSp>
        <p:nvGrpSpPr>
          <p:cNvPr id="22542" name="Group 14"/>
          <p:cNvGrpSpPr>
            <a:grpSpLocks/>
          </p:cNvGrpSpPr>
          <p:nvPr/>
        </p:nvGrpSpPr>
        <p:grpSpPr bwMode="auto">
          <a:xfrm>
            <a:off x="533400" y="5541963"/>
            <a:ext cx="1808163" cy="314325"/>
            <a:chOff x="406" y="980"/>
            <a:chExt cx="2330" cy="294"/>
          </a:xfrm>
        </p:grpSpPr>
        <p:sp>
          <p:nvSpPr>
            <p:cNvPr id="22543" name="AutoShape 15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72941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>
              <a:outerShdw dist="3592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3289A8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4" name="AutoShape 16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5" name="AutoShape 17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2546" name="Text Box 18"/>
          <p:cNvSpPr txBox="1">
            <a:spLocks noChangeArrowheads="1"/>
          </p:cNvSpPr>
          <p:nvPr/>
        </p:nvSpPr>
        <p:spPr bwMode="gray">
          <a:xfrm>
            <a:off x="527050" y="5519738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FFFFF"/>
                </a:solidFill>
                <a:cs typeface="Arial" charset="0"/>
              </a:rPr>
              <a:t>1 группа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548" name="Rectangle 20"/>
          <p:cNvSpPr>
            <a:spLocks noChangeArrowheads="1"/>
          </p:cNvSpPr>
          <p:nvPr/>
        </p:nvSpPr>
        <p:spPr bwMode="gray">
          <a:xfrm>
            <a:off x="533400" y="5895975"/>
            <a:ext cx="19503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изучение </a:t>
            </a:r>
          </a:p>
          <a:p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состава </a:t>
            </a:r>
            <a:r>
              <a:rPr lang="ru-RU" sz="1600" dirty="0">
                <a:solidFill>
                  <a:srgbClr val="000000"/>
                </a:solidFill>
                <a:cs typeface="Arial" charset="0"/>
              </a:rPr>
              <a:t>крови</a:t>
            </a: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gray">
          <a:xfrm>
            <a:off x="2674689" y="5194300"/>
            <a:ext cx="18211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cs typeface="Arial" charset="0"/>
              </a:rPr>
              <a:t>структура и роль гемоглобина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gray">
          <a:xfrm>
            <a:off x="4694238" y="4367213"/>
            <a:ext cx="225402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cs typeface="Arial" charset="0"/>
              </a:rPr>
              <a:t>заболевания, связанные с избытком и недостатком </a:t>
            </a:r>
            <a:endParaRPr lang="ru-RU" sz="1600" dirty="0" smtClean="0">
              <a:solidFill>
                <a:srgbClr val="000000"/>
              </a:solidFill>
              <a:cs typeface="Arial" charset="0"/>
            </a:endParaRPr>
          </a:p>
          <a:p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железа </a:t>
            </a:r>
          </a:p>
          <a:p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в </a:t>
            </a:r>
            <a:r>
              <a:rPr lang="ru-RU" sz="1600" dirty="0">
                <a:solidFill>
                  <a:srgbClr val="000000"/>
                </a:solidFill>
                <a:cs typeface="Arial" charset="0"/>
              </a:rPr>
              <a:t>организме</a:t>
            </a:r>
            <a:endParaRPr lang="en-US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gray">
          <a:xfrm>
            <a:off x="6834188" y="3540125"/>
            <a:ext cx="17700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cs typeface="Arial" charset="0"/>
              </a:rPr>
              <a:t>Description of the contents</a:t>
            </a:r>
          </a:p>
        </p:txBody>
      </p:sp>
      <p:grpSp>
        <p:nvGrpSpPr>
          <p:cNvPr id="22552" name="Group 24"/>
          <p:cNvGrpSpPr>
            <a:grpSpLocks/>
          </p:cNvGrpSpPr>
          <p:nvPr/>
        </p:nvGrpSpPr>
        <p:grpSpPr bwMode="auto">
          <a:xfrm>
            <a:off x="2663825" y="4743450"/>
            <a:ext cx="1808163" cy="312738"/>
            <a:chOff x="406" y="980"/>
            <a:chExt cx="2330" cy="294"/>
          </a:xfrm>
        </p:grpSpPr>
        <p:sp>
          <p:nvSpPr>
            <p:cNvPr id="22553" name="AutoShape 25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72941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>
              <a:outerShdw dist="3592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3289A8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4" name="AutoShape 26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5" name="AutoShape 27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2556" name="Text Box 18"/>
          <p:cNvSpPr txBox="1">
            <a:spLocks noChangeArrowheads="1"/>
          </p:cNvSpPr>
          <p:nvPr/>
        </p:nvSpPr>
        <p:spPr bwMode="gray">
          <a:xfrm>
            <a:off x="2730500" y="4721225"/>
            <a:ext cx="1612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FFFFF"/>
                </a:solidFill>
                <a:cs typeface="Arial" charset="0"/>
              </a:rPr>
              <a:t>2 группа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22557" name="Group 29"/>
          <p:cNvGrpSpPr>
            <a:grpSpLocks/>
          </p:cNvGrpSpPr>
          <p:nvPr/>
        </p:nvGrpSpPr>
        <p:grpSpPr bwMode="auto">
          <a:xfrm>
            <a:off x="4694238" y="3930650"/>
            <a:ext cx="1808162" cy="314325"/>
            <a:chOff x="406" y="980"/>
            <a:chExt cx="2330" cy="294"/>
          </a:xfrm>
        </p:grpSpPr>
        <p:sp>
          <p:nvSpPr>
            <p:cNvPr id="22558" name="AutoShape 30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72941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>
              <a:outerShdw dist="3592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3289A8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9" name="AutoShape 31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0" name="AutoShape 32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2561" name="Text Box 18"/>
          <p:cNvSpPr txBox="1">
            <a:spLocks noChangeArrowheads="1"/>
          </p:cNvSpPr>
          <p:nvPr/>
        </p:nvSpPr>
        <p:spPr bwMode="gray">
          <a:xfrm>
            <a:off x="4733925" y="3908425"/>
            <a:ext cx="1666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FFFFF"/>
                </a:solidFill>
                <a:cs typeface="Arial" charset="0"/>
              </a:rPr>
              <a:t>3 группа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22562" name="Group 34"/>
          <p:cNvGrpSpPr>
            <a:grpSpLocks/>
          </p:cNvGrpSpPr>
          <p:nvPr/>
        </p:nvGrpSpPr>
        <p:grpSpPr bwMode="auto">
          <a:xfrm>
            <a:off x="6811963" y="3140075"/>
            <a:ext cx="1808162" cy="314325"/>
            <a:chOff x="406" y="980"/>
            <a:chExt cx="2330" cy="294"/>
          </a:xfrm>
        </p:grpSpPr>
        <p:sp>
          <p:nvSpPr>
            <p:cNvPr id="22563" name="AutoShape 35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72941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>
              <a:outerShdw dist="3592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3289A8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4" name="AutoShape 36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5" name="AutoShape 37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2569" name="Picture 41" descr="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7391400" y="5529263"/>
            <a:ext cx="1752600" cy="13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3405721"/>
            <a:ext cx="1122363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2566193"/>
            <a:ext cx="1122363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 descr="H:\кровь\Павлова и ШНА\DSC0742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38" y="1273529"/>
            <a:ext cx="3877104" cy="21808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5126" y="2636913"/>
            <a:ext cx="2693543" cy="24510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 КРОВИ</a:t>
            </a:r>
            <a:endParaRPr lang="en-US" dirty="0"/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gray">
          <a:xfrm>
            <a:off x="421358" y="1780563"/>
            <a:ext cx="8410946" cy="4962227"/>
          </a:xfrm>
          <a:prstGeom prst="roundRect">
            <a:avLst>
              <a:gd name="adj" fmla="val 8097"/>
            </a:avLst>
          </a:prstGeom>
          <a:solidFill>
            <a:srgbClr val="FFFFFF"/>
          </a:solidFill>
          <a:ln w="9525">
            <a:solidFill>
              <a:srgbClr val="333333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gray">
          <a:xfrm>
            <a:off x="476937" y="1531556"/>
            <a:ext cx="3253584" cy="48917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>
                  <a:gamma/>
                  <a:shade val="92157"/>
                  <a:invGamma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92157"/>
                  <a:invGamma/>
                </a:srgbClr>
              </a:gs>
            </a:gsLst>
            <a:lin ang="5400000" scaled="1"/>
          </a:gradFill>
          <a:ln w="19050">
            <a:solidFill>
              <a:srgbClr val="808080"/>
            </a:solidFill>
            <a:round/>
            <a:headEnd/>
            <a:tailEnd/>
          </a:ln>
          <a:effectLst>
            <a:outerShdw dist="25400" dir="54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gray">
          <a:xfrm>
            <a:off x="7096208" y="2099964"/>
            <a:ext cx="1560512" cy="3414471"/>
          </a:xfrm>
          <a:prstGeom prst="roundRect">
            <a:avLst>
              <a:gd name="adj" fmla="val 9523"/>
            </a:avLst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gray">
          <a:xfrm>
            <a:off x="5409104" y="2144077"/>
            <a:ext cx="1560513" cy="3414471"/>
          </a:xfrm>
          <a:prstGeom prst="roundRect">
            <a:avLst>
              <a:gd name="adj" fmla="val 9523"/>
            </a:avLst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76" name="AutoShape 8"/>
          <p:cNvSpPr>
            <a:spLocks noChangeArrowheads="1"/>
          </p:cNvSpPr>
          <p:nvPr/>
        </p:nvSpPr>
        <p:spPr bwMode="gray">
          <a:xfrm>
            <a:off x="3677402" y="2141586"/>
            <a:ext cx="1560512" cy="3407194"/>
          </a:xfrm>
          <a:prstGeom prst="roundRect">
            <a:avLst>
              <a:gd name="adj" fmla="val 9523"/>
            </a:avLst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gray">
          <a:xfrm>
            <a:off x="553114" y="1589846"/>
            <a:ext cx="3024336" cy="40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ru-RU" sz="2000" b="1" dirty="0" smtClean="0">
                <a:cs typeface="Arial" charset="0"/>
              </a:rPr>
              <a:t>Плазма крови</a:t>
            </a:r>
            <a:endParaRPr lang="en-US" sz="2000" b="1" dirty="0">
              <a:cs typeface="Arial" charset="0"/>
            </a:endParaRPr>
          </a:p>
        </p:txBody>
      </p:sp>
      <p:sp>
        <p:nvSpPr>
          <p:cNvPr id="32778" name="AutoShape 10"/>
          <p:cNvSpPr>
            <a:spLocks noChangeArrowheads="1"/>
          </p:cNvSpPr>
          <p:nvPr/>
        </p:nvSpPr>
        <p:spPr bwMode="gray">
          <a:xfrm>
            <a:off x="1601788" y="2190750"/>
            <a:ext cx="981075" cy="623888"/>
          </a:xfrm>
          <a:prstGeom prst="downArrow">
            <a:avLst>
              <a:gd name="adj1" fmla="val 75111"/>
              <a:gd name="adj2" fmla="val 4084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80" name="AutoShape 12"/>
          <p:cNvSpPr>
            <a:spLocks noChangeArrowheads="1"/>
          </p:cNvSpPr>
          <p:nvPr/>
        </p:nvSpPr>
        <p:spPr bwMode="gray">
          <a:xfrm>
            <a:off x="3950358" y="2081437"/>
            <a:ext cx="981075" cy="1034810"/>
          </a:xfrm>
          <a:prstGeom prst="downArrow">
            <a:avLst>
              <a:gd name="adj1" fmla="val 77269"/>
              <a:gd name="adj2" fmla="val 28838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81" name="AutoShape 13"/>
          <p:cNvSpPr>
            <a:spLocks noChangeArrowheads="1"/>
          </p:cNvSpPr>
          <p:nvPr/>
        </p:nvSpPr>
        <p:spPr bwMode="gray">
          <a:xfrm>
            <a:off x="5730651" y="2152736"/>
            <a:ext cx="981075" cy="1582737"/>
          </a:xfrm>
          <a:prstGeom prst="downArrow">
            <a:avLst>
              <a:gd name="adj1" fmla="val 77269"/>
              <a:gd name="adj2" fmla="val 3758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82" name="AutoShape 14"/>
          <p:cNvSpPr>
            <a:spLocks noChangeArrowheads="1"/>
          </p:cNvSpPr>
          <p:nvPr/>
        </p:nvSpPr>
        <p:spPr bwMode="gray">
          <a:xfrm>
            <a:off x="7403448" y="2081437"/>
            <a:ext cx="981075" cy="1787525"/>
          </a:xfrm>
          <a:prstGeom prst="downArrow">
            <a:avLst>
              <a:gd name="adj1" fmla="val 77269"/>
              <a:gd name="adj2" fmla="val 3622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gray">
          <a:xfrm>
            <a:off x="5658865" y="2190750"/>
            <a:ext cx="109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rgbClr val="080808"/>
                </a:solidFill>
                <a:cs typeface="Arial" charset="0"/>
              </a:rPr>
              <a:t>3</a:t>
            </a:r>
            <a:r>
              <a:rPr lang="en-US" sz="2400" b="1" dirty="0" smtClean="0">
                <a:solidFill>
                  <a:srgbClr val="080808"/>
                </a:solidFill>
                <a:cs typeface="Arial" charset="0"/>
              </a:rPr>
              <a:t>%</a:t>
            </a:r>
            <a:endParaRPr lang="en-US" sz="2400" b="1" dirty="0">
              <a:solidFill>
                <a:srgbClr val="080808"/>
              </a:solidFill>
              <a:cs typeface="Arial" charset="0"/>
            </a:endParaRP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gray">
          <a:xfrm>
            <a:off x="7403448" y="2190750"/>
            <a:ext cx="109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080808"/>
                </a:solidFill>
                <a:cs typeface="Arial" charset="0"/>
              </a:rPr>
              <a:t>1</a:t>
            </a:r>
            <a:r>
              <a:rPr lang="en-US" sz="2400" b="1" dirty="0" smtClean="0">
                <a:solidFill>
                  <a:srgbClr val="080808"/>
                </a:solidFill>
                <a:cs typeface="Arial" charset="0"/>
              </a:rPr>
              <a:t>%</a:t>
            </a:r>
            <a:endParaRPr lang="en-US" sz="2400" b="1" dirty="0">
              <a:solidFill>
                <a:srgbClr val="080808"/>
              </a:solidFill>
              <a:cs typeface="Arial" charset="0"/>
            </a:endParaRPr>
          </a:p>
        </p:txBody>
      </p:sp>
      <p:grpSp>
        <p:nvGrpSpPr>
          <p:cNvPr id="32786" name="Group 18"/>
          <p:cNvGrpSpPr>
            <a:grpSpLocks/>
          </p:cNvGrpSpPr>
          <p:nvPr/>
        </p:nvGrpSpPr>
        <p:grpSpPr bwMode="auto">
          <a:xfrm>
            <a:off x="3678491" y="5206123"/>
            <a:ext cx="1554163" cy="704850"/>
            <a:chOff x="657" y="2893"/>
            <a:chExt cx="1032" cy="590"/>
          </a:xfrm>
        </p:grpSpPr>
        <p:sp>
          <p:nvSpPr>
            <p:cNvPr id="32787" name="AutoShape 19"/>
            <p:cNvSpPr>
              <a:spLocks noChangeArrowheads="1"/>
            </p:cNvSpPr>
            <p:nvPr/>
          </p:nvSpPr>
          <p:spPr bwMode="gray">
            <a:xfrm>
              <a:off x="657" y="2893"/>
              <a:ext cx="1031" cy="590"/>
            </a:xfrm>
            <a:prstGeom prst="roundRect">
              <a:avLst>
                <a:gd name="adj" fmla="val 12736"/>
              </a:avLst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88" name="AutoShape 20"/>
            <p:cNvSpPr>
              <a:spLocks noChangeArrowheads="1"/>
            </p:cNvSpPr>
            <p:nvPr/>
          </p:nvSpPr>
          <p:spPr bwMode="gray">
            <a:xfrm>
              <a:off x="658" y="2894"/>
              <a:ext cx="1031" cy="236"/>
            </a:xfrm>
            <a:prstGeom prst="roundRect">
              <a:avLst>
                <a:gd name="adj" fmla="val 30769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789" name="Group 21"/>
          <p:cNvGrpSpPr>
            <a:grpSpLocks/>
          </p:cNvGrpSpPr>
          <p:nvPr/>
        </p:nvGrpSpPr>
        <p:grpSpPr bwMode="auto">
          <a:xfrm>
            <a:off x="5415454" y="5220185"/>
            <a:ext cx="1554163" cy="704850"/>
            <a:chOff x="657" y="2893"/>
            <a:chExt cx="1032" cy="590"/>
          </a:xfrm>
        </p:grpSpPr>
        <p:sp>
          <p:nvSpPr>
            <p:cNvPr id="32790" name="AutoShape 22"/>
            <p:cNvSpPr>
              <a:spLocks noChangeArrowheads="1"/>
            </p:cNvSpPr>
            <p:nvPr/>
          </p:nvSpPr>
          <p:spPr bwMode="gray">
            <a:xfrm>
              <a:off x="657" y="2893"/>
              <a:ext cx="1031" cy="590"/>
            </a:xfrm>
            <a:prstGeom prst="roundRect">
              <a:avLst>
                <a:gd name="adj" fmla="val 12736"/>
              </a:avLst>
            </a:prstGeom>
            <a:gradFill rotWithShape="1">
              <a:gsLst>
                <a:gs pos="0">
                  <a:schemeClr val="accent2">
                    <a:gamma/>
                    <a:shade val="85882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91" name="AutoShape 23"/>
            <p:cNvSpPr>
              <a:spLocks noChangeArrowheads="1"/>
            </p:cNvSpPr>
            <p:nvPr/>
          </p:nvSpPr>
          <p:spPr bwMode="gray">
            <a:xfrm>
              <a:off x="658" y="2894"/>
              <a:ext cx="1031" cy="236"/>
            </a:xfrm>
            <a:prstGeom prst="roundRect">
              <a:avLst>
                <a:gd name="adj" fmla="val 30769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5921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792" name="Group 24"/>
          <p:cNvGrpSpPr>
            <a:grpSpLocks/>
          </p:cNvGrpSpPr>
          <p:nvPr/>
        </p:nvGrpSpPr>
        <p:grpSpPr bwMode="auto">
          <a:xfrm>
            <a:off x="7098630" y="5221380"/>
            <a:ext cx="1554162" cy="704850"/>
            <a:chOff x="657" y="2893"/>
            <a:chExt cx="1032" cy="590"/>
          </a:xfrm>
        </p:grpSpPr>
        <p:sp>
          <p:nvSpPr>
            <p:cNvPr id="32793" name="AutoShape 25"/>
            <p:cNvSpPr>
              <a:spLocks noChangeArrowheads="1"/>
            </p:cNvSpPr>
            <p:nvPr/>
          </p:nvSpPr>
          <p:spPr bwMode="gray">
            <a:xfrm>
              <a:off x="657" y="2893"/>
              <a:ext cx="1031" cy="590"/>
            </a:xfrm>
            <a:prstGeom prst="roundRect">
              <a:avLst>
                <a:gd name="adj" fmla="val 12736"/>
              </a:avLst>
            </a:prstGeom>
            <a:gradFill rotWithShape="1">
              <a:gsLst>
                <a:gs pos="0">
                  <a:schemeClr val="folHlink">
                    <a:gamma/>
                    <a:shade val="85882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94" name="AutoShape 26"/>
            <p:cNvSpPr>
              <a:spLocks noChangeArrowheads="1"/>
            </p:cNvSpPr>
            <p:nvPr/>
          </p:nvSpPr>
          <p:spPr bwMode="gray">
            <a:xfrm>
              <a:off x="658" y="2894"/>
              <a:ext cx="1031" cy="236"/>
            </a:xfrm>
            <a:prstGeom prst="roundRect">
              <a:avLst>
                <a:gd name="adj" fmla="val 30769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5921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2798" name="Text Box 30"/>
          <p:cNvSpPr txBox="1">
            <a:spLocks noChangeArrowheads="1"/>
          </p:cNvSpPr>
          <p:nvPr/>
        </p:nvSpPr>
        <p:spPr bwMode="gray">
          <a:xfrm>
            <a:off x="3730521" y="5551450"/>
            <a:ext cx="1427163" cy="304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 smtClean="0">
                <a:solidFill>
                  <a:srgbClr val="F8F8F8"/>
                </a:solidFill>
                <a:cs typeface="Arial" charset="0"/>
              </a:rPr>
              <a:t>Эритроциты</a:t>
            </a:r>
            <a:endParaRPr lang="en-US" sz="1400" b="1" dirty="0">
              <a:solidFill>
                <a:srgbClr val="F8F8F8"/>
              </a:solidFill>
              <a:cs typeface="Arial" charset="0"/>
            </a:endParaRPr>
          </a:p>
        </p:txBody>
      </p:sp>
      <p:sp>
        <p:nvSpPr>
          <p:cNvPr id="32799" name="Text Box 31"/>
          <p:cNvSpPr txBox="1">
            <a:spLocks noChangeArrowheads="1"/>
          </p:cNvSpPr>
          <p:nvPr/>
        </p:nvSpPr>
        <p:spPr bwMode="gray">
          <a:xfrm>
            <a:off x="7180405" y="5549060"/>
            <a:ext cx="1427162" cy="304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 smtClean="0">
                <a:solidFill>
                  <a:srgbClr val="F8F8F8"/>
                </a:solidFill>
                <a:cs typeface="Arial" charset="0"/>
              </a:rPr>
              <a:t>Тромбоциты</a:t>
            </a:r>
            <a:endParaRPr lang="en-US" sz="1400" b="1" dirty="0">
              <a:solidFill>
                <a:srgbClr val="F8F8F8"/>
              </a:solidFill>
              <a:cs typeface="Arial" charset="0"/>
            </a:endParaRPr>
          </a:p>
        </p:txBody>
      </p:sp>
      <p:sp>
        <p:nvSpPr>
          <p:cNvPr id="32800" name="Text Box 32"/>
          <p:cNvSpPr txBox="1">
            <a:spLocks noChangeArrowheads="1"/>
          </p:cNvSpPr>
          <p:nvPr/>
        </p:nvSpPr>
        <p:spPr bwMode="gray">
          <a:xfrm>
            <a:off x="5491383" y="5540243"/>
            <a:ext cx="1427163" cy="304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 smtClean="0">
                <a:solidFill>
                  <a:srgbClr val="F8F8F8"/>
                </a:solidFill>
                <a:cs typeface="Arial" charset="0"/>
              </a:rPr>
              <a:t>Лейкоциты</a:t>
            </a:r>
            <a:endParaRPr lang="en-US" sz="1400" b="1" dirty="0">
              <a:solidFill>
                <a:srgbClr val="F8F8F8"/>
              </a:solidFill>
              <a:cs typeface="Arial" charset="0"/>
            </a:endParaRPr>
          </a:p>
        </p:txBody>
      </p:sp>
      <p:grpSp>
        <p:nvGrpSpPr>
          <p:cNvPr id="32806" name="Group 38"/>
          <p:cNvGrpSpPr>
            <a:grpSpLocks/>
          </p:cNvGrpSpPr>
          <p:nvPr/>
        </p:nvGrpSpPr>
        <p:grpSpPr bwMode="auto">
          <a:xfrm>
            <a:off x="3680160" y="4572171"/>
            <a:ext cx="1550988" cy="153988"/>
            <a:chOff x="764" y="2737"/>
            <a:chExt cx="1032" cy="102"/>
          </a:xfrm>
        </p:grpSpPr>
        <p:sp>
          <p:nvSpPr>
            <p:cNvPr id="32807" name="AutoShape 39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08" name="AutoShape 40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809" name="Group 41"/>
          <p:cNvGrpSpPr>
            <a:grpSpLocks/>
          </p:cNvGrpSpPr>
          <p:nvPr/>
        </p:nvGrpSpPr>
        <p:grpSpPr bwMode="auto">
          <a:xfrm>
            <a:off x="3677402" y="4360754"/>
            <a:ext cx="1550988" cy="152400"/>
            <a:chOff x="764" y="2737"/>
            <a:chExt cx="1032" cy="102"/>
          </a:xfrm>
        </p:grpSpPr>
        <p:sp>
          <p:nvSpPr>
            <p:cNvPr id="32810" name="AutoShape 42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11" name="AutoShape 43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812" name="Group 44"/>
          <p:cNvGrpSpPr>
            <a:grpSpLocks/>
          </p:cNvGrpSpPr>
          <p:nvPr/>
        </p:nvGrpSpPr>
        <p:grpSpPr bwMode="auto">
          <a:xfrm>
            <a:off x="3678153" y="4155956"/>
            <a:ext cx="1550988" cy="153987"/>
            <a:chOff x="764" y="2737"/>
            <a:chExt cx="1032" cy="102"/>
          </a:xfrm>
        </p:grpSpPr>
        <p:sp>
          <p:nvSpPr>
            <p:cNvPr id="32813" name="AutoShape 45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14" name="AutoShape 46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815" name="Group 47"/>
          <p:cNvGrpSpPr>
            <a:grpSpLocks/>
          </p:cNvGrpSpPr>
          <p:nvPr/>
        </p:nvGrpSpPr>
        <p:grpSpPr bwMode="auto">
          <a:xfrm>
            <a:off x="3675504" y="3948202"/>
            <a:ext cx="1550988" cy="153987"/>
            <a:chOff x="764" y="2737"/>
            <a:chExt cx="1032" cy="102"/>
          </a:xfrm>
        </p:grpSpPr>
        <p:sp>
          <p:nvSpPr>
            <p:cNvPr id="32816" name="AutoShape 48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17" name="AutoShape 49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818" name="Group 50"/>
          <p:cNvGrpSpPr>
            <a:grpSpLocks/>
          </p:cNvGrpSpPr>
          <p:nvPr/>
        </p:nvGrpSpPr>
        <p:grpSpPr bwMode="auto">
          <a:xfrm>
            <a:off x="3665401" y="3726540"/>
            <a:ext cx="1550988" cy="153988"/>
            <a:chOff x="764" y="2737"/>
            <a:chExt cx="1032" cy="102"/>
          </a:xfrm>
        </p:grpSpPr>
        <p:sp>
          <p:nvSpPr>
            <p:cNvPr id="32819" name="AutoShape 51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20" name="AutoShape 52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821" name="Group 53"/>
          <p:cNvGrpSpPr>
            <a:grpSpLocks/>
          </p:cNvGrpSpPr>
          <p:nvPr/>
        </p:nvGrpSpPr>
        <p:grpSpPr bwMode="auto">
          <a:xfrm>
            <a:off x="3663898" y="3511612"/>
            <a:ext cx="1550988" cy="153988"/>
            <a:chOff x="764" y="2737"/>
            <a:chExt cx="1032" cy="102"/>
          </a:xfrm>
        </p:grpSpPr>
        <p:sp>
          <p:nvSpPr>
            <p:cNvPr id="32822" name="AutoShape 54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23" name="AutoShape 55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824" name="Group 56"/>
          <p:cNvGrpSpPr>
            <a:grpSpLocks/>
          </p:cNvGrpSpPr>
          <p:nvPr/>
        </p:nvGrpSpPr>
        <p:grpSpPr bwMode="auto">
          <a:xfrm>
            <a:off x="3665401" y="3312058"/>
            <a:ext cx="1550988" cy="153988"/>
            <a:chOff x="764" y="2737"/>
            <a:chExt cx="1032" cy="102"/>
          </a:xfrm>
        </p:grpSpPr>
        <p:sp>
          <p:nvSpPr>
            <p:cNvPr id="32825" name="AutoShape 57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26" name="AutoShape 58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830" name="Group 62"/>
          <p:cNvGrpSpPr>
            <a:grpSpLocks/>
          </p:cNvGrpSpPr>
          <p:nvPr/>
        </p:nvGrpSpPr>
        <p:grpSpPr bwMode="auto">
          <a:xfrm>
            <a:off x="5417849" y="4996051"/>
            <a:ext cx="1550987" cy="153988"/>
            <a:chOff x="764" y="2737"/>
            <a:chExt cx="1032" cy="102"/>
          </a:xfrm>
        </p:grpSpPr>
        <p:sp>
          <p:nvSpPr>
            <p:cNvPr id="32831" name="AutoShape 63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solidFill>
              <a:schemeClr val="accent2"/>
            </a:soli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32" name="AutoShape 64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833" name="Group 65"/>
          <p:cNvGrpSpPr>
            <a:grpSpLocks/>
          </p:cNvGrpSpPr>
          <p:nvPr/>
        </p:nvGrpSpPr>
        <p:grpSpPr bwMode="auto">
          <a:xfrm>
            <a:off x="5416960" y="4786403"/>
            <a:ext cx="1550987" cy="152400"/>
            <a:chOff x="764" y="2737"/>
            <a:chExt cx="1032" cy="102"/>
          </a:xfrm>
        </p:grpSpPr>
        <p:sp>
          <p:nvSpPr>
            <p:cNvPr id="32834" name="AutoShape 66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2">
                    <a:gamma/>
                    <a:shade val="85882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35" name="AutoShape 67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836" name="Group 68"/>
          <p:cNvGrpSpPr>
            <a:grpSpLocks/>
          </p:cNvGrpSpPr>
          <p:nvPr/>
        </p:nvGrpSpPr>
        <p:grpSpPr bwMode="auto">
          <a:xfrm>
            <a:off x="7109274" y="4996051"/>
            <a:ext cx="1549400" cy="153988"/>
            <a:chOff x="764" y="2737"/>
            <a:chExt cx="1032" cy="102"/>
          </a:xfrm>
        </p:grpSpPr>
        <p:sp>
          <p:nvSpPr>
            <p:cNvPr id="32837" name="AutoShape 69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solidFill>
              <a:schemeClr val="folHlink"/>
            </a:soli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38" name="AutoShape 70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842" name="Group 74"/>
          <p:cNvGrpSpPr>
            <a:grpSpLocks/>
          </p:cNvGrpSpPr>
          <p:nvPr/>
        </p:nvGrpSpPr>
        <p:grpSpPr bwMode="auto">
          <a:xfrm>
            <a:off x="5419352" y="4573759"/>
            <a:ext cx="1550987" cy="152400"/>
            <a:chOff x="764" y="2737"/>
            <a:chExt cx="1032" cy="102"/>
          </a:xfrm>
        </p:grpSpPr>
        <p:sp>
          <p:nvSpPr>
            <p:cNvPr id="32843" name="AutoShape 75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2">
                    <a:gamma/>
                    <a:shade val="85882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44" name="AutoShape 76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718" y="2103209"/>
            <a:ext cx="10906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521" y="1506888"/>
            <a:ext cx="4789591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5340" y="4776878"/>
            <a:ext cx="156686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5340" y="4987320"/>
            <a:ext cx="156686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3" y="2158806"/>
            <a:ext cx="3051458" cy="434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7132" y="1531556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Форменные элементы крови</a:t>
            </a:r>
            <a:endParaRPr lang="ru-RU" sz="2000" b="1" dirty="0"/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1" y="2002095"/>
            <a:ext cx="58578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00822">
            <a:off x="2615852" y="1822386"/>
            <a:ext cx="1124248" cy="236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4" name="Rectangle 34"/>
          <p:cNvSpPr>
            <a:spLocks noGrp="1" noChangeArrowheads="1"/>
          </p:cNvSpPr>
          <p:nvPr>
            <p:ph type="title"/>
          </p:nvPr>
        </p:nvSpPr>
        <p:spPr>
          <a:xfrm>
            <a:off x="107504" y="247650"/>
            <a:ext cx="7056784" cy="1143000"/>
          </a:xfrm>
        </p:spPr>
        <p:txBody>
          <a:bodyPr/>
          <a:lstStyle/>
          <a:p>
            <a:r>
              <a:rPr lang="ru-RU" dirty="0" smtClean="0"/>
              <a:t>Форменные элементы</a:t>
            </a:r>
            <a:endParaRPr lang="en-US" dirty="0"/>
          </a:p>
        </p:txBody>
      </p:sp>
      <p:pic>
        <p:nvPicPr>
          <p:cNvPr id="40995" name="Picture 3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88" y="1766888"/>
            <a:ext cx="8809037" cy="447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6" name="Picture 3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221088"/>
            <a:ext cx="2663825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7" name="Picture 3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807539"/>
            <a:ext cx="2713037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59" y="1484784"/>
            <a:ext cx="8864600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314800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2683" y="3933056"/>
            <a:ext cx="25922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5190472"/>
            <a:ext cx="52308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941" y="476672"/>
            <a:ext cx="4248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ЛЕЙКОЦИТЫ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2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ТРОМБОЦИТЫ</a:t>
            </a:r>
            <a:endParaRPr lang="en-US" dirty="0"/>
          </a:p>
        </p:txBody>
      </p:sp>
      <p:pic>
        <p:nvPicPr>
          <p:cNvPr id="30749" name="Picture 2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" y="1627188"/>
            <a:ext cx="8826946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0" name="Picture 3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462119"/>
            <a:ext cx="3240360" cy="328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1" name="Picture 3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3451285"/>
            <a:ext cx="2932113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2" name="Picture 3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7648" y="5039578"/>
            <a:ext cx="473075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47650"/>
            <a:ext cx="7344816" cy="1143000"/>
          </a:xfrm>
        </p:spPr>
        <p:txBody>
          <a:bodyPr/>
          <a:lstStyle/>
          <a:p>
            <a:r>
              <a:rPr lang="ru-RU" sz="4000" dirty="0" smtClean="0"/>
              <a:t>Лейкоциты? Тромбоциты?</a:t>
            </a:r>
            <a:endParaRPr lang="ru-RU" sz="4000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734481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432" y="1088759"/>
            <a:ext cx="2366739" cy="205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8561" y="2578100"/>
            <a:ext cx="2725737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53230" y="4077072"/>
            <a:ext cx="2878249" cy="29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39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ГЕМОГЛОБИН</a:t>
            </a: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489417"/>
            <a:ext cx="5040560" cy="418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056366"/>
            <a:ext cx="3476600" cy="434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2060848"/>
            <a:ext cx="2030413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100" y="3212976"/>
            <a:ext cx="209073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907" y="4077072"/>
            <a:ext cx="1908175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622" y="5373216"/>
            <a:ext cx="245745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268760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( греч </a:t>
            </a:r>
            <a:r>
              <a:rPr lang="en-US" sz="3200" dirty="0" err="1"/>
              <a:t>haima</a:t>
            </a:r>
            <a:r>
              <a:rPr lang="en-US" sz="3200" dirty="0"/>
              <a:t>- </a:t>
            </a:r>
            <a:r>
              <a:rPr lang="ru-RU" sz="3200" dirty="0"/>
              <a:t>кровь лат.</a:t>
            </a:r>
            <a:r>
              <a:rPr lang="en-US" sz="3200" dirty="0" err="1"/>
              <a:t>globus</a:t>
            </a:r>
            <a:r>
              <a:rPr lang="en-US" sz="3200" dirty="0"/>
              <a:t>-</a:t>
            </a:r>
            <a:r>
              <a:rPr lang="ru-RU" sz="3200" dirty="0"/>
              <a:t>шар)</a:t>
            </a:r>
          </a:p>
        </p:txBody>
      </p:sp>
    </p:spTree>
    <p:extLst>
      <p:ext uri="{BB962C8B-B14F-4D97-AF65-F5344CB8AC3E}">
        <p14:creationId xmlns:p14="http://schemas.microsoft.com/office/powerpoint/2010/main" val="149221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47650"/>
            <a:ext cx="7920880" cy="1143000"/>
          </a:xfrm>
        </p:spPr>
        <p:txBody>
          <a:bodyPr/>
          <a:lstStyle/>
          <a:p>
            <a:r>
              <a:rPr lang="ru-RU" sz="3600" dirty="0" smtClean="0"/>
              <a:t>СТРУКТУРА ГЕМОГЛОБИНА</a:t>
            </a:r>
            <a:endParaRPr lang="ru-RU" sz="36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59" y="1412776"/>
            <a:ext cx="8360465" cy="53857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30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6995120" cy="1143000"/>
          </a:xfrm>
        </p:spPr>
        <p:txBody>
          <a:bodyPr/>
          <a:lstStyle/>
          <a:p>
            <a:r>
              <a:rPr lang="ru-RU" dirty="0" smtClean="0"/>
              <a:t>Формула гемоглобина</a:t>
            </a:r>
            <a:endParaRPr lang="ru-RU" dirty="0"/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29600" cy="450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7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650"/>
            <a:ext cx="7668344" cy="1143000"/>
          </a:xfrm>
        </p:spPr>
        <p:txBody>
          <a:bodyPr/>
          <a:lstStyle/>
          <a:p>
            <a:r>
              <a:rPr lang="ru-RU" sz="3200" dirty="0" smtClean="0"/>
              <a:t>ОСНОВНЫМИ ТРЕБОВАНИЯМИ</a:t>
            </a:r>
            <a:endParaRPr lang="en-US" sz="3200" dirty="0"/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gray">
          <a:xfrm>
            <a:off x="107504" y="3068960"/>
            <a:ext cx="8640960" cy="3528392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gray">
          <a:xfrm>
            <a:off x="107504" y="3068960"/>
            <a:ext cx="8640960" cy="3528392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84" name="AutoShape 16"/>
          <p:cNvSpPr>
            <a:spLocks noChangeArrowheads="1"/>
          </p:cNvSpPr>
          <p:nvPr/>
        </p:nvSpPr>
        <p:spPr bwMode="blackGray">
          <a:xfrm rot="10806395" flipH="1" flipV="1">
            <a:off x="320502" y="5950624"/>
            <a:ext cx="1446213" cy="755650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gray">
          <a:xfrm>
            <a:off x="865331" y="3140968"/>
            <a:ext cx="741682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вовлечение учащихся с учетом их   интересов и способностей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189" name="Group 21"/>
          <p:cNvGrpSpPr>
            <a:grpSpLocks/>
          </p:cNvGrpSpPr>
          <p:nvPr/>
        </p:nvGrpSpPr>
        <p:grpSpPr bwMode="auto">
          <a:xfrm>
            <a:off x="528781" y="3333877"/>
            <a:ext cx="168275" cy="168275"/>
            <a:chOff x="2928" y="2208"/>
            <a:chExt cx="262" cy="262"/>
          </a:xfrm>
        </p:grpSpPr>
        <p:sp>
          <p:nvSpPr>
            <p:cNvPr id="7190" name="Oval 22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rgbClr val="223864">
                    <a:gamma/>
                    <a:tint val="28627"/>
                    <a:invGamma/>
                  </a:srgbClr>
                </a:gs>
                <a:gs pos="100000">
                  <a:srgbClr val="223864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1" name="Oval 23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192" name="Group 24"/>
          <p:cNvGrpSpPr>
            <a:grpSpLocks/>
          </p:cNvGrpSpPr>
          <p:nvPr/>
        </p:nvGrpSpPr>
        <p:grpSpPr bwMode="auto">
          <a:xfrm>
            <a:off x="545993" y="4509120"/>
            <a:ext cx="168275" cy="168275"/>
            <a:chOff x="2928" y="2208"/>
            <a:chExt cx="262" cy="262"/>
          </a:xfrm>
        </p:grpSpPr>
        <p:sp>
          <p:nvSpPr>
            <p:cNvPr id="7193" name="Oval 25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rgbClr val="223864">
                    <a:gamma/>
                    <a:tint val="28627"/>
                    <a:invGamma/>
                  </a:srgbClr>
                </a:gs>
                <a:gs pos="100000">
                  <a:srgbClr val="223864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4" name="Oval 26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202" name="AutoShape 34"/>
          <p:cNvSpPr>
            <a:spLocks noChangeArrowheads="1"/>
          </p:cNvSpPr>
          <p:nvPr/>
        </p:nvSpPr>
        <p:spPr bwMode="blackGray">
          <a:xfrm rot="10793605" flipV="1">
            <a:off x="7453020" y="3040190"/>
            <a:ext cx="1447800" cy="755650"/>
          </a:xfrm>
          <a:prstGeom prst="rightArrow">
            <a:avLst>
              <a:gd name="adj1" fmla="val 46509"/>
              <a:gd name="adj2" fmla="val 42098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5" name="Rectangle 37"/>
          <p:cNvSpPr>
            <a:spLocks noChangeArrowheads="1"/>
          </p:cNvSpPr>
          <p:nvPr/>
        </p:nvSpPr>
        <p:spPr bwMode="auto">
          <a:xfrm>
            <a:off x="107504" y="1412776"/>
            <a:ext cx="84561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организации внеурочной работы со школьниками являются: </a:t>
            </a:r>
            <a:endParaRPr lang="ru-RU" sz="3600" b="1" dirty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5331" y="4293096"/>
            <a:ext cx="7613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единство урочной и внеурочной деятельности;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0113" y="5426059"/>
            <a:ext cx="7150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увлекательность внеурочных занятий.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Group 24"/>
          <p:cNvGrpSpPr>
            <a:grpSpLocks/>
          </p:cNvGrpSpPr>
          <p:nvPr/>
        </p:nvGrpSpPr>
        <p:grpSpPr bwMode="auto">
          <a:xfrm>
            <a:off x="523940" y="5661248"/>
            <a:ext cx="168275" cy="168275"/>
            <a:chOff x="2928" y="2208"/>
            <a:chExt cx="262" cy="262"/>
          </a:xfrm>
        </p:grpSpPr>
        <p:sp>
          <p:nvSpPr>
            <p:cNvPr id="44" name="Oval 25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rgbClr val="223864">
                    <a:gamma/>
                    <a:tint val="28627"/>
                    <a:invGamma/>
                  </a:srgbClr>
                </a:gs>
                <a:gs pos="100000">
                  <a:srgbClr val="223864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Oval 26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47650"/>
            <a:ext cx="7272808" cy="1143000"/>
          </a:xfrm>
        </p:spPr>
        <p:txBody>
          <a:bodyPr/>
          <a:lstStyle/>
          <a:p>
            <a:r>
              <a:rPr lang="ru-RU" sz="4000" dirty="0" smtClean="0"/>
              <a:t>ПРАКТИЧЕСКАЯ ЧАСТЬ</a:t>
            </a:r>
            <a:endParaRPr lang="en-US" sz="4000" dirty="0"/>
          </a:p>
        </p:txBody>
      </p:sp>
      <p:sp>
        <p:nvSpPr>
          <p:cNvPr id="27651" name="AutoShape 3"/>
          <p:cNvSpPr>
            <a:spLocks noChangeArrowheads="1"/>
          </p:cNvSpPr>
          <p:nvPr/>
        </p:nvSpPr>
        <p:spPr bwMode="gray">
          <a:xfrm>
            <a:off x="2847975" y="2239963"/>
            <a:ext cx="4991100" cy="1303337"/>
          </a:xfrm>
          <a:prstGeom prst="roundRect">
            <a:avLst>
              <a:gd name="adj" fmla="val 9144"/>
            </a:avLst>
          </a:prstGeom>
          <a:solidFill>
            <a:srgbClr val="F8F8F8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gray">
          <a:xfrm>
            <a:off x="2857500" y="3613150"/>
            <a:ext cx="4991100" cy="1327150"/>
          </a:xfrm>
          <a:prstGeom prst="roundRect">
            <a:avLst>
              <a:gd name="adj" fmla="val 9144"/>
            </a:avLst>
          </a:prstGeom>
          <a:solidFill>
            <a:srgbClr val="F8F8F8"/>
          </a:solidFill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gray">
          <a:xfrm>
            <a:off x="2085975" y="1717675"/>
            <a:ext cx="2438400" cy="1785938"/>
          </a:xfrm>
          <a:prstGeom prst="upArrow">
            <a:avLst>
              <a:gd name="adj1" fmla="val 50000"/>
              <a:gd name="adj2" fmla="val 18667"/>
            </a:avLst>
          </a:prstGeom>
          <a:gradFill rotWithShape="1">
            <a:gsLst>
              <a:gs pos="0">
                <a:schemeClr val="accent2">
                  <a:gamma/>
                  <a:shade val="66275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  <a:effectLst/>
          <a:scene3d>
            <a:camera prst="legacyPerspectiveBottom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91240B29-F687-4F45-9708-019B960494DF}">
              <a14:hiddenLine xmlns:a14="http://schemas.microsoft.com/office/drawing/2010/main" w="1905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gray">
          <a:xfrm>
            <a:off x="1485900" y="3098800"/>
            <a:ext cx="2438400" cy="1785938"/>
          </a:xfrm>
          <a:prstGeom prst="upArrow">
            <a:avLst>
              <a:gd name="adj1" fmla="val 50000"/>
              <a:gd name="adj2" fmla="val 18667"/>
            </a:avLst>
          </a:prstGeom>
          <a:gradFill rotWithShape="1">
            <a:gsLst>
              <a:gs pos="0">
                <a:schemeClr val="hlink">
                  <a:gamma/>
                  <a:shade val="56078"/>
                  <a:invGamma/>
                </a:schemeClr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scene3d>
            <a:camera prst="legacyPerspectiveBottom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  <a:extLst>
            <a:ext uri="{91240B29-F687-4F45-9708-019B960494DF}">
              <a14:hiddenLine xmlns:a14="http://schemas.microsoft.com/office/drawing/2010/main" w="1905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gray">
          <a:xfrm>
            <a:off x="2176463" y="5008563"/>
            <a:ext cx="5662612" cy="1316037"/>
          </a:xfrm>
          <a:prstGeom prst="roundRect">
            <a:avLst>
              <a:gd name="adj" fmla="val 9144"/>
            </a:avLst>
          </a:prstGeom>
          <a:solidFill>
            <a:srgbClr val="F8F8F8"/>
          </a:solidFill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656" name="AutoShape 8"/>
          <p:cNvSpPr>
            <a:spLocks noChangeArrowheads="1"/>
          </p:cNvSpPr>
          <p:nvPr/>
        </p:nvSpPr>
        <p:spPr bwMode="gray">
          <a:xfrm>
            <a:off x="904875" y="4487863"/>
            <a:ext cx="2438400" cy="1785937"/>
          </a:xfrm>
          <a:prstGeom prst="upArrow">
            <a:avLst>
              <a:gd name="adj1" fmla="val 50000"/>
              <a:gd name="adj2" fmla="val 18667"/>
            </a:avLst>
          </a:prstGeom>
          <a:gradFill rotWithShape="1">
            <a:gsLst>
              <a:gs pos="0">
                <a:schemeClr val="accent1">
                  <a:gamma/>
                  <a:shade val="5725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scene3d>
            <a:camera prst="legacyPerspectiveBottom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91240B29-F687-4F45-9708-019B960494DF}">
              <a14:hiddenLine xmlns:a14="http://schemas.microsoft.com/office/drawing/2010/main" w="1905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7657" name="WordArt 9"/>
          <p:cNvSpPr>
            <a:spLocks noChangeArrowheads="1" noChangeShapeType="1" noTextEdit="1"/>
          </p:cNvSpPr>
          <p:nvPr/>
        </p:nvSpPr>
        <p:spPr bwMode="gray">
          <a:xfrm rot="5400000">
            <a:off x="2077800" y="3648237"/>
            <a:ext cx="1368151" cy="49763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solidFill>
                  <a:srgbClr val="FFFFFF"/>
                </a:solidFill>
                <a:effectLst>
                  <a:prstShdw prst="shdw17" dist="17961" dir="13500000">
                    <a:srgbClr val="080808"/>
                  </a:prstShdw>
                </a:effectLst>
                <a:latin typeface="Arial Black"/>
              </a:rPr>
              <a:t>2 ГРУППА</a:t>
            </a:r>
            <a:endParaRPr lang="ru-RU" sz="3600" kern="10" dirty="0">
              <a:solidFill>
                <a:srgbClr val="FFFFFF"/>
              </a:solidFill>
              <a:effectLst>
                <a:prstShdw prst="shdw17" dist="17961" dir="13500000">
                  <a:srgbClr val="080808"/>
                </a:prstShdw>
              </a:effectLst>
              <a:latin typeface="Arial Black"/>
            </a:endParaRPr>
          </a:p>
        </p:txBody>
      </p:sp>
      <p:sp>
        <p:nvSpPr>
          <p:cNvPr id="27658" name="WordArt 10"/>
          <p:cNvSpPr>
            <a:spLocks noChangeArrowheads="1" noChangeShapeType="1" noTextEdit="1"/>
          </p:cNvSpPr>
          <p:nvPr/>
        </p:nvSpPr>
        <p:spPr bwMode="gray">
          <a:xfrm rot="5400000">
            <a:off x="1293886" y="5245945"/>
            <a:ext cx="1584177" cy="3985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solidFill>
                  <a:srgbClr val="FFFFFF"/>
                </a:solidFill>
                <a:effectLst>
                  <a:prstShdw prst="shdw17" dist="17961" dir="13500000">
                    <a:srgbClr val="080808"/>
                  </a:prstShdw>
                </a:effectLst>
                <a:latin typeface="Arial Black"/>
              </a:rPr>
              <a:t>3 ГРУППА</a:t>
            </a:r>
            <a:endParaRPr lang="ru-RU" sz="3600" kern="10" dirty="0">
              <a:solidFill>
                <a:srgbClr val="FFFFFF"/>
              </a:solidFill>
              <a:effectLst>
                <a:prstShdw prst="shdw17" dist="17961" dir="13500000">
                  <a:srgbClr val="080808"/>
                </a:prstShdw>
              </a:effectLst>
              <a:latin typeface="Arial Black"/>
            </a:endParaRPr>
          </a:p>
        </p:txBody>
      </p:sp>
      <p:sp>
        <p:nvSpPr>
          <p:cNvPr id="27659" name="WordArt 11"/>
          <p:cNvSpPr>
            <a:spLocks noChangeArrowheads="1" noChangeShapeType="1" noTextEdit="1"/>
          </p:cNvSpPr>
          <p:nvPr/>
        </p:nvSpPr>
        <p:spPr bwMode="gray">
          <a:xfrm rot="5400000">
            <a:off x="2660997" y="2160140"/>
            <a:ext cx="1288356" cy="58896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kern="10" dirty="0" smtClean="0">
                <a:solidFill>
                  <a:srgbClr val="FFFFFF"/>
                </a:solidFill>
                <a:effectLst>
                  <a:prstShdw prst="shdw17" dist="17961" dir="13500000">
                    <a:srgbClr val="080808"/>
                  </a:prstShdw>
                </a:effectLst>
                <a:latin typeface="Arial Black"/>
              </a:rPr>
              <a:t>1 группа</a:t>
            </a:r>
            <a:endParaRPr lang="ru-RU" sz="2000" kern="10" dirty="0">
              <a:solidFill>
                <a:srgbClr val="FFFFFF"/>
              </a:solidFill>
              <a:effectLst>
                <a:prstShdw prst="shdw17" dist="17961" dir="13500000">
                  <a:srgbClr val="080808"/>
                </a:prstShdw>
              </a:effectLst>
              <a:latin typeface="Arial Black"/>
            </a:endParaRP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gray">
          <a:xfrm>
            <a:off x="2915817" y="5146675"/>
            <a:ext cx="4824536" cy="109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БИОХИМИЧЕСКАЯ ЛАБОРАТОРИЯ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sz="1600" b="1" dirty="0" smtClean="0">
                <a:solidFill>
                  <a:srgbClr val="000000"/>
                </a:solidFill>
                <a:cs typeface="Arial" charset="0"/>
              </a:rPr>
              <a:t>(ИЗУЧИТЬ АНАЛИЗ КРОВИ ПАЦИЕНТА И ПОСТАВИТЬ ДИАГНОЗ)</a:t>
            </a:r>
            <a:endParaRPr lang="en-US" sz="1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gray">
          <a:xfrm>
            <a:off x="4180062" y="2248235"/>
            <a:ext cx="3668538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ЛАБОРАТОРИЯ КРИМИНАЛИСТИКИ           </a:t>
            </a:r>
            <a:r>
              <a:rPr lang="ru-RU" sz="1600" b="1" dirty="0" smtClean="0">
                <a:solidFill>
                  <a:srgbClr val="000000"/>
                </a:solidFill>
                <a:cs typeface="Arial" charset="0"/>
              </a:rPr>
              <a:t>(ИЗ 2-Х ОБРАЗЦОВ ОПРЕДЕЛИТЬ КРОВЬ ЧЕЛОВЕКА</a:t>
            </a:r>
            <a:endParaRPr lang="en-US" sz="1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gray">
          <a:xfrm>
            <a:off x="3491880" y="3629172"/>
            <a:ext cx="4608512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sz="2000" b="1" dirty="0" smtClean="0">
                <a:solidFill>
                  <a:srgbClr val="00B050"/>
                </a:solidFill>
                <a:cs typeface="Arial" charset="0"/>
              </a:rPr>
              <a:t>ЛАБОРАТОРИЯ  КРИМИНАЛИСТИКИ</a:t>
            </a:r>
            <a:r>
              <a:rPr lang="ru-RU" sz="20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cs typeface="Arial" charset="0"/>
              </a:rPr>
              <a:t>(ОПРЕДЕЛИТЬ, КАКОЙ ОБРАЗЕЦ ТКАНИ СОДЕРЖИТ КРОВЬ)</a:t>
            </a:r>
            <a:endParaRPr lang="en-US" sz="1600" b="1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Rectangle 6"/>
          <p:cNvSpPr>
            <a:spLocks noChangeArrowheads="1"/>
          </p:cNvSpPr>
          <p:nvPr/>
        </p:nvSpPr>
        <p:spPr bwMode="gray">
          <a:xfrm rot="10800000">
            <a:off x="4430274" y="5571963"/>
            <a:ext cx="1722437" cy="1219200"/>
          </a:xfrm>
          <a:prstGeom prst="rect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880114"/>
            <a:ext cx="4710489" cy="27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Rectangle 3"/>
          <p:cNvSpPr>
            <a:spLocks noChangeArrowheads="1"/>
          </p:cNvSpPr>
          <p:nvPr/>
        </p:nvSpPr>
        <p:spPr bwMode="gray">
          <a:xfrm>
            <a:off x="3281631" y="2720780"/>
            <a:ext cx="1943100" cy="1247775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  <a:alpha val="0"/>
                </a:schemeClr>
              </a:gs>
              <a:gs pos="100000">
                <a:schemeClr val="folHlink">
                  <a:alpha val="50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gray">
          <a:xfrm>
            <a:off x="7066413" y="2720780"/>
            <a:ext cx="2071688" cy="1295400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  <a:alpha val="0"/>
                </a:schemeClr>
              </a:gs>
              <a:gs pos="100000">
                <a:schemeClr val="hlink">
                  <a:alpha val="50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45" name="Freeform 9"/>
          <p:cNvSpPr>
            <a:spLocks/>
          </p:cNvSpPr>
          <p:nvPr/>
        </p:nvSpPr>
        <p:spPr bwMode="gray">
          <a:xfrm>
            <a:off x="5736562" y="3218920"/>
            <a:ext cx="677747" cy="661194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48627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48627"/>
                  <a:invGamma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4" name="Freeform 18"/>
          <p:cNvSpPr>
            <a:spLocks/>
          </p:cNvSpPr>
          <p:nvPr/>
        </p:nvSpPr>
        <p:spPr bwMode="gray">
          <a:xfrm>
            <a:off x="2563619" y="3344668"/>
            <a:ext cx="677747" cy="661194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48627"/>
                  <a:invGamma/>
                </a:schemeClr>
              </a:gs>
              <a:gs pos="50000">
                <a:schemeClr val="folHlink">
                  <a:alpha val="0"/>
                </a:schemeClr>
              </a:gs>
              <a:gs pos="100000">
                <a:schemeClr val="folHlink">
                  <a:gamma/>
                  <a:tint val="48627"/>
                  <a:invGamma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auto">
          <a:xfrm>
            <a:off x="5870103" y="2179637"/>
            <a:ext cx="2819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dirty="0" smtClean="0">
                <a:solidFill>
                  <a:srgbClr val="080808"/>
                </a:solidFill>
              </a:rPr>
              <a:t>.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39964" name="Rectangle 28"/>
          <p:cNvSpPr>
            <a:spLocks noGrp="1" noChangeArrowheads="1"/>
          </p:cNvSpPr>
          <p:nvPr>
            <p:ph type="title"/>
          </p:nvPr>
        </p:nvSpPr>
        <p:spPr>
          <a:xfrm>
            <a:off x="57006" y="398207"/>
            <a:ext cx="7172299" cy="950072"/>
          </a:xfrm>
        </p:spPr>
        <p:txBody>
          <a:bodyPr/>
          <a:lstStyle/>
          <a:p>
            <a:r>
              <a:rPr lang="ru-RU" sz="3600" dirty="0" smtClean="0"/>
              <a:t>РАБОТА КРИМИНАЛИСТОВ</a:t>
            </a:r>
            <a:endParaRPr lang="en-US" sz="36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226264"/>
            <a:ext cx="4051079" cy="254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C:\Users\Artur\Desktop\IMG_20171124_12375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1493" y="1383176"/>
            <a:ext cx="3680255" cy="229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0015" y="2678801"/>
            <a:ext cx="1570913" cy="153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71584">
            <a:off x="3969981" y="3182224"/>
            <a:ext cx="143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1832" y="4249425"/>
            <a:ext cx="1559788" cy="151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34501">
            <a:off x="5332564" y="2433455"/>
            <a:ext cx="2038322" cy="203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60394">
            <a:off x="5870103" y="2720780"/>
            <a:ext cx="63341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>
            <a:spLocks noChangeArrowheads="1"/>
          </p:cNvSpPr>
          <p:nvPr/>
        </p:nvSpPr>
        <p:spPr bwMode="white">
          <a:xfrm rot="2794118">
            <a:off x="5699848" y="4751469"/>
            <a:ext cx="1303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EFEF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 ГРУППА</a:t>
            </a:r>
            <a:endParaRPr lang="en-US" b="1" dirty="0">
              <a:solidFill>
                <a:srgbClr val="FEFEF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2" name="Rectangle 30"/>
          <p:cNvSpPr>
            <a:spLocks noGrp="1" noChangeArrowheads="1"/>
          </p:cNvSpPr>
          <p:nvPr>
            <p:ph type="title"/>
          </p:nvPr>
        </p:nvSpPr>
        <p:spPr>
          <a:xfrm>
            <a:off x="29689" y="260648"/>
            <a:ext cx="8147248" cy="1143000"/>
          </a:xfrm>
        </p:spPr>
        <p:txBody>
          <a:bodyPr/>
          <a:lstStyle/>
          <a:p>
            <a:r>
              <a:rPr lang="ru-RU" sz="3600" dirty="0" smtClean="0"/>
              <a:t>БИОХИМИЧЕСКАЯ ЛАБОРАТОРИЯ</a:t>
            </a:r>
            <a:endParaRPr lang="en-US" sz="3600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75" y="1468964"/>
            <a:ext cx="7513469" cy="50459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76" y="4653136"/>
            <a:ext cx="8881620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" y="4126904"/>
            <a:ext cx="2043113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2723" y="4803775"/>
            <a:ext cx="2036763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90" y="3740150"/>
            <a:ext cx="2116137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Rectangle 9"/>
          <p:cNvSpPr>
            <a:spLocks noGrp="1" noChangeArrowheads="1"/>
          </p:cNvSpPr>
          <p:nvPr>
            <p:ph type="title"/>
          </p:nvPr>
        </p:nvSpPr>
        <p:spPr>
          <a:xfrm>
            <a:off x="179513" y="247650"/>
            <a:ext cx="8856983" cy="1143000"/>
          </a:xfrm>
        </p:spPr>
        <p:txBody>
          <a:bodyPr/>
          <a:lstStyle/>
          <a:p>
            <a:r>
              <a:rPr lang="ru-RU" sz="3600" dirty="0" smtClean="0"/>
              <a:t>ПОКАЗАТЕЛИ ЗДОРОВЬЯ ЧЕЛОВЕКА</a:t>
            </a:r>
            <a:endParaRPr lang="en-US" sz="3600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1722293"/>
            <a:ext cx="6552728" cy="509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587659"/>
            <a:ext cx="2592288" cy="37628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ПАЦИЕНТ 1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09642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1562893"/>
            <a:ext cx="1352037" cy="240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6514" y="3979356"/>
            <a:ext cx="1211859" cy="214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4334" y="5222841"/>
            <a:ext cx="1242179" cy="159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4869" y="1576957"/>
            <a:ext cx="1352037" cy="240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ПАЦИЕНТ 2</a:t>
            </a:r>
            <a:endParaRPr lang="ru-RU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7" y="1196752"/>
            <a:ext cx="725478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1" y="4480808"/>
            <a:ext cx="3854824" cy="236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47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ПАЦИЕНТ 3</a:t>
            </a:r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871892" cy="424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0444" y="4221088"/>
            <a:ext cx="1354137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5277362"/>
            <a:ext cx="1243013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3702" y="4941168"/>
            <a:ext cx="1415579" cy="181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5385387"/>
            <a:ext cx="1098997" cy="141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5422031"/>
            <a:ext cx="1096963" cy="141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1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ИНТЕРЕСНЫЕ ФАКТЫ О КРОВИ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ВИДЕОРОЛИК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54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се в твоих руках. Восточная притч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07" y="113565"/>
            <a:ext cx="896099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ltGray">
          <a:xfrm>
            <a:off x="4790891" y="1412776"/>
            <a:ext cx="4282911" cy="2880320"/>
          </a:xfrm>
          <a:custGeom>
            <a:avLst/>
            <a:gdLst>
              <a:gd name="T0" fmla="*/ 303 w 1299"/>
              <a:gd name="T1" fmla="*/ 1008 h 1008"/>
              <a:gd name="T2" fmla="*/ 1299 w 1299"/>
              <a:gd name="T3" fmla="*/ 1008 h 1008"/>
              <a:gd name="T4" fmla="*/ 1296 w 1299"/>
              <a:gd name="T5" fmla="*/ 315 h 1008"/>
              <a:gd name="T6" fmla="*/ 942 w 1299"/>
              <a:gd name="T7" fmla="*/ 0 h 1008"/>
              <a:gd name="T8" fmla="*/ 3 w 1299"/>
              <a:gd name="T9" fmla="*/ 0 h 1008"/>
              <a:gd name="T10" fmla="*/ 0 w 1299"/>
              <a:gd name="T11" fmla="*/ 723 h 1008"/>
              <a:gd name="T12" fmla="*/ 303 w 1299"/>
              <a:gd name="T13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4" name="Freeform 2"/>
          <p:cNvSpPr>
            <a:spLocks/>
          </p:cNvSpPr>
          <p:nvPr/>
        </p:nvSpPr>
        <p:spPr bwMode="gray">
          <a:xfrm flipH="1">
            <a:off x="0" y="1412776"/>
            <a:ext cx="4823520" cy="3096344"/>
          </a:xfrm>
          <a:custGeom>
            <a:avLst/>
            <a:gdLst>
              <a:gd name="T0" fmla="*/ 303 w 1299"/>
              <a:gd name="T1" fmla="*/ 1008 h 1008"/>
              <a:gd name="T2" fmla="*/ 1299 w 1299"/>
              <a:gd name="T3" fmla="*/ 1008 h 1008"/>
              <a:gd name="T4" fmla="*/ 1296 w 1299"/>
              <a:gd name="T5" fmla="*/ 315 h 1008"/>
              <a:gd name="T6" fmla="*/ 942 w 1299"/>
              <a:gd name="T7" fmla="*/ 0 h 1008"/>
              <a:gd name="T8" fmla="*/ 3 w 1299"/>
              <a:gd name="T9" fmla="*/ 0 h 1008"/>
              <a:gd name="T10" fmla="*/ 0 w 1299"/>
              <a:gd name="T11" fmla="*/ 723 h 1008"/>
              <a:gd name="T12" fmla="*/ 303 w 1299"/>
              <a:gd name="T13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6" name="Freeform 4"/>
          <p:cNvSpPr>
            <a:spLocks/>
          </p:cNvSpPr>
          <p:nvPr/>
        </p:nvSpPr>
        <p:spPr bwMode="ltGray">
          <a:xfrm>
            <a:off x="218" y="4293096"/>
            <a:ext cx="4840070" cy="2564904"/>
          </a:xfrm>
          <a:custGeom>
            <a:avLst/>
            <a:gdLst>
              <a:gd name="T0" fmla="*/ 303 w 1299"/>
              <a:gd name="T1" fmla="*/ 1008 h 1008"/>
              <a:gd name="T2" fmla="*/ 1299 w 1299"/>
              <a:gd name="T3" fmla="*/ 1008 h 1008"/>
              <a:gd name="T4" fmla="*/ 1296 w 1299"/>
              <a:gd name="T5" fmla="*/ 315 h 1008"/>
              <a:gd name="T6" fmla="*/ 942 w 1299"/>
              <a:gd name="T7" fmla="*/ 0 h 1008"/>
              <a:gd name="T8" fmla="*/ 3 w 1299"/>
              <a:gd name="T9" fmla="*/ 0 h 1008"/>
              <a:gd name="T10" fmla="*/ 0 w 1299"/>
              <a:gd name="T11" fmla="*/ 723 h 1008"/>
              <a:gd name="T12" fmla="*/ 303 w 1299"/>
              <a:gd name="T13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7" name="Freeform 5"/>
          <p:cNvSpPr>
            <a:spLocks/>
          </p:cNvSpPr>
          <p:nvPr/>
        </p:nvSpPr>
        <p:spPr bwMode="gray">
          <a:xfrm flipH="1">
            <a:off x="4823520" y="4022025"/>
            <a:ext cx="4250282" cy="2745488"/>
          </a:xfrm>
          <a:custGeom>
            <a:avLst/>
            <a:gdLst>
              <a:gd name="T0" fmla="*/ 303 w 1299"/>
              <a:gd name="T1" fmla="*/ 1008 h 1008"/>
              <a:gd name="T2" fmla="*/ 1299 w 1299"/>
              <a:gd name="T3" fmla="*/ 1008 h 1008"/>
              <a:gd name="T4" fmla="*/ 1296 w 1299"/>
              <a:gd name="T5" fmla="*/ 315 h 1008"/>
              <a:gd name="T6" fmla="*/ 942 w 1299"/>
              <a:gd name="T7" fmla="*/ 0 h 1008"/>
              <a:gd name="T8" fmla="*/ 3 w 1299"/>
              <a:gd name="T9" fmla="*/ 0 h 1008"/>
              <a:gd name="T10" fmla="*/ 0 w 1299"/>
              <a:gd name="T11" fmla="*/ 723 h 1008"/>
              <a:gd name="T12" fmla="*/ 303 w 1299"/>
              <a:gd name="T13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808" name="Rectangle 16"/>
          <p:cNvSpPr>
            <a:spLocks noGrp="1" noChangeArrowheads="1"/>
          </p:cNvSpPr>
          <p:nvPr>
            <p:ph type="title"/>
          </p:nvPr>
        </p:nvSpPr>
        <p:spPr>
          <a:xfrm>
            <a:off x="107504" y="311365"/>
            <a:ext cx="5943600" cy="1093118"/>
          </a:xfrm>
        </p:spPr>
        <p:txBody>
          <a:bodyPr/>
          <a:lstStyle/>
          <a:p>
            <a:r>
              <a:rPr lang="ru-RU" sz="2800" dirty="0" smtClean="0"/>
              <a:t>НАС СОБРАЛА СУДЬБА                И ЕСТЬ НА ТО ПРИЧИНА…</a:t>
            </a:r>
            <a:endParaRPr lang="en-US" sz="2800" dirty="0"/>
          </a:p>
        </p:txBody>
      </p:sp>
      <p:pic>
        <p:nvPicPr>
          <p:cNvPr id="33810" name="Picture 18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4932040" y="3664695"/>
            <a:ext cx="4211960" cy="319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296" y="1596803"/>
            <a:ext cx="4427984" cy="25122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4022025"/>
            <a:ext cx="4572000" cy="27614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0891" y="1484784"/>
            <a:ext cx="4157850" cy="2593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548680"/>
            <a:ext cx="8922692" cy="1143000"/>
          </a:xfrm>
        </p:spPr>
        <p:txBody>
          <a:bodyPr/>
          <a:lstStyle/>
          <a:p>
            <a:r>
              <a:rPr lang="ru-RU" sz="3600" dirty="0" smtClean="0"/>
              <a:t>Кружок «Моё призвание медицина»            </a:t>
            </a:r>
            <a:r>
              <a:rPr lang="ru-RU" sz="2800" dirty="0" smtClean="0">
                <a:solidFill>
                  <a:schemeClr val="tx1">
                    <a:lumMod val="75000"/>
                  </a:schemeClr>
                </a:solidFill>
              </a:rPr>
              <a:t>для учащихся 8 – 11 классов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. 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gray">
          <a:xfrm rot="4972878">
            <a:off x="6531115" y="419677"/>
            <a:ext cx="881261" cy="3594100"/>
          </a:xfrm>
          <a:prstGeom prst="downArrow">
            <a:avLst>
              <a:gd name="adj1" fmla="val 65009"/>
              <a:gd name="adj2" fmla="val 57931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>
              <a:rot lat="0" lon="600000" rev="0"/>
            </a:camera>
            <a:lightRig rig="legacyFlat3" dir="t"/>
          </a:scene3d>
          <a:sp3d extrusionH="4302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gray">
          <a:xfrm>
            <a:off x="107504" y="1971675"/>
            <a:ext cx="2592288" cy="737245"/>
          </a:xfrm>
          <a:prstGeom prst="roundRect">
            <a:avLst>
              <a:gd name="adj" fmla="val 16667"/>
            </a:avLst>
          </a:prstGeom>
          <a:solidFill>
            <a:srgbClr val="FFFFFF">
              <a:alpha val="89999"/>
            </a:srgbClr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gray">
          <a:xfrm>
            <a:off x="107504" y="2996952"/>
            <a:ext cx="8640960" cy="3384375"/>
          </a:xfrm>
          <a:prstGeom prst="roundRect">
            <a:avLst>
              <a:gd name="adj" fmla="val 16667"/>
            </a:avLst>
          </a:prstGeom>
          <a:solidFill>
            <a:srgbClr val="FFFFFF">
              <a:alpha val="89999"/>
            </a:srgbClr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0255" name="Text Box 38"/>
          <p:cNvSpPr txBox="1">
            <a:spLocks noChangeArrowheads="1"/>
          </p:cNvSpPr>
          <p:nvPr/>
        </p:nvSpPr>
        <p:spPr bwMode="gray">
          <a:xfrm>
            <a:off x="323527" y="2017131"/>
            <a:ext cx="19827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en-US" sz="3600" b="1" dirty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1" y="3104089"/>
            <a:ext cx="835292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условий для профессиональной ориентации  учащихся, расширение  и углубление  знаний, способствующих  сохранению и укреплению здоровья.</a:t>
            </a:r>
            <a:endParaRPr lang="ru-RU" sz="3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en-US" dirty="0"/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gray">
          <a:xfrm>
            <a:off x="457200" y="4419600"/>
            <a:ext cx="2543175" cy="1600200"/>
          </a:xfrm>
          <a:prstGeom prst="roundRect">
            <a:avLst>
              <a:gd name="adj" fmla="val 12699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gray">
          <a:xfrm>
            <a:off x="3832708" y="3657600"/>
            <a:ext cx="14849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cs typeface="Arial" charset="0"/>
              </a:rPr>
              <a:t> </a:t>
            </a:r>
            <a:r>
              <a:rPr lang="ru-RU" sz="2400" b="1" dirty="0" smtClean="0">
                <a:cs typeface="Arial" charset="0"/>
              </a:rPr>
              <a:t>ЗАДАЧИ</a:t>
            </a:r>
            <a:endParaRPr lang="en-US" sz="2400" b="1" dirty="0">
              <a:cs typeface="Arial" charset="0"/>
            </a:endParaRPr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gray">
          <a:xfrm>
            <a:off x="511175" y="48482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4" name="Text Box 18"/>
          <p:cNvSpPr txBox="1">
            <a:spLocks noChangeArrowheads="1"/>
          </p:cNvSpPr>
          <p:nvPr/>
        </p:nvSpPr>
        <p:spPr bwMode="white">
          <a:xfrm>
            <a:off x="912813" y="4443413"/>
            <a:ext cx="165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FF"/>
                </a:solidFill>
                <a:cs typeface="Arial" charset="0"/>
              </a:rPr>
              <a:t>ЗАДАЧА 5</a:t>
            </a:r>
            <a:endParaRPr lang="en-US" sz="20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gray">
          <a:xfrm>
            <a:off x="457200" y="2057400"/>
            <a:ext cx="2543175" cy="1600200"/>
          </a:xfrm>
          <a:prstGeom prst="roundRect">
            <a:avLst>
              <a:gd name="adj" fmla="val 12699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folHlink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7" name="AutoShape 9"/>
          <p:cNvSpPr>
            <a:spLocks noChangeArrowheads="1"/>
          </p:cNvSpPr>
          <p:nvPr/>
        </p:nvSpPr>
        <p:spPr bwMode="gray">
          <a:xfrm>
            <a:off x="511175" y="24860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8" name="Text Box 18"/>
          <p:cNvSpPr txBox="1">
            <a:spLocks noChangeArrowheads="1"/>
          </p:cNvSpPr>
          <p:nvPr/>
        </p:nvSpPr>
        <p:spPr bwMode="white">
          <a:xfrm>
            <a:off x="912813" y="2081213"/>
            <a:ext cx="165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FF"/>
                </a:solidFill>
                <a:cs typeface="Arial" charset="0"/>
              </a:rPr>
              <a:t>ЗАДАЧА 1</a:t>
            </a:r>
            <a:endParaRPr lang="en-US" sz="20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299" name="Text Box 9"/>
          <p:cNvSpPr txBox="1">
            <a:spLocks noChangeArrowheads="1"/>
          </p:cNvSpPr>
          <p:nvPr/>
        </p:nvSpPr>
        <p:spPr bwMode="gray">
          <a:xfrm>
            <a:off x="552450" y="2563813"/>
            <a:ext cx="23161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ru-RU" sz="1400" b="1" dirty="0" smtClean="0">
                <a:solidFill>
                  <a:srgbClr val="000000"/>
                </a:solidFill>
                <a:cs typeface="Arial" charset="0"/>
              </a:rPr>
              <a:t>Работать самостоятельно в группе и давать  самооценку. </a:t>
            </a:r>
            <a:endParaRPr lang="ru-RU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00" name="AutoShape 12"/>
          <p:cNvSpPr>
            <a:spLocks noChangeArrowheads="1"/>
          </p:cNvSpPr>
          <p:nvPr/>
        </p:nvSpPr>
        <p:spPr bwMode="gray">
          <a:xfrm>
            <a:off x="6067425" y="4419600"/>
            <a:ext cx="2543175" cy="1600200"/>
          </a:xfrm>
          <a:prstGeom prst="roundRect">
            <a:avLst>
              <a:gd name="adj" fmla="val 12699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hlink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01" name="AutoShape 13"/>
          <p:cNvSpPr>
            <a:spLocks noChangeArrowheads="1"/>
          </p:cNvSpPr>
          <p:nvPr/>
        </p:nvSpPr>
        <p:spPr bwMode="gray">
          <a:xfrm>
            <a:off x="6121400" y="48482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2302" name="Text Box 18"/>
          <p:cNvSpPr txBox="1">
            <a:spLocks noChangeArrowheads="1"/>
          </p:cNvSpPr>
          <p:nvPr/>
        </p:nvSpPr>
        <p:spPr bwMode="white">
          <a:xfrm>
            <a:off x="6523038" y="4443413"/>
            <a:ext cx="165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FF"/>
                </a:solidFill>
                <a:cs typeface="Arial" charset="0"/>
              </a:rPr>
              <a:t>ЗАДАЧА 4</a:t>
            </a:r>
            <a:endParaRPr lang="en-US" sz="20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303" name="Text Box 9"/>
          <p:cNvSpPr txBox="1">
            <a:spLocks noChangeArrowheads="1"/>
          </p:cNvSpPr>
          <p:nvPr/>
        </p:nvSpPr>
        <p:spPr bwMode="gray">
          <a:xfrm>
            <a:off x="603250" y="4924855"/>
            <a:ext cx="23161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ru-RU" sz="1400" b="1" dirty="0" smtClean="0">
                <a:solidFill>
                  <a:srgbClr val="000000"/>
                </a:solidFill>
                <a:cs typeface="Arial" charset="0"/>
              </a:rPr>
              <a:t>Организация выбора профиля обучения и профессиональной деятельности.</a:t>
            </a:r>
          </a:p>
        </p:txBody>
      </p:sp>
      <p:sp>
        <p:nvSpPr>
          <p:cNvPr id="12304" name="AutoShape 16"/>
          <p:cNvSpPr>
            <a:spLocks noChangeArrowheads="1"/>
          </p:cNvSpPr>
          <p:nvPr/>
        </p:nvSpPr>
        <p:spPr bwMode="gray">
          <a:xfrm>
            <a:off x="6067425" y="2057400"/>
            <a:ext cx="2543175" cy="1600200"/>
          </a:xfrm>
          <a:prstGeom prst="roundRect">
            <a:avLst>
              <a:gd name="adj" fmla="val 12699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accent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05" name="AutoShape 17"/>
          <p:cNvSpPr>
            <a:spLocks noChangeArrowheads="1"/>
          </p:cNvSpPr>
          <p:nvPr/>
        </p:nvSpPr>
        <p:spPr bwMode="gray">
          <a:xfrm>
            <a:off x="6121400" y="24860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white">
          <a:xfrm>
            <a:off x="6523038" y="2081213"/>
            <a:ext cx="165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FF"/>
                </a:solidFill>
                <a:cs typeface="Arial" charset="0"/>
              </a:rPr>
              <a:t>ЗАДАЧА 3</a:t>
            </a:r>
            <a:endParaRPr lang="en-US" sz="20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307" name="Text Box 9"/>
          <p:cNvSpPr txBox="1">
            <a:spLocks noChangeArrowheads="1"/>
          </p:cNvSpPr>
          <p:nvPr/>
        </p:nvSpPr>
        <p:spPr bwMode="gray">
          <a:xfrm>
            <a:off x="6190456" y="2535405"/>
            <a:ext cx="23161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ru-RU" sz="1200" b="1" dirty="0" smtClean="0">
                <a:solidFill>
                  <a:srgbClr val="000000"/>
                </a:solidFill>
                <a:cs typeface="Arial" charset="0"/>
              </a:rPr>
              <a:t>Выработка умения самостоятельно искать, анализировать и отбирать необходимую информацию. </a:t>
            </a:r>
            <a:endParaRPr lang="en-US" sz="1200" b="1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2308" name="Group 20"/>
          <p:cNvGrpSpPr>
            <a:grpSpLocks/>
          </p:cNvGrpSpPr>
          <p:nvPr/>
        </p:nvGrpSpPr>
        <p:grpSpPr bwMode="auto">
          <a:xfrm>
            <a:off x="3095625" y="2667000"/>
            <a:ext cx="2819400" cy="2803525"/>
            <a:chOff x="1968" y="1488"/>
            <a:chExt cx="1776" cy="1766"/>
          </a:xfrm>
        </p:grpSpPr>
        <p:sp>
          <p:nvSpPr>
            <p:cNvPr id="12309" name="AutoShape 21"/>
            <p:cNvSpPr>
              <a:spLocks noChangeArrowheads="1"/>
            </p:cNvSpPr>
            <p:nvPr/>
          </p:nvSpPr>
          <p:spPr bwMode="gray">
            <a:xfrm rot="6774404">
              <a:off x="2004" y="1578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2310" name="AutoShape 22"/>
            <p:cNvSpPr>
              <a:spLocks noChangeArrowheads="1"/>
            </p:cNvSpPr>
            <p:nvPr/>
          </p:nvSpPr>
          <p:spPr bwMode="gray">
            <a:xfrm rot="12174404">
              <a:off x="1968" y="1567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2311" name="AutoShape 23"/>
            <p:cNvSpPr>
              <a:spLocks noChangeArrowheads="1"/>
            </p:cNvSpPr>
            <p:nvPr/>
          </p:nvSpPr>
          <p:spPr bwMode="gray">
            <a:xfrm rot="17574404">
              <a:off x="2029" y="1500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2312" name="AutoShape 24"/>
            <p:cNvSpPr>
              <a:spLocks noChangeArrowheads="1"/>
            </p:cNvSpPr>
            <p:nvPr/>
          </p:nvSpPr>
          <p:spPr bwMode="gray">
            <a:xfrm rot="22974404">
              <a:off x="2056" y="1536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</p:grpSp>
      <p:pic>
        <p:nvPicPr>
          <p:cNvPr id="12313" name="Picture 2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8656" y="737038"/>
            <a:ext cx="25479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4" name="Picture 2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0249" y="1127125"/>
            <a:ext cx="24447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7" name="Picture 2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6286" y="1197768"/>
            <a:ext cx="23526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0" name="Picture 3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8388" y="737038"/>
            <a:ext cx="16525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1" name="Picture 3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9181" y="4956624"/>
            <a:ext cx="235267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ГИМН МЕДИКОВ</a:t>
            </a:r>
            <a:endParaRPr lang="en-US" dirty="0"/>
          </a:p>
        </p:txBody>
      </p:sp>
      <p:sp>
        <p:nvSpPr>
          <p:cNvPr id="14339" name="Freeform 3"/>
          <p:cNvSpPr>
            <a:spLocks/>
          </p:cNvSpPr>
          <p:nvPr/>
        </p:nvSpPr>
        <p:spPr bwMode="gray">
          <a:xfrm>
            <a:off x="2603500" y="3224213"/>
            <a:ext cx="1900238" cy="1376362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808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0" name="Freeform 4"/>
          <p:cNvSpPr>
            <a:spLocks/>
          </p:cNvSpPr>
          <p:nvPr/>
        </p:nvSpPr>
        <p:spPr bwMode="gray">
          <a:xfrm>
            <a:off x="4522788" y="3159125"/>
            <a:ext cx="366712" cy="1562100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808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1" name="Freeform 5"/>
          <p:cNvSpPr>
            <a:spLocks/>
          </p:cNvSpPr>
          <p:nvPr/>
        </p:nvSpPr>
        <p:spPr bwMode="gray">
          <a:xfrm flipH="1">
            <a:off x="4922838" y="3224213"/>
            <a:ext cx="1900237" cy="1376362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808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4342" name="Group 6"/>
          <p:cNvGrpSpPr>
            <a:grpSpLocks/>
          </p:cNvGrpSpPr>
          <p:nvPr/>
        </p:nvGrpSpPr>
        <p:grpSpPr bwMode="auto">
          <a:xfrm>
            <a:off x="395537" y="1556792"/>
            <a:ext cx="2736304" cy="1944216"/>
            <a:chOff x="4320" y="1152"/>
            <a:chExt cx="414" cy="402"/>
          </a:xfrm>
        </p:grpSpPr>
        <p:sp>
          <p:nvSpPr>
            <p:cNvPr id="14343" name="AutoShape 7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44" name="Freeform 8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48627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346" name="Group 10"/>
          <p:cNvGrpSpPr>
            <a:grpSpLocks/>
          </p:cNvGrpSpPr>
          <p:nvPr/>
        </p:nvGrpSpPr>
        <p:grpSpPr bwMode="auto">
          <a:xfrm>
            <a:off x="3239852" y="1556792"/>
            <a:ext cx="2808312" cy="1944216"/>
            <a:chOff x="4320" y="1152"/>
            <a:chExt cx="414" cy="402"/>
          </a:xfrm>
        </p:grpSpPr>
        <p:sp>
          <p:nvSpPr>
            <p:cNvPr id="14347" name="AutoShape 11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48" name="Freeform 12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50000">
                  <a:schemeClr val="accent2">
                    <a:alpha val="0"/>
                  </a:schemeClr>
                </a:gs>
                <a:gs pos="100000">
                  <a:schemeClr val="accent2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349" name="Group 13"/>
          <p:cNvGrpSpPr>
            <a:grpSpLocks/>
          </p:cNvGrpSpPr>
          <p:nvPr/>
        </p:nvGrpSpPr>
        <p:grpSpPr bwMode="auto">
          <a:xfrm>
            <a:off x="6156176" y="1556792"/>
            <a:ext cx="2729851" cy="1944216"/>
            <a:chOff x="4320" y="1152"/>
            <a:chExt cx="414" cy="402"/>
          </a:xfrm>
        </p:grpSpPr>
        <p:sp>
          <p:nvSpPr>
            <p:cNvPr id="14350" name="AutoShape 14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1" name="Freeform 15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8627"/>
                    <a:invGamma/>
                  </a:schemeClr>
                </a:gs>
                <a:gs pos="50000">
                  <a:schemeClr val="hlink">
                    <a:alpha val="0"/>
                  </a:schemeClr>
                </a:gs>
                <a:gs pos="100000">
                  <a:schemeClr val="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354" name="Group 18"/>
          <p:cNvGrpSpPr>
            <a:grpSpLocks/>
          </p:cNvGrpSpPr>
          <p:nvPr/>
        </p:nvGrpSpPr>
        <p:grpSpPr bwMode="auto">
          <a:xfrm>
            <a:off x="395536" y="3940176"/>
            <a:ext cx="8446575" cy="2303855"/>
            <a:chOff x="528" y="2736"/>
            <a:chExt cx="5000" cy="1220"/>
          </a:xfrm>
        </p:grpSpPr>
        <p:sp>
          <p:nvSpPr>
            <p:cNvPr id="14355" name="AutoShape 19"/>
            <p:cNvSpPr>
              <a:spLocks noChangeArrowheads="1"/>
            </p:cNvSpPr>
            <p:nvPr/>
          </p:nvSpPr>
          <p:spPr bwMode="ltGray">
            <a:xfrm>
              <a:off x="1469" y="2822"/>
              <a:ext cx="4059" cy="109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6" name="Rectangle 20"/>
            <p:cNvSpPr>
              <a:spLocks noChangeArrowheads="1"/>
            </p:cNvSpPr>
            <p:nvPr/>
          </p:nvSpPr>
          <p:spPr bwMode="auto">
            <a:xfrm>
              <a:off x="1783" y="3023"/>
              <a:ext cx="3647" cy="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eaLnBrk="0" hangingPunct="0">
                <a:buClr>
                  <a:srgbClr val="D7181F"/>
                </a:buClr>
                <a:buFont typeface="Wingdings" pitchFamily="2" charset="2"/>
                <a:buNone/>
              </a:pPr>
              <a:r>
                <a:rPr lang="ru-RU" sz="2000" b="1" dirty="0" smtClean="0">
                  <a:solidFill>
                    <a:srgbClr val="000000"/>
                  </a:solidFill>
                  <a:cs typeface="Arial" charset="0"/>
                </a:rPr>
                <a:t>Нас собрала судьба и есть на то причины,</a:t>
              </a:r>
              <a:br>
                <a:rPr lang="ru-RU" sz="2000" b="1" dirty="0" smtClean="0">
                  <a:solidFill>
                    <a:srgbClr val="000000"/>
                  </a:solidFill>
                  <a:cs typeface="Arial" charset="0"/>
                </a:rPr>
              </a:br>
              <a:r>
                <a:rPr lang="ru-RU" sz="2000" b="1" dirty="0" smtClean="0">
                  <a:solidFill>
                    <a:srgbClr val="000000"/>
                  </a:solidFill>
                  <a:cs typeface="Arial" charset="0"/>
                </a:rPr>
                <a:t>Горит в сердцах мечта спасая жизнь людей!</a:t>
              </a:r>
              <a:br>
                <a:rPr lang="ru-RU" sz="2000" b="1" dirty="0" smtClean="0">
                  <a:solidFill>
                    <a:srgbClr val="000000"/>
                  </a:solidFill>
                  <a:cs typeface="Arial" charset="0"/>
                </a:rPr>
              </a:br>
              <a:r>
                <a:rPr lang="ru-RU" sz="2000" b="1" dirty="0" smtClean="0">
                  <a:solidFill>
                    <a:srgbClr val="000000"/>
                  </a:solidFill>
                  <a:cs typeface="Arial" charset="0"/>
                </a:rPr>
                <a:t>Служить науке, быть друзьями медицины </a:t>
              </a:r>
              <a:br>
                <a:rPr lang="ru-RU" sz="2000" b="1" dirty="0" smtClean="0">
                  <a:solidFill>
                    <a:srgbClr val="000000"/>
                  </a:solidFill>
                  <a:cs typeface="Arial" charset="0"/>
                </a:rPr>
              </a:br>
              <a:r>
                <a:rPr lang="ru-RU" sz="2000" b="1" dirty="0" smtClean="0">
                  <a:solidFill>
                    <a:srgbClr val="000000"/>
                  </a:solidFill>
                  <a:cs typeface="Arial" charset="0"/>
                </a:rPr>
                <a:t>Хранить здоровье всех - и взрослых и детей!</a:t>
              </a:r>
              <a:endParaRPr lang="ru-RU" sz="2000" b="1" dirty="0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4357" name="Picture 21" descr="YG_circle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736"/>
              <a:ext cx="1220" cy="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59" name="Picture 23" descr="C:\Users\1\Desktop\кровь\Павлова и ШНА\DSC0742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90" y="1663666"/>
            <a:ext cx="2687051" cy="17304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0" name="Picture 24" descr="C:\Users\1\Desktop\кровь\Павлова и ШНА\DSC0743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1729" y="1571592"/>
            <a:ext cx="2822279" cy="192941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1" name="Picture 25" descr="C:\Users\1\Desktop\кровь\Павлова и ШНА\DSC0743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7035" y="1579689"/>
            <a:ext cx="2807887" cy="192131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imn_-_medikov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218" y="483923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88912" y="247650"/>
            <a:ext cx="6211888" cy="1143000"/>
          </a:xfrm>
        </p:spPr>
        <p:txBody>
          <a:bodyPr/>
          <a:lstStyle/>
          <a:p>
            <a:r>
              <a:rPr lang="ru-RU" sz="3600" dirty="0" smtClean="0"/>
              <a:t>СОТРУДНИЧАЕМ С ТГУ</a:t>
            </a:r>
            <a:endParaRPr lang="en-US" sz="3600" dirty="0"/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white">
          <a:xfrm>
            <a:off x="2814638" y="2936875"/>
            <a:ext cx="3497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FF"/>
                </a:solidFill>
                <a:cs typeface="Arial" charset="0"/>
              </a:rPr>
              <a:t>Title in here</a:t>
            </a:r>
          </a:p>
        </p:txBody>
      </p:sp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12" y="1484784"/>
            <a:ext cx="8748713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9" name="Picture 6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613251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80" name="Picture 6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820472" cy="510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650"/>
            <a:ext cx="8604448" cy="1143000"/>
          </a:xfrm>
        </p:spPr>
        <p:txBody>
          <a:bodyPr/>
          <a:lstStyle/>
          <a:p>
            <a:r>
              <a:rPr lang="ru-RU" sz="3200" dirty="0" smtClean="0"/>
              <a:t>ОЧЕРЕДНОЕ ЗАСЕДАНИЕ КРУЖКА</a:t>
            </a:r>
            <a:endParaRPr lang="en-US" sz="3200" dirty="0"/>
          </a:p>
        </p:txBody>
      </p:sp>
      <p:pic>
        <p:nvPicPr>
          <p:cNvPr id="16467" name="Picture 8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860714" cy="512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okAni">
  <a:themeElements>
    <a:clrScheme name="Default Design 2">
      <a:dk1>
        <a:srgbClr val="0052A4"/>
      </a:dk1>
      <a:lt1>
        <a:srgbClr val="FFFFFF"/>
      </a:lt1>
      <a:dk2>
        <a:srgbClr val="DBEFF9"/>
      </a:dk2>
      <a:lt2>
        <a:srgbClr val="808080"/>
      </a:lt2>
      <a:accent1>
        <a:srgbClr val="5A87BE"/>
      </a:accent1>
      <a:accent2>
        <a:srgbClr val="DC5270"/>
      </a:accent2>
      <a:accent3>
        <a:srgbClr val="FFFFFF"/>
      </a:accent3>
      <a:accent4>
        <a:srgbClr val="00458B"/>
      </a:accent4>
      <a:accent5>
        <a:srgbClr val="B5C3DB"/>
      </a:accent5>
      <a:accent6>
        <a:srgbClr val="C74965"/>
      </a:accent6>
      <a:hlink>
        <a:srgbClr val="53B630"/>
      </a:hlink>
      <a:folHlink>
        <a:srgbClr val="D45F48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2E3038"/>
        </a:dk1>
        <a:lt1>
          <a:srgbClr val="FFFFFF"/>
        </a:lt1>
        <a:dk2>
          <a:srgbClr val="DDDDDD"/>
        </a:dk2>
        <a:lt2>
          <a:srgbClr val="808080"/>
        </a:lt2>
        <a:accent1>
          <a:srgbClr val="5ECC4C"/>
        </a:accent1>
        <a:accent2>
          <a:srgbClr val="DE4A98"/>
        </a:accent2>
        <a:accent3>
          <a:srgbClr val="FFFFFF"/>
        </a:accent3>
        <a:accent4>
          <a:srgbClr val="26272E"/>
        </a:accent4>
        <a:accent5>
          <a:srgbClr val="B6E2B2"/>
        </a:accent5>
        <a:accent6>
          <a:srgbClr val="C94289"/>
        </a:accent6>
        <a:hlink>
          <a:srgbClr val="B89642"/>
        </a:hlink>
        <a:folHlink>
          <a:srgbClr val="4EA4C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52A4"/>
        </a:dk1>
        <a:lt1>
          <a:srgbClr val="FFFFFF"/>
        </a:lt1>
        <a:dk2>
          <a:srgbClr val="DBEFF9"/>
        </a:dk2>
        <a:lt2>
          <a:srgbClr val="808080"/>
        </a:lt2>
        <a:accent1>
          <a:srgbClr val="5A87BE"/>
        </a:accent1>
        <a:accent2>
          <a:srgbClr val="DC5270"/>
        </a:accent2>
        <a:accent3>
          <a:srgbClr val="FFFFFF"/>
        </a:accent3>
        <a:accent4>
          <a:srgbClr val="00458B"/>
        </a:accent4>
        <a:accent5>
          <a:srgbClr val="B5C3DB"/>
        </a:accent5>
        <a:accent6>
          <a:srgbClr val="C74965"/>
        </a:accent6>
        <a:hlink>
          <a:srgbClr val="53B630"/>
        </a:hlink>
        <a:folHlink>
          <a:srgbClr val="D45F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85218F"/>
        </a:dk1>
        <a:lt1>
          <a:srgbClr val="FFFFFF"/>
        </a:lt1>
        <a:dk2>
          <a:srgbClr val="F9DBF3"/>
        </a:dk2>
        <a:lt2>
          <a:srgbClr val="808080"/>
        </a:lt2>
        <a:accent1>
          <a:srgbClr val="9461CD"/>
        </a:accent1>
        <a:accent2>
          <a:srgbClr val="4E8DDA"/>
        </a:accent2>
        <a:accent3>
          <a:srgbClr val="FFFFFF"/>
        </a:accent3>
        <a:accent4>
          <a:srgbClr val="711B79"/>
        </a:accent4>
        <a:accent5>
          <a:srgbClr val="C8B7E3"/>
        </a:accent5>
        <a:accent6>
          <a:srgbClr val="467FC5"/>
        </a:accent6>
        <a:hlink>
          <a:srgbClr val="3FBB83"/>
        </a:hlink>
        <a:folHlink>
          <a:srgbClr val="C98C4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DokAni</Template>
  <TotalTime>712</TotalTime>
  <Words>450</Words>
  <Application>Microsoft Office PowerPoint</Application>
  <PresentationFormat>Экран (4:3)</PresentationFormat>
  <Paragraphs>121</Paragraphs>
  <Slides>39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DokAni</vt:lpstr>
      <vt:lpstr>ИНТЕГРАЦИЯ БИОЛОГИИ И ХИМИИ  ВО ВНЕУРОЧНОЙ ДЕЯТЕЛЬНОСТИ</vt:lpstr>
      <vt:lpstr>ВЕК ЖИВИ, ВЕК УЧИСЬ!</vt:lpstr>
      <vt:lpstr>ОСНОВНЫМИ ТРЕБОВАНИЯМИ</vt:lpstr>
      <vt:lpstr>Кружок «Моё призвание медицина»            для учащихся 8 – 11 классов. </vt:lpstr>
      <vt:lpstr>ЗАДАЧИ:</vt:lpstr>
      <vt:lpstr>ГИМН МЕДИКОВ</vt:lpstr>
      <vt:lpstr>СОТРУДНИЧАЕМ С ТГУ</vt:lpstr>
      <vt:lpstr>Презентация PowerPoint</vt:lpstr>
      <vt:lpstr>ОЧЕРЕДНОЕ ЗАСЕДАНИЕ КРУЖКА</vt:lpstr>
      <vt:lpstr>…« Самое главное – научитесь учиться!!!»</vt:lpstr>
      <vt:lpstr>О веселой студенческой жизни…</vt:lpstr>
      <vt:lpstr>А сейчас – мастер класс!</vt:lpstr>
      <vt:lpstr>Победитель конкурса «Пластической хирургии» – Павлов Артур</vt:lpstr>
      <vt:lpstr>Вот это класс!</vt:lpstr>
      <vt:lpstr>ПОПРОБУЕМ И МЫ…</vt:lpstr>
      <vt:lpstr>Презентация PowerPoint</vt:lpstr>
      <vt:lpstr>КРОВЬ – ЗЕРКАЛО НАШЕГО ОРГАНИЗМА</vt:lpstr>
      <vt:lpstr>ПЛАН ЗАНЯТИЯ</vt:lpstr>
      <vt:lpstr>ЦЕЛИ И ЗАДАЧИ</vt:lpstr>
      <vt:lpstr>Решаем поставленные задачи</vt:lpstr>
      <vt:lpstr>ИНФОРМАЦИОННАЯ РАБОТА В ГРУППАХ</vt:lpstr>
      <vt:lpstr>СОСТАВ КРОВИ</vt:lpstr>
      <vt:lpstr>Форменные элементы</vt:lpstr>
      <vt:lpstr>Презентация PowerPoint</vt:lpstr>
      <vt:lpstr>ТРОМБОЦИТЫ</vt:lpstr>
      <vt:lpstr>Лейкоциты? Тромбоциты?</vt:lpstr>
      <vt:lpstr>ГЕМОГЛОБИН</vt:lpstr>
      <vt:lpstr>СТРУКТУРА ГЕМОГЛОБИНА</vt:lpstr>
      <vt:lpstr>Формула гемоглобина</vt:lpstr>
      <vt:lpstr>ПРАКТИЧЕСКАЯ ЧАСТЬ</vt:lpstr>
      <vt:lpstr>РАБОТА КРИМИНАЛИСТОВ</vt:lpstr>
      <vt:lpstr>БИОХИМИЧЕСКАЯ ЛАБОРАТОРИЯ</vt:lpstr>
      <vt:lpstr>ПОКАЗАТЕЛИ ЗДОРОВЬЯ ЧЕЛОВЕКА</vt:lpstr>
      <vt:lpstr>ПАЦИЕНТ 1</vt:lpstr>
      <vt:lpstr>ПАЦИЕНТ 2</vt:lpstr>
      <vt:lpstr>ПАЦИЕНТ 3</vt:lpstr>
      <vt:lpstr>ИНТЕРЕСНЫЕ ФАКТЫ О КРОВИ</vt:lpstr>
      <vt:lpstr>Презентация PowerPoint</vt:lpstr>
      <vt:lpstr>НАС СОБРАЛА СУДЬБА                И ЕСТЬ НА ТО ПРИЧИНА…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ИНТЕГРАЦИЯ БИОЛОГИИ И ХИМИИ  ВО ВНЕУРОЧНОЙ ДЕЯТЕЛЬНОСТИ</dc:title>
  <dc:creator>1</dc:creator>
  <cp:lastModifiedBy>Надежда</cp:lastModifiedBy>
  <cp:revision>77</cp:revision>
  <dcterms:created xsi:type="dcterms:W3CDTF">2018-01-09T06:34:16Z</dcterms:created>
  <dcterms:modified xsi:type="dcterms:W3CDTF">2020-06-24T19:01:31Z</dcterms:modified>
</cp:coreProperties>
</file>