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9" r:id="rId4"/>
    <p:sldId id="280" r:id="rId5"/>
    <p:sldId id="257" r:id="rId6"/>
    <p:sldId id="271" r:id="rId7"/>
    <p:sldId id="262" r:id="rId8"/>
    <p:sldId id="269" r:id="rId9"/>
    <p:sldId id="268" r:id="rId10"/>
    <p:sldId id="281" r:id="rId11"/>
    <p:sldId id="273" r:id="rId12"/>
    <p:sldId id="265" r:id="rId13"/>
    <p:sldId id="263" r:id="rId14"/>
    <p:sldId id="260" r:id="rId15"/>
    <p:sldId id="266" r:id="rId16"/>
    <p:sldId id="261" r:id="rId17"/>
    <p:sldId id="274" r:id="rId18"/>
    <p:sldId id="282" r:id="rId19"/>
    <p:sldId id="275" r:id="rId20"/>
    <p:sldId id="278" r:id="rId21"/>
    <p:sldId id="276" r:id="rId22"/>
    <p:sldId id="277" r:id="rId23"/>
    <p:sldId id="28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C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0" y="-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2.     Читали ли вы  произведения о Винни-Пухе?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FB-45A5-A9B8-C7208F0CF0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FB-45A5-A9B8-C7208F0CF02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26-47B2-BD0C-BCEE74F5042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2. Смотрели ли мультфильм про Винни-Пуха?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85-46AB-B82E-4C1FE37AB2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85-46AB-B82E-4C1FE37AB2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85-46AB-B82E-4C1FE37AB2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85-46AB-B82E-4C1FE37AB2B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857F1B-6F7B-42BA-86B5-C863A824A9BA}" type="CATEGORYNAME">
                      <a:rPr lang="ru-RU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rPr>
                      <a:pPr>
                        <a:defRPr sz="1600" b="1" i="0" u="none" strike="noStrike" kern="1200" spc="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rPr>
                      <a:t>
</a:t>
                    </a:r>
                    <a:fld id="{A20CC599-415F-40C5-8E2C-6CCE8893A7FE}" type="PERCENTAGE">
                      <a:rPr lang="ru-RU" sz="16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</a:rPr>
                      <a:pPr>
                        <a:defRPr sz="1600" b="1" i="0" u="none" strike="noStrike" kern="1200" spc="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1600" baseline="0" dirty="0">
                      <a:solidFill>
                        <a:schemeClr val="accent5">
                          <a:lumMod val="50000"/>
                        </a:schemeClr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381540801717969"/>
                      <c:h val="0.209586614173228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C85-46AB-B82E-4C1FE37AB2B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Киностудии «Disney»</c:v>
                </c:pt>
                <c:pt idx="1">
                  <c:v>Киностудия    "Союзмультфильм"</c:v>
                </c:pt>
                <c:pt idx="2">
                  <c:v>смотрели все версии.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38</c:v>
                </c:pt>
                <c:pt idx="2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24-48FF-AD86-800B574FA34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Автор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1B-40FC-A890-E16F76690EC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1B-40FC-A890-E16F76690EC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1B-40FC-A890-E16F76690EC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1B-40FC-A890-E16F76690E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Б.Заходер</c:v>
                </c:pt>
                <c:pt idx="1">
                  <c:v>А.Милн</c:v>
                </c:pt>
                <c:pt idx="2">
                  <c:v>У.Дисней</c:v>
                </c:pt>
                <c:pt idx="3">
                  <c:v>Ж. Верн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12</c:v>
                </c:pt>
                <c:pt idx="2">
                  <c:v>31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15-439A-9A59-729FA6B9123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8A2-5305-4B27-859A-6601E74A158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DC8C-4060-4AF8-8646-BA52DA56D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7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8A2-5305-4B27-859A-6601E74A158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DC8C-4060-4AF8-8646-BA52DA56D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8A2-5305-4B27-859A-6601E74A158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DC8C-4060-4AF8-8646-BA52DA56D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4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8A2-5305-4B27-859A-6601E74A158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DC8C-4060-4AF8-8646-BA52DA56D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0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8A2-5305-4B27-859A-6601E74A158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DC8C-4060-4AF8-8646-BA52DA56D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7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8A2-5305-4B27-859A-6601E74A158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DC8C-4060-4AF8-8646-BA52DA56D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9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8A2-5305-4B27-859A-6601E74A158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DC8C-4060-4AF8-8646-BA52DA56D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8A2-5305-4B27-859A-6601E74A158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DC8C-4060-4AF8-8646-BA52DA56D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7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8A2-5305-4B27-859A-6601E74A158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DC8C-4060-4AF8-8646-BA52DA56D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8A2-5305-4B27-859A-6601E74A158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DC8C-4060-4AF8-8646-BA52DA56D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8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8A2-5305-4B27-859A-6601E74A158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DC8C-4060-4AF8-8646-BA52DA56D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1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908A2-5305-4B27-859A-6601E74A158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7DC8C-4060-4AF8-8646-BA52DA56D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9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8935"/>
            <a:ext cx="9144000" cy="173695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 школа им. Л.Н. Толстого.  </a:t>
            </a:r>
            <a:br>
              <a:rPr lang="ru-RU" alt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научно-практическая конференция обучающихся «Поиск и творчество»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0742" y="2223181"/>
            <a:ext cx="5065487" cy="303099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«Винни-Пух </a:t>
            </a:r>
            <a:r>
              <a:rPr lang="ru-RU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все-все-все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или все Винни-</a:t>
            </a:r>
            <a:r>
              <a:rPr lang="ru-RU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Пухи</a:t>
            </a:r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6229" y="4564742"/>
            <a:ext cx="5355771" cy="20791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/>
              <a:t>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Рахманова Владислава</a:t>
            </a:r>
            <a:b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учащаяся 5 класса «В»</a:t>
            </a:r>
            <a:b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руководитель Рахманова Ирина Викторовна</a:t>
            </a:r>
          </a:p>
          <a:p>
            <a:r>
              <a:rPr lang="ru-RU" dirty="0"/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5109029" y="6429829"/>
            <a:ext cx="1727200" cy="4281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2019 г.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8986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5239">
            <a:off x="1015831" y="728749"/>
            <a:ext cx="4431574" cy="5616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5945">
            <a:off x="5863425" y="343308"/>
            <a:ext cx="4482358" cy="57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108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783" y="2090057"/>
            <a:ext cx="3322853" cy="45429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7737" y="2090057"/>
            <a:ext cx="3746167" cy="45429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Овальная выноска 1"/>
          <p:cNvSpPr/>
          <p:nvPr/>
        </p:nvSpPr>
        <p:spPr>
          <a:xfrm>
            <a:off x="130627" y="66765"/>
            <a:ext cx="4859383" cy="2090057"/>
          </a:xfrm>
          <a:prstGeom prst="wedgeEllipseCallout">
            <a:avLst>
              <a:gd name="adj1" fmla="val 29995"/>
              <a:gd name="adj2" fmla="val 67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Винни — наивный и добродушный плюшевый мишка. Он забывчив, и его пугают длинные слова, но когда дело касается друзей, Винни всегда готов прийти на помощь!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7027817" y="-36286"/>
            <a:ext cx="4950823" cy="2296160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Пух –самозабвенный поэт, твердо знает: «не потопаешь – не полопаешь», поэтому каждый раз с медвежьей неуклюжестью пытается добыть себе обед самостоятельно. </a:t>
            </a:r>
          </a:p>
        </p:txBody>
      </p:sp>
    </p:spTree>
    <p:extLst>
      <p:ext uri="{BB962C8B-B14F-4D97-AF65-F5344CB8AC3E}">
        <p14:creationId xmlns:p14="http://schemas.microsoft.com/office/powerpoint/2010/main" val="104602016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2"/>
          <a:stretch/>
        </p:blipFill>
        <p:spPr>
          <a:xfrm flipH="1">
            <a:off x="9219474" y="1811520"/>
            <a:ext cx="2656115" cy="488682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2"/>
          <a:stretch/>
        </p:blipFill>
        <p:spPr>
          <a:xfrm>
            <a:off x="548638" y="1528650"/>
            <a:ext cx="2815773" cy="490843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Овальная выноска 1"/>
          <p:cNvSpPr/>
          <p:nvPr/>
        </p:nvSpPr>
        <p:spPr>
          <a:xfrm>
            <a:off x="2464526" y="0"/>
            <a:ext cx="3840480" cy="2860766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r>
              <a:rPr lang="ru-RU" sz="1600" dirty="0" err="1"/>
              <a:t>Хрюня</a:t>
            </a:r>
            <a:r>
              <a:rPr lang="ru-RU" sz="1600" dirty="0"/>
              <a:t> заикается от волнения, переживает по самым разным поводам, боится темноты, неизвестности и многих других вещей, но в его маленькой груди бьётся огромное доброе сердце.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6757854" y="1135811"/>
            <a:ext cx="2926080" cy="3119120"/>
          </a:xfrm>
          <a:prstGeom prst="wedgeEllipseCallout">
            <a:avLst>
              <a:gd name="adj1" fmla="val 44346"/>
              <a:gd name="adj2" fmla="val 4993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Героически </a:t>
            </a:r>
            <a:r>
              <a:rPr lang="ru-RU" dirty="0"/>
              <a:t>сопровождает Винни на охоту на пчел, следует за другом «и в огонь и в воду» и никогда не бросает товарищей в </a:t>
            </a:r>
            <a:r>
              <a:rPr lang="ru-RU" dirty="0" smtClean="0"/>
              <a:t>бе</a:t>
            </a:r>
            <a:r>
              <a:rPr lang="ru-RU" dirty="0"/>
              <a:t>д</a:t>
            </a:r>
            <a:r>
              <a:rPr lang="ru-RU" dirty="0" smtClean="0"/>
              <a:t>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1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12955" y="3130590"/>
            <a:ext cx="3154826" cy="37274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8686"/>
            <a:ext cx="2812955" cy="497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850" y="2172711"/>
            <a:ext cx="3025121" cy="4805817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1985554" y="-74165"/>
            <a:ext cx="4632960" cy="29479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Большом лесу Кролик считает себя лидером. Он часто сердится </a:t>
            </a:r>
            <a:r>
              <a:rPr lang="ru-RU" dirty="0" smtClean="0"/>
              <a:t>но </a:t>
            </a:r>
            <a:r>
              <a:rPr lang="ru-RU" dirty="0"/>
              <a:t>все друзья знают, что у него доброе сердце</a:t>
            </a:r>
            <a:r>
              <a:rPr lang="ru-RU" dirty="0" smtClean="0"/>
              <a:t>. Любит </a:t>
            </a:r>
            <a:r>
              <a:rPr lang="ru-RU" dirty="0"/>
              <a:t>во всём порядок, организованность, всегда сердится, если кто-то делает что-то не так, как это было указано им.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6512095" y="4356392"/>
            <a:ext cx="3605113" cy="2366555"/>
          </a:xfrm>
          <a:prstGeom prst="wedgeEllipseCallout">
            <a:avLst>
              <a:gd name="adj1" fmla="val 49461"/>
              <a:gd name="adj2" fmla="val -42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Он находит выход из любых ситуаций.  Экономный, но не жмот. В советской версии носит очки, проявляет себя воспитанным.</a:t>
            </a:r>
          </a:p>
        </p:txBody>
      </p:sp>
    </p:spTree>
    <p:extLst>
      <p:ext uri="{BB962C8B-B14F-4D97-AF65-F5344CB8AC3E}">
        <p14:creationId xmlns:p14="http://schemas.microsoft.com/office/powerpoint/2010/main" val="292287146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942" y="3142163"/>
            <a:ext cx="3564390" cy="37158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4850" y="3009356"/>
            <a:ext cx="5238750" cy="3981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62413" cy="295855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2730137" y="770779"/>
            <a:ext cx="3004457" cy="2889828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Очаровательный </a:t>
            </a:r>
            <a:r>
              <a:rPr lang="ru-RU" sz="1600" dirty="0" err="1"/>
              <a:t>Ушастик</a:t>
            </a:r>
            <a:r>
              <a:rPr lang="ru-RU" sz="1600" dirty="0"/>
              <a:t> всегда грустит — по поводу и без. Он ничего ни от кого не ждет, поэтому, когда друзья помогают ему в очередной раз отыскать хвост, он искренне счастлив.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6416716" y="770779"/>
            <a:ext cx="3212539" cy="3030718"/>
          </a:xfrm>
          <a:prstGeom prst="wedgeEllipseCallout">
            <a:avLst>
              <a:gd name="adj1" fmla="val 65035"/>
              <a:gd name="adj2" fmla="val 474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 мультфильме он является единственным персонажем склонным к глубоким философским суждениям и раздумьям. Частенько погружаясь в свои мысли и переживания утрачивает нить реальности.  </a:t>
            </a:r>
          </a:p>
        </p:txBody>
      </p:sp>
    </p:spTree>
    <p:extLst>
      <p:ext uri="{BB962C8B-B14F-4D97-AF65-F5344CB8AC3E}">
        <p14:creationId xmlns:p14="http://schemas.microsoft.com/office/powerpoint/2010/main" val="3677829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37411"/>
            <a:ext cx="3275100" cy="3837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5918" y="317161"/>
            <a:ext cx="1785164" cy="2720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1"/>
          <a:stretch/>
        </p:blipFill>
        <p:spPr>
          <a:xfrm>
            <a:off x="8725989" y="3037411"/>
            <a:ext cx="3466011" cy="3820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230" y="0"/>
            <a:ext cx="2261528" cy="2860766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2623572" y="1617914"/>
            <a:ext cx="4150101" cy="28389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Филин</a:t>
            </a:r>
          </a:p>
          <a:p>
            <a:pPr algn="ctr"/>
            <a:r>
              <a:rPr lang="ru-RU" dirty="0"/>
              <a:t>Филин — самый мудрый обитатель Большого леса. Он умеет читать и писать, но его советы не всегда оказываются правильными, из-за чего его друзья попадают в разные переделки.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6284686" y="1018903"/>
            <a:ext cx="3329577" cy="2847703"/>
          </a:xfrm>
          <a:prstGeom prst="wedgeEllipseCallout">
            <a:avLst>
              <a:gd name="adj1" fmla="val 68611"/>
              <a:gd name="adj2" fmla="val 44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Сова — очень мудрая, она самая старшая жительница </a:t>
            </a:r>
            <a:r>
              <a:rPr lang="ru-RU" sz="1600" dirty="0" err="1"/>
              <a:t>Стоакрового</a:t>
            </a:r>
            <a:r>
              <a:rPr lang="ru-RU" sz="1600" dirty="0"/>
              <a:t> Леса. </a:t>
            </a:r>
            <a:r>
              <a:rPr lang="ru-RU" sz="1600" dirty="0" smtClean="0"/>
              <a:t>Невзирая </a:t>
            </a:r>
            <a:r>
              <a:rPr lang="ru-RU" sz="1600" dirty="0"/>
              <a:t>на свою мудрость, отличается безграмотностью и неспособностью написать длинный текст. </a:t>
            </a:r>
          </a:p>
        </p:txBody>
      </p:sp>
    </p:spTree>
    <p:extLst>
      <p:ext uri="{BB962C8B-B14F-4D97-AF65-F5344CB8AC3E}">
        <p14:creationId xmlns:p14="http://schemas.microsoft.com/office/powerpoint/2010/main" val="215531858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FFFF00"/>
            </a:gs>
            <a:gs pos="6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3669"/>
            <a:ext cx="6858000" cy="5264331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6165669" y="91440"/>
            <a:ext cx="5643154" cy="4010297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Винни и друзья представлены всего лишь, как плюшевые игрушки</a:t>
            </a:r>
          </a:p>
        </p:txBody>
      </p:sp>
    </p:spTree>
    <p:extLst>
      <p:ext uri="{BB962C8B-B14F-4D97-AF65-F5344CB8AC3E}">
        <p14:creationId xmlns:p14="http://schemas.microsoft.com/office/powerpoint/2010/main" val="997995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FFFF00"/>
            </a:gs>
            <a:gs pos="6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514" y="1436914"/>
            <a:ext cx="9637486" cy="5421086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0" y="-91440"/>
            <a:ext cx="5643154" cy="2481943"/>
          </a:xfrm>
          <a:prstGeom prst="cloudCallout">
            <a:avLst>
              <a:gd name="adj1" fmla="val 31713"/>
              <a:gd name="adj2" fmla="val 593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Наши </a:t>
            </a:r>
            <a:r>
              <a:rPr lang="ru-RU" sz="2400" b="1" dirty="0">
                <a:solidFill>
                  <a:srgbClr val="002060"/>
                </a:solidFill>
              </a:rPr>
              <a:t>персонажи выглядят совершенно, как живые.</a:t>
            </a:r>
          </a:p>
        </p:txBody>
      </p:sp>
    </p:spTree>
    <p:extLst>
      <p:ext uri="{BB962C8B-B14F-4D97-AF65-F5344CB8AC3E}">
        <p14:creationId xmlns:p14="http://schemas.microsoft.com/office/powerpoint/2010/main" val="112015261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FFFF00"/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4554" y="528935"/>
            <a:ext cx="9773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Социологическое исследование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114" y="2438400"/>
            <a:ext cx="1358392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Читали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ли вы сказочную повесть «Винни-Пух и все-все-все»? </a:t>
            </a:r>
          </a:p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Смотрели ли мультфильм про Винни Пуха </a:t>
            </a:r>
          </a:p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Назовите имя автора произведений о Винни-Пухе.</a:t>
            </a:r>
          </a:p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Как бы вы охарактеризовали Винни-Пуха? Дайте менее трех характеристик.</a:t>
            </a:r>
          </a:p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Чей Винни-Пух вам ближе: Почему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05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FFFF00"/>
            </a:gs>
            <a:gs pos="6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15640614"/>
              </p:ext>
            </p:extLst>
          </p:nvPr>
        </p:nvGraphicFramePr>
        <p:xfrm>
          <a:off x="798286" y="101600"/>
          <a:ext cx="9361714" cy="65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524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1018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Цель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исследования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- 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Узнать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историю появления Винни Пуха как в Великобритании так и в России.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 сравнить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образы Винни-Пуха в диснеевской экранизации Вольфганга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Райтермана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Wolfgang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Reitherman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) под названием «Винни-Пух и пчелиное дерево» и в мультфильме о Винни-Пухе Федора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Хитрука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(1969, 1971), отметить сходство и различие данных образов от произведения А.А.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Милна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в переводе Б.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Заходера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 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отметить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сходство и различие данных образов от произведения А.А.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Милна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в переводе Б.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Заходера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4539797"/>
            <a:ext cx="10515600" cy="120786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Гипотеза исследования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: если Винни-Пух является главным героем книги А.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Милна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и Б.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Заходера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и экранизаций книг про забавного медведя, то его образ должен быть везде одинаковым.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638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45000"/>
                <a:lumOff val="55000"/>
              </a:schemeClr>
            </a:gs>
            <a:gs pos="39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66867742"/>
              </p:ext>
            </p:extLst>
          </p:nvPr>
        </p:nvGraphicFramePr>
        <p:xfrm>
          <a:off x="406401" y="406400"/>
          <a:ext cx="11176000" cy="645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014672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FFFF00"/>
            </a:gs>
            <a:gs pos="3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31324749"/>
              </p:ext>
            </p:extLst>
          </p:nvPr>
        </p:nvGraphicFramePr>
        <p:xfrm>
          <a:off x="1001486" y="0"/>
          <a:ext cx="9550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1264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FFFF00"/>
            </a:gs>
            <a:gs pos="23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9593943" y="188687"/>
            <a:ext cx="2598057" cy="134982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«потому что у него смешной голос»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5301343" y="55336"/>
            <a:ext cx="2598057" cy="1062262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«он русский-он наш», 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7246256" y="649059"/>
            <a:ext cx="2598057" cy="122283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«часто смотрю с родителями»,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2458" y="3042558"/>
            <a:ext cx="7750628" cy="3628572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9593943" y="3810002"/>
            <a:ext cx="2598057" cy="134982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«потому что он хороший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5947228" y="1818822"/>
            <a:ext cx="2598057" cy="1349828"/>
          </a:xfrm>
          <a:prstGeom prst="wedgeEllipseCallout">
            <a:avLst>
              <a:gd name="adj1" fmla="val 19949"/>
              <a:gd name="adj2" fmla="val 560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«потому что он поет смешные песни»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9064172" y="2205262"/>
            <a:ext cx="2598057" cy="134982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«потому что его песни я помню всегда»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573315" y="1784365"/>
            <a:ext cx="2598057" cy="1349828"/>
          </a:xfrm>
          <a:prstGeom prst="wedgeEllipseCallout">
            <a:avLst>
              <a:gd name="adj1" fmla="val 36150"/>
              <a:gd name="adj2" fmla="val 72177"/>
            </a:avLst>
          </a:prstGeom>
          <a:solidFill>
            <a:srgbClr val="56C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«потому что более прорисован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0" y="3473455"/>
            <a:ext cx="2598057" cy="1349828"/>
          </a:xfrm>
          <a:prstGeom prst="wedgeEllipseCallout">
            <a:avLst>
              <a:gd name="adj1" fmla="val 36150"/>
              <a:gd name="adj2" fmla="val 72177"/>
            </a:avLst>
          </a:prstGeom>
          <a:solidFill>
            <a:srgbClr val="56C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«потому что он смешной», 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117929" y="4908555"/>
            <a:ext cx="2598057" cy="1349828"/>
          </a:xfrm>
          <a:prstGeom prst="wedgeEllipseCallout">
            <a:avLst>
              <a:gd name="adj1" fmla="val 36150"/>
              <a:gd name="adj2" fmla="val 72177"/>
            </a:avLst>
          </a:prstGeom>
          <a:solidFill>
            <a:srgbClr val="56C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«он веселый и добрый»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-179614" y="188687"/>
            <a:ext cx="2598057" cy="1349828"/>
          </a:xfrm>
          <a:prstGeom prst="wedgeEllipseCallout">
            <a:avLst>
              <a:gd name="adj1" fmla="val 36150"/>
              <a:gd name="adj2" fmla="val 72177"/>
            </a:avLst>
          </a:prstGeom>
          <a:solidFill>
            <a:srgbClr val="56C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«более интересный чем Российский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2501899" y="158758"/>
            <a:ext cx="2598057" cy="1349828"/>
          </a:xfrm>
          <a:prstGeom prst="wedgeEllipseCallout">
            <a:avLst>
              <a:gd name="adj1" fmla="val -24185"/>
              <a:gd name="adj2" fmla="val 71102"/>
            </a:avLst>
          </a:prstGeom>
          <a:solidFill>
            <a:srgbClr val="56C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/>
              <a:t>потому что я больше смотрел этот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3349171" y="2010217"/>
            <a:ext cx="2598057" cy="641353"/>
          </a:xfrm>
          <a:prstGeom prst="wedgeEllipseCallout">
            <a:avLst>
              <a:gd name="adj1" fmla="val -17481"/>
              <a:gd name="adj2" fmla="val 66801"/>
            </a:avLst>
          </a:prstGeom>
          <a:solidFill>
            <a:srgbClr val="56C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«он яркий»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30415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FFFF00"/>
            </a:gs>
            <a:gs pos="3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57" y="348342"/>
            <a:ext cx="9289143" cy="3063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660" indent="-508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</a:p>
          <a:p>
            <a:pPr marL="454660" indent="-5080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Винни-Пух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его друзья добрые, весёлые, преданные, помогают друг другу. Они все – настоящие друзья. </a:t>
            </a:r>
          </a:p>
          <a:p>
            <a:pPr marL="454660" indent="-508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 моя гипотеза о том, что образ главного героя-медвежонка должен быть одинаков как в книге, так и на экране – подтвердилась!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671">
            <a:off x="9448799" y="1001939"/>
            <a:ext cx="2474686" cy="3189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6763">
            <a:off x="574360" y="3687706"/>
            <a:ext cx="2222879" cy="2674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8282">
            <a:off x="4937626" y="4243973"/>
            <a:ext cx="3901440" cy="2194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60305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61320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r>
              <a:rPr lang="ru-RU" sz="2400" b="1" dirty="0">
                <a:solidFill>
                  <a:srgbClr val="002060"/>
                </a:solidFill>
              </a:rPr>
              <a:t>. Прочитать книгу «Винни-Пух и все-все-все» Бориса </a:t>
            </a:r>
            <a:r>
              <a:rPr lang="ru-RU" sz="2400" b="1" dirty="0" err="1">
                <a:solidFill>
                  <a:srgbClr val="002060"/>
                </a:solidFill>
              </a:rPr>
              <a:t>Заходера</a:t>
            </a:r>
            <a:r>
              <a:rPr lang="ru-RU" sz="2400" b="1" dirty="0">
                <a:solidFill>
                  <a:srgbClr val="002060"/>
                </a:solidFill>
              </a:rPr>
              <a:t> (перевод книги А.А. </a:t>
            </a:r>
            <a:r>
              <a:rPr lang="ru-RU" sz="2400" b="1" dirty="0" err="1">
                <a:solidFill>
                  <a:srgbClr val="002060"/>
                </a:solidFill>
              </a:rPr>
              <a:t>Милна</a:t>
            </a:r>
            <a:r>
              <a:rPr lang="ru-RU" sz="2400" b="1" dirty="0">
                <a:solidFill>
                  <a:srgbClr val="002060"/>
                </a:solidFill>
              </a:rPr>
              <a:t> «</a:t>
            </a:r>
            <a:r>
              <a:rPr lang="ru-RU" sz="2400" b="1" dirty="0" err="1">
                <a:solidFill>
                  <a:srgbClr val="002060"/>
                </a:solidFill>
              </a:rPr>
              <a:t>Winnie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</a:rPr>
              <a:t>the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</a:rPr>
              <a:t>Pooh</a:t>
            </a:r>
            <a:r>
              <a:rPr lang="ru-RU" sz="2400" b="1" dirty="0">
                <a:solidFill>
                  <a:srgbClr val="002060"/>
                </a:solidFill>
              </a:rPr>
              <a:t>») и английский оригинал.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2. Посмотреть мультфильмы о Винни-Пухе Фёдора </a:t>
            </a:r>
            <a:r>
              <a:rPr lang="ru-RU" sz="2400" b="1" dirty="0" err="1">
                <a:solidFill>
                  <a:srgbClr val="002060"/>
                </a:solidFill>
              </a:rPr>
              <a:t>Хитрука</a:t>
            </a:r>
            <a:r>
              <a:rPr lang="ru-RU" sz="2400" b="1" dirty="0">
                <a:solidFill>
                  <a:srgbClr val="002060"/>
                </a:solidFill>
              </a:rPr>
              <a:t> и диснеевскую экранизацию книги А. </a:t>
            </a:r>
            <a:r>
              <a:rPr lang="ru-RU" sz="2400" b="1" dirty="0" err="1">
                <a:solidFill>
                  <a:srgbClr val="002060"/>
                </a:solidFill>
              </a:rPr>
              <a:t>Милна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3. Сравнить экранные образы с </a:t>
            </a:r>
            <a:r>
              <a:rPr lang="ru-RU" sz="2400" b="1" dirty="0" err="1">
                <a:solidFill>
                  <a:srgbClr val="002060"/>
                </a:solidFill>
              </a:rPr>
              <a:t>Winnie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</a:rPr>
              <a:t>the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</a:rPr>
              <a:t>Pooh</a:t>
            </a:r>
            <a:r>
              <a:rPr lang="ru-RU" sz="2400" b="1" dirty="0">
                <a:solidFill>
                  <a:srgbClr val="002060"/>
                </a:solidFill>
              </a:rPr>
              <a:t> А. </a:t>
            </a:r>
            <a:r>
              <a:rPr lang="ru-RU" sz="2400" b="1" dirty="0" err="1">
                <a:solidFill>
                  <a:srgbClr val="002060"/>
                </a:solidFill>
              </a:rPr>
              <a:t>Милна</a:t>
            </a:r>
            <a:r>
              <a:rPr lang="ru-RU" sz="2400" b="1" dirty="0">
                <a:solidFill>
                  <a:srgbClr val="002060"/>
                </a:solidFill>
              </a:rPr>
              <a:t> в переводе Б. </a:t>
            </a:r>
            <a:r>
              <a:rPr lang="ru-RU" sz="2400" b="1" dirty="0" err="1">
                <a:solidFill>
                  <a:srgbClr val="002060"/>
                </a:solidFill>
              </a:rPr>
              <a:t>Заходера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55765" y="5362758"/>
            <a:ext cx="10515600" cy="120786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Гипотеза исследования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: если Винни-Пух является главным героем книги А.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Милна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и Б.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Заходера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и экранизаций книг про забавного медведя, то его образ должен быть везде одинаковым.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1337">
            <a:off x="534761" y="2530384"/>
            <a:ext cx="1847850" cy="2476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69007">
            <a:off x="9825445" y="2584208"/>
            <a:ext cx="1645920" cy="2368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697" y="2542365"/>
            <a:ext cx="1815738" cy="267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57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7844" y="203200"/>
            <a:ext cx="8257172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350" y="3645806"/>
            <a:ext cx="85725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8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342" y="0"/>
            <a:ext cx="3748387" cy="536019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3995057" cy="194264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В 1921 году годовалому сыну </a:t>
            </a:r>
            <a:r>
              <a:rPr lang="ru-RU" sz="2400" b="1" dirty="0" err="1">
                <a:solidFill>
                  <a:srgbClr val="0070C0"/>
                </a:solidFill>
              </a:rPr>
              <a:t>Милна</a:t>
            </a:r>
            <a:r>
              <a:rPr lang="ru-RU" sz="2400" b="1" dirty="0">
                <a:solidFill>
                  <a:srgbClr val="0070C0"/>
                </a:solidFill>
              </a:rPr>
              <a:t> Кристоферу Робину подарили плюшевого мишку, который сразу стал любимцем семьи. </a:t>
            </a:r>
            <a:r>
              <a:rPr lang="ru-RU" sz="2400" b="1" dirty="0" err="1">
                <a:solidFill>
                  <a:srgbClr val="0070C0"/>
                </a:solidFill>
              </a:rPr>
              <a:t>Милн</a:t>
            </a:r>
            <a:r>
              <a:rPr lang="ru-RU" sz="2400" b="1" dirty="0">
                <a:solidFill>
                  <a:srgbClr val="0070C0"/>
                </a:solidFill>
              </a:rPr>
              <a:t> начал сочинять о нём стихи и истории.</a:t>
            </a:r>
          </a:p>
        </p:txBody>
      </p:sp>
      <p:pic>
        <p:nvPicPr>
          <p:cNvPr id="1026" name="Picture 2" descr="miln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77" y="2534670"/>
            <a:ext cx="4204380" cy="420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7667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9940" y="478971"/>
            <a:ext cx="6183086" cy="1493869"/>
          </a:xfrm>
          <a:effectLst>
            <a:glow rad="127000">
              <a:srgbClr val="FFFF00"/>
            </a:glow>
          </a:effectLst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Подлинные игрушки Кристофера Робина: Иа-Иа,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</a:rPr>
              <a:t>Кенга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, Пух, Тигра и Пятачок.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Нью-Йоркская публичная библиотека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61" y="2500948"/>
            <a:ext cx="5123935" cy="353906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686" y="1972840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61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401" y="112594"/>
            <a:ext cx="1911059" cy="271848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934" y="314503"/>
            <a:ext cx="2353331" cy="2831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86" y="4155230"/>
            <a:ext cx="2143746" cy="25460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0230" y="3249670"/>
            <a:ext cx="2155370" cy="29813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773" y="3249670"/>
            <a:ext cx="2507524" cy="3555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26" y="-1"/>
            <a:ext cx="3213463" cy="51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3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17714" y="638629"/>
            <a:ext cx="5994400" cy="238034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Ви́нни-Пух</a:t>
            </a:r>
            <a:r>
              <a:rPr lang="ru-RU" dirty="0">
                <a:solidFill>
                  <a:schemeClr val="tx1"/>
                </a:solidFill>
              </a:rPr>
              <a:t> (англ. </a:t>
            </a:r>
            <a:r>
              <a:rPr lang="ru-RU" dirty="0" err="1">
                <a:solidFill>
                  <a:schemeClr val="tx1"/>
                </a:solidFill>
              </a:rPr>
              <a:t>Winnie-the-Pooh</a:t>
            </a:r>
            <a:r>
              <a:rPr lang="ru-RU" dirty="0">
                <a:solidFill>
                  <a:schemeClr val="tx1"/>
                </a:solidFill>
              </a:rPr>
              <a:t>) — плюшевый мишка, персонаж двух повестей и двух сборников стихотворений английского писателя Алана </a:t>
            </a:r>
            <a:r>
              <a:rPr lang="ru-RU" dirty="0" err="1">
                <a:solidFill>
                  <a:schemeClr val="tx1"/>
                </a:solidFill>
              </a:rPr>
              <a:t>Милна</a:t>
            </a:r>
            <a:r>
              <a:rPr lang="ru-RU" dirty="0">
                <a:solidFill>
                  <a:schemeClr val="tx1"/>
                </a:solidFill>
              </a:rPr>
              <a:t>, впервые появившийся в печати в 1926 году.</a:t>
            </a:r>
          </a:p>
          <a:p>
            <a:pPr algn="ctr"/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979885" y="3657600"/>
            <a:ext cx="6081486" cy="236582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rgbClr val="002060"/>
                </a:solidFill>
              </a:rPr>
              <a:t>Один из самых известных героев детской литературы XX века. В 1960—1970-е годы, благодаря пересказу Бориса </a:t>
            </a:r>
            <a:r>
              <a:rPr lang="ru-RU" dirty="0" err="1">
                <a:solidFill>
                  <a:srgbClr val="002060"/>
                </a:solidFill>
              </a:rPr>
              <a:t>Заходера</a:t>
            </a:r>
            <a:r>
              <a:rPr lang="ru-RU" dirty="0">
                <a:solidFill>
                  <a:srgbClr val="002060"/>
                </a:solidFill>
              </a:rPr>
              <a:t>, а затем фильмам студии «</a:t>
            </a:r>
            <a:r>
              <a:rPr lang="ru-RU" dirty="0" err="1">
                <a:solidFill>
                  <a:srgbClr val="002060"/>
                </a:solidFill>
              </a:rPr>
              <a:t>Союзмультфильм</a:t>
            </a:r>
            <a:r>
              <a:rPr lang="ru-RU" dirty="0">
                <a:solidFill>
                  <a:srgbClr val="002060"/>
                </a:solidFill>
              </a:rPr>
              <a:t>», где мишку озвучивал Евгений Леонов, Винни-Пух стал очень популярен и в СССР.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0152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57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Презентацая Владина по русскому языку Часто,редко,иногда</Template>
  <TotalTime>1044</TotalTime>
  <Words>715</Words>
  <Application>Microsoft Office PowerPoint</Application>
  <PresentationFormat>Произвольный</PresentationFormat>
  <Paragraphs>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Муниципальное бюджетное общеобразовательное учреждение  школа им. Л.Н. Толстого.   Муниципальная научно-практическая конференция обучающихся «Поиск и творчество»</vt:lpstr>
      <vt:lpstr>Цель исследования:  -  Узнать историю появления Винни Пуха как в Великобритании так и в России. -  сравнить образы Винни-Пуха в диснеевской экранизации Вольфганга Райтермана (Wolfgang Reitherman) под названием «Винни-Пух и пчелиное дерево» и в мультфильме о Винни-Пухе Федора Хитрука (1969, 1971), отметить сходство и различие данных образов от произведения А.А. Милна в переводе Б. Заходера.  -  отметить сходство и различие данных образов от произведения А.А. Милна в переводе Б. Заходера </vt:lpstr>
      <vt:lpstr>Задачи: 1. Прочитать книгу «Винни-Пух и все-все-все» Бориса Заходера (перевод книги А.А. Милна «Winnie – the – Pooh») и английский оригинал. 2. Посмотреть мультфильмы о Винни-Пухе Фёдора Хитрука и диснеевскую экранизацию книги А. Милна.  3. Сравнить экранные образы с Winnie – the – Pooh А. Милна в переводе Б. Заходера.   </vt:lpstr>
      <vt:lpstr>Презентация PowerPoint</vt:lpstr>
      <vt:lpstr>В 1921 году годовалому сыну Милна Кристоферу Робину подарили плюшевого мишку, который сразу стал любимцем семьи. Милн начал сочинять о нём стихи и истории.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школа им. Л.Н. Толстого.   Муниципальная научно-практическая конференция обучающихся «Поиск и творчество»</dc:title>
  <dc:creator>User</dc:creator>
  <cp:lastModifiedBy>Надежда</cp:lastModifiedBy>
  <cp:revision>60</cp:revision>
  <dcterms:created xsi:type="dcterms:W3CDTF">2019-03-06T06:48:03Z</dcterms:created>
  <dcterms:modified xsi:type="dcterms:W3CDTF">2020-06-22T08:05:26Z</dcterms:modified>
</cp:coreProperties>
</file>