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73" r:id="rId9"/>
    <p:sldId id="274" r:id="rId10"/>
    <p:sldId id="275" r:id="rId11"/>
    <p:sldId id="276" r:id="rId12"/>
    <p:sldId id="261" r:id="rId13"/>
    <p:sldId id="277" r:id="rId14"/>
    <p:sldId id="268" r:id="rId15"/>
    <p:sldId id="265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6176" autoAdjust="0"/>
  </p:normalViewPr>
  <p:slideViewPr>
    <p:cSldViewPr snapToGrid="0" showGuides="1">
      <p:cViewPr varScale="1">
        <p:scale>
          <a:sx n="56" d="100"/>
          <a:sy n="56" d="100"/>
        </p:scale>
        <p:origin x="250" y="3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3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98-47CF-9DB4-6096611516B7}"/>
              </c:ext>
            </c:extLst>
          </c:dPt>
          <c:dPt>
            <c:idx val="1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98-47CF-9DB4-6096611516B7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98-47CF-9DB4-6096611516B7}"/>
              </c:ext>
            </c:extLst>
          </c:dPt>
          <c:cat>
            <c:strRef>
              <c:f>Sheet1!$A$2:$A$4</c:f>
              <c:strCache>
                <c:ptCount val="3"/>
                <c:pt idx="0">
                  <c:v>1 кв.</c:v>
                </c:pt>
                <c:pt idx="1">
                  <c:v>2 кв.</c:v>
                </c:pt>
                <c:pt idx="2">
                  <c:v>3 кв.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90</c:v>
                </c:pt>
                <c:pt idx="1">
                  <c:v>2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466F-A9F4-C68136935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F861F19-DF91-4F64-BE48-EFD1CA52AD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8CB0A0-0989-4B5B-B154-0629656CFC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29D15C-84BD-4D56-93D9-F3D642B3783F}" type="datetime1">
              <a:rPr lang="ru-RU" smtClean="0"/>
              <a:t>31.05.2020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DD27BA-B4B9-4D27-9656-D54AFCB9F8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0B101362-2FBF-46C0-B19B-AA1AE1D4BD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442E760-7E3D-4B19-8755-B96625BD0F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5330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8C75D-B082-4928-AA26-7BDD164707E1}" type="datetime1">
              <a:rPr lang="ru-RU" smtClean="0"/>
              <a:pPr/>
              <a:t>31.05.2020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522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09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265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787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45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40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37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д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C0C995-565B-4516-BC98-CCDEE529B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5380844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Название 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5034596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890308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 dirty="0"/>
              <a:t>КЛЮЧЕВАЯ ФРАЗА ПРЕЗЕНТАЦИИ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B62C84D-B809-41CE-8FCD-935E2343985F}"/>
              </a:ext>
            </a:extLst>
          </p:cNvPr>
          <p:cNvCxnSpPr/>
          <p:nvPr userDrawn="1"/>
        </p:nvCxnSpPr>
        <p:spPr>
          <a:xfrm>
            <a:off x="5711952" y="5382082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08400" y="3612713"/>
            <a:ext cx="4975200" cy="1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477C40CB-E014-6746-B13E-D12CBBAA5F76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250713-11E6-4FEF-877D-92967D24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5D3C9A-DEE5-4BD4-8961-80E018A4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23800E-00CA-43ED-953B-1A09DD42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6869C46-B57A-4B80-BC7B-965AF70D6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3284" y="5868367"/>
            <a:ext cx="8165432" cy="363600"/>
          </a:xfrm>
        </p:spPr>
        <p:txBody>
          <a:bodyPr rtlCol="0">
            <a:normAutofit/>
          </a:bodyPr>
          <a:lstStyle>
            <a:lvl1pPr algn="ctr">
              <a:defRPr lang="ru-RU" sz="1800" b="0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НАЗВАНИЯ</a:t>
            </a:r>
          </a:p>
        </p:txBody>
      </p:sp>
      <p:sp>
        <p:nvSpPr>
          <p:cNvPr id="8" name="Замещающее медиа 7">
            <a:extLst>
              <a:ext uri="{FF2B5EF4-FFF2-40B4-BE49-F238E27FC236}">
                <a16:creationId xmlns:a16="http://schemas.microsoft.com/office/drawing/2014/main" id="{42411445-9429-45B8-9A2F-EB86451B6B14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29056" y="827052"/>
            <a:ext cx="10533888" cy="481888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клипа мультимедиа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135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о списком источн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AB26BB24-F7CA-D343-93C8-2EAC64AB35D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ru-RU" noProof="0" dirty="0"/>
              <a:t>Список источников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8"/>
            <a:ext cx="10515600" cy="3742191"/>
          </a:xfrm>
        </p:spPr>
        <p:txBody>
          <a:bodyPr rtlCol="0">
            <a:normAutofit/>
          </a:bodyPr>
          <a:lstStyle>
            <a:lvl1pPr marL="285750" indent="-285750" algn="l">
              <a:buClr>
                <a:schemeClr val="bg2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180000" lvl="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ru-RU" noProof="0" dirty="0"/>
              <a:t>Редактирование основных стилей текста</a:t>
            </a:r>
          </a:p>
        </p:txBody>
      </p:sp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D3F5050C-5FCE-4873-9B10-9668F66C278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28000" y="1583062"/>
            <a:ext cx="2736000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2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временной шка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вал 32">
            <a:extLst>
              <a:ext uri="{FF2B5EF4-FFF2-40B4-BE49-F238E27FC236}">
                <a16:creationId xmlns:a16="http://schemas.microsoft.com/office/drawing/2014/main" id="{93CAE97F-7AA1-7243-A2C2-945FB7C81FF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ru-RU" noProof="0" dirty="0"/>
              <a:t>Временная шкала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8"/>
            <a:ext cx="10515600" cy="904875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4E7124FD-A9E6-49DA-B2D3-4C868E3C90A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28000" y="1583062"/>
            <a:ext cx="2736000" cy="133200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128AD04-D032-4ED8-B747-79E215221BC3}"/>
              </a:ext>
            </a:extLst>
          </p:cNvPr>
          <p:cNvCxnSpPr/>
          <p:nvPr userDrawn="1"/>
        </p:nvCxnSpPr>
        <p:spPr>
          <a:xfrm>
            <a:off x="1003193" y="3429000"/>
            <a:ext cx="10735056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7CADBD86-8962-4775-A03E-4D2D3F35D72C}"/>
              </a:ext>
            </a:extLst>
          </p:cNvPr>
          <p:cNvSpPr/>
          <p:nvPr userDrawn="1"/>
        </p:nvSpPr>
        <p:spPr>
          <a:xfrm>
            <a:off x="1003193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25884FD-7D59-4699-84D1-14B6900E99F4}"/>
              </a:ext>
            </a:extLst>
          </p:cNvPr>
          <p:cNvSpPr/>
          <p:nvPr userDrawn="1"/>
        </p:nvSpPr>
        <p:spPr>
          <a:xfrm>
            <a:off x="6048611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6A6A55C-2C42-4004-8120-A8A22C86DD6F}"/>
              </a:ext>
            </a:extLst>
          </p:cNvPr>
          <p:cNvSpPr/>
          <p:nvPr userDrawn="1"/>
        </p:nvSpPr>
        <p:spPr>
          <a:xfrm>
            <a:off x="9412224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13A8FD8-4E6D-4DB1-8DA5-82151D87BDFF}"/>
              </a:ext>
            </a:extLst>
          </p:cNvPr>
          <p:cNvSpPr/>
          <p:nvPr userDrawn="1"/>
        </p:nvSpPr>
        <p:spPr>
          <a:xfrm>
            <a:off x="2684999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1E5BFBE-FB31-40FB-971E-8340FDBDE99A}"/>
              </a:ext>
            </a:extLst>
          </p:cNvPr>
          <p:cNvSpPr/>
          <p:nvPr userDrawn="1"/>
        </p:nvSpPr>
        <p:spPr>
          <a:xfrm>
            <a:off x="4366805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9956DA3-E64C-494F-8908-AC1D9418DC10}"/>
              </a:ext>
            </a:extLst>
          </p:cNvPr>
          <p:cNvSpPr/>
          <p:nvPr userDrawn="1"/>
        </p:nvSpPr>
        <p:spPr>
          <a:xfrm>
            <a:off x="7730417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925B8D3-7699-4838-BB92-099F0752EF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6251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1" name="Текст 13">
            <a:extLst>
              <a:ext uri="{FF2B5EF4-FFF2-40B4-BE49-F238E27FC236}">
                <a16:creationId xmlns:a16="http://schemas.microsoft.com/office/drawing/2014/main" id="{F0ED1E4A-D0B2-44B6-AE21-6DC45B20C6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944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Текст 13">
            <a:extLst>
              <a:ext uri="{FF2B5EF4-FFF2-40B4-BE49-F238E27FC236}">
                <a16:creationId xmlns:a16="http://schemas.microsoft.com/office/drawing/2014/main" id="{4648B297-D9C8-4F98-BBDB-5A2891F949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88286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4" name="Текст 13">
            <a:extLst>
              <a:ext uri="{FF2B5EF4-FFF2-40B4-BE49-F238E27FC236}">
                <a16:creationId xmlns:a16="http://schemas.microsoft.com/office/drawing/2014/main" id="{C5B52EBA-EDDF-4C7B-A681-393B771D34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38979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13">
            <a:extLst>
              <a:ext uri="{FF2B5EF4-FFF2-40B4-BE49-F238E27FC236}">
                <a16:creationId xmlns:a16="http://schemas.microsoft.com/office/drawing/2014/main" id="{97BC10B9-E990-4199-8B1A-8B69D6F40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0321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6" name="Текст 13">
            <a:extLst>
              <a:ext uri="{FF2B5EF4-FFF2-40B4-BE49-F238E27FC236}">
                <a16:creationId xmlns:a16="http://schemas.microsoft.com/office/drawing/2014/main" id="{5876A64D-FA56-4565-8EBF-B9D51A8B20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1014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13">
            <a:extLst>
              <a:ext uri="{FF2B5EF4-FFF2-40B4-BE49-F238E27FC236}">
                <a16:creationId xmlns:a16="http://schemas.microsoft.com/office/drawing/2014/main" id="{CA843817-8244-446A-9618-257B5329B4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52356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86A6FE38-5036-4D35-93E4-07C5DEC401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03049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9" name="Текст 13">
            <a:extLst>
              <a:ext uri="{FF2B5EF4-FFF2-40B4-BE49-F238E27FC236}">
                <a16:creationId xmlns:a16="http://schemas.microsoft.com/office/drawing/2014/main" id="{1966E981-C557-4255-9DCC-162A429B5E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4391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30" name="Текст 13">
            <a:extLst>
              <a:ext uri="{FF2B5EF4-FFF2-40B4-BE49-F238E27FC236}">
                <a16:creationId xmlns:a16="http://schemas.microsoft.com/office/drawing/2014/main" id="{C386D796-CB69-4D7D-9C52-C41187CC88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85084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id="{24441BBA-89B7-4AE6-91F6-04DB373B54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16424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+mj-lt"/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32" name="Текст 13">
            <a:extLst>
              <a:ext uri="{FF2B5EF4-FFF2-40B4-BE49-F238E27FC236}">
                <a16:creationId xmlns:a16="http://schemas.microsoft.com/office/drawing/2014/main" id="{B117E4C6-D10A-4738-8283-D63AB1B314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67117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994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6775" b="-5725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8C75CBB-4E7D-408E-AF76-442117F41B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447556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678-555-0128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1663690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4152286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264670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 dirty="0"/>
              <a:t>ВИКТОР ИГНАТЬЕВ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B62C84D-B809-41CE-8FCD-935E2343985F}"/>
              </a:ext>
            </a:extLst>
          </p:cNvPr>
          <p:cNvCxnSpPr/>
          <p:nvPr userDrawn="1"/>
        </p:nvCxnSpPr>
        <p:spPr>
          <a:xfrm>
            <a:off x="5711952" y="5004104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08400" y="2987075"/>
            <a:ext cx="4975200" cy="114227"/>
          </a:xfrm>
          <a:prstGeom prst="rect">
            <a:avLst/>
          </a:prstGeom>
        </p:spPr>
      </p:pic>
      <p:sp>
        <p:nvSpPr>
          <p:cNvPr id="12" name="Текст 26">
            <a:extLst>
              <a:ext uri="{FF2B5EF4-FFF2-40B4-BE49-F238E27FC236}">
                <a16:creationId xmlns:a16="http://schemas.microsoft.com/office/drawing/2014/main" id="{21AF3F24-9D59-456A-9130-8C4049C34F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95600" y="5423227"/>
            <a:ext cx="6400800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IGNATYEV@EXAMPLE.COM</a:t>
            </a:r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716B9C4F-E33C-4EA7-A4F7-A2137CFCF2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512151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</a:t>
            </a:r>
          </a:p>
        </p:txBody>
      </p:sp>
    </p:spTree>
    <p:extLst>
      <p:ext uri="{BB962C8B-B14F-4D97-AF65-F5344CB8AC3E}">
        <p14:creationId xmlns:p14="http://schemas.microsoft.com/office/powerpoint/2010/main" val="209187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1_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6">
            <a:extLst>
              <a:ext uri="{FF2B5EF4-FFF2-40B4-BE49-F238E27FC236}">
                <a16:creationId xmlns:a16="http://schemas.microsoft.com/office/drawing/2014/main" id="{EDD611DF-9DFE-B043-8BAE-EE27852FDA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447556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678-555-0128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1663690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4152286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264670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 dirty="0"/>
              <a:t>ВИКТОР ИГНАТЬЕВ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B62C84D-B809-41CE-8FCD-935E2343985F}"/>
              </a:ext>
            </a:extLst>
          </p:cNvPr>
          <p:cNvCxnSpPr/>
          <p:nvPr userDrawn="1"/>
        </p:nvCxnSpPr>
        <p:spPr>
          <a:xfrm>
            <a:off x="5711952" y="5004104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26">
            <a:extLst>
              <a:ext uri="{FF2B5EF4-FFF2-40B4-BE49-F238E27FC236}">
                <a16:creationId xmlns:a16="http://schemas.microsoft.com/office/drawing/2014/main" id="{21AF3F24-9D59-456A-9130-8C4049C34F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423227"/>
            <a:ext cx="5920556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IGNATYEV@GMAIL.COM</a:t>
            </a:r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716B9C4F-E33C-4EA7-A4F7-A2137CFCF2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512151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</a:t>
            </a:r>
          </a:p>
        </p:txBody>
      </p:sp>
    </p:spTree>
    <p:extLst>
      <p:ext uri="{BB962C8B-B14F-4D97-AF65-F5344CB8AC3E}">
        <p14:creationId xmlns:p14="http://schemas.microsoft.com/office/powerpoint/2010/main" val="405328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C0C995-565B-4516-BC98-CCDEE529B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Название презентации   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08400" y="3612713"/>
            <a:ext cx="4975200" cy="114227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16A87704-FE99-4EBD-97FB-FBB15A227F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021" y="3890308"/>
            <a:ext cx="10117959" cy="60665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000" b="0" i="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33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4D6B2F7A-6215-4548-B8BA-BFBFA46660C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5" name="Графический объект 13">
            <a:extLst>
              <a:ext uri="{FF2B5EF4-FFF2-40B4-BE49-F238E27FC236}">
                <a16:creationId xmlns:a16="http://schemas.microsoft.com/office/drawing/2014/main" id="{6B7C1ECA-416B-4ED3-9B96-F05BED98E498}"/>
              </a:ext>
            </a:extLst>
          </p:cNvPr>
          <p:cNvSpPr/>
          <p:nvPr/>
        </p:nvSpPr>
        <p:spPr>
          <a:xfrm>
            <a:off x="4534478" y="1568994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685C8FD-6063-414E-B2AC-D07168DE1813}"/>
              </a:ext>
            </a:extLst>
          </p:cNvPr>
          <p:cNvSpPr/>
          <p:nvPr userDrawn="1"/>
        </p:nvSpPr>
        <p:spPr>
          <a:xfrm>
            <a:off x="0" y="2483224"/>
            <a:ext cx="12192000" cy="3465576"/>
          </a:xfrm>
          <a:prstGeom prst="rect">
            <a:avLst/>
          </a:prstGeom>
          <a:blipFill>
            <a:blip r:embed="rId2"/>
            <a:srcRect/>
            <a:stretch>
              <a:fillRect t="-48945" b="-48945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BA38A80-B4F3-4560-B2F9-C0652AAB2188}"/>
              </a:ext>
            </a:extLst>
          </p:cNvPr>
          <p:cNvSpPr/>
          <p:nvPr userDrawn="1"/>
        </p:nvSpPr>
        <p:spPr>
          <a:xfrm>
            <a:off x="0" y="2483223"/>
            <a:ext cx="12192000" cy="3465576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14241DF-0B07-491C-8CA2-1BD10F84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82722"/>
            <a:ext cx="10515600" cy="4685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1800"/>
            </a:lvl1pPr>
          </a:lstStyle>
          <a:p>
            <a:pPr marL="228600" lvl="0" indent="-228600" algn="ctr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45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30AF4CE-F455-4A31-8ED6-5841DF59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82F029-D8CC-4FE7-9C30-98E576ED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891442-6C1A-4969-A4A2-EFCF20E7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457F0D-7504-4879-BCFD-DDEA424C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Объект 2">
            <a:extLst>
              <a:ext uri="{FF2B5EF4-FFF2-40B4-BE49-F238E27FC236}">
                <a16:creationId xmlns:a16="http://schemas.microsoft.com/office/drawing/2014/main" id="{50CCCB36-FE7F-43C1-810B-49BBAB494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43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0599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577B6609-6A41-45F4-9B8B-9A6DEABB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FD4558-495E-4FE3-B256-7B6A8637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C0E450-E490-45F1-909F-5831583C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D7E109-C0EE-4D25-9A01-E58D7476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Объект 2">
            <a:extLst>
              <a:ext uri="{FF2B5EF4-FFF2-40B4-BE49-F238E27FC236}">
                <a16:creationId xmlns:a16="http://schemas.microsoft.com/office/drawing/2014/main" id="{62C48FC5-1EDF-4F7E-9E82-D342C4D45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43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Объект 3">
            <a:extLst>
              <a:ext uri="{FF2B5EF4-FFF2-40B4-BE49-F238E27FC236}">
                <a16:creationId xmlns:a16="http://schemas.microsoft.com/office/drawing/2014/main" id="{7245FF27-1D81-4487-86EE-A8826AB33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43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9485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EF85B3E-9C3B-48E3-BA88-7B18BAC8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E55B65-81AB-463F-B78F-208BABF7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814494-7E7B-41F9-984C-51671FC7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932FB9-9355-4718-A3AF-2991AEFD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 2">
            <a:extLst>
              <a:ext uri="{FF2B5EF4-FFF2-40B4-BE49-F238E27FC236}">
                <a16:creationId xmlns:a16="http://schemas.microsoft.com/office/drawing/2014/main" id="{E0E064FB-456B-4012-A632-907E0F636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66900"/>
            <a:ext cx="5157787" cy="445824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Объект 3">
            <a:extLst>
              <a:ext uri="{FF2B5EF4-FFF2-40B4-BE49-F238E27FC236}">
                <a16:creationId xmlns:a16="http://schemas.microsoft.com/office/drawing/2014/main" id="{D7224228-301B-4143-AE44-555A65ECB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88937"/>
            <a:ext cx="5157787" cy="3461014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Текст 4">
            <a:extLst>
              <a:ext uri="{FF2B5EF4-FFF2-40B4-BE49-F238E27FC236}">
                <a16:creationId xmlns:a16="http://schemas.microsoft.com/office/drawing/2014/main" id="{421B5496-F2D7-450B-A1AF-12FC29E45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66900"/>
            <a:ext cx="5183188" cy="445824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5">
            <a:extLst>
              <a:ext uri="{FF2B5EF4-FFF2-40B4-BE49-F238E27FC236}">
                <a16:creationId xmlns:a16="http://schemas.microsoft.com/office/drawing/2014/main" id="{D087222D-3611-4518-AD76-AC2E042CD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88937"/>
            <a:ext cx="5183188" cy="3461014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646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6">
            <a:extLst>
              <a:ext uri="{FF2B5EF4-FFF2-40B4-BE49-F238E27FC236}">
                <a16:creationId xmlns:a16="http://schemas.microsoft.com/office/drawing/2014/main" id="{4A7545D6-9827-7E4A-AB92-664BB510D9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5380844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Название 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5034596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890308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 dirty="0"/>
              <a:t>КЛЮЧЕВАЯ ФРАЗА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501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E90DEAF0-9B16-4335-875E-3D5B654F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80122F-A667-467F-9ABE-57A77934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B5B8C5-3BA1-4EE6-9D72-5F3863E6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Графический объект 12">
            <a:extLst>
              <a:ext uri="{FF2B5EF4-FFF2-40B4-BE49-F238E27FC236}">
                <a16:creationId xmlns:a16="http://schemas.microsoft.com/office/drawing/2014/main" id="{ACBF854A-65B9-4A5D-97C6-BA041A37CD22}"/>
              </a:ext>
            </a:extLst>
          </p:cNvPr>
          <p:cNvSpPr/>
          <p:nvPr userDrawn="1"/>
        </p:nvSpPr>
        <p:spPr>
          <a:xfrm>
            <a:off x="1442364" y="2135538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7" name="Заголовок 1">
            <a:extLst>
              <a:ext uri="{FF2B5EF4-FFF2-40B4-BE49-F238E27FC236}">
                <a16:creationId xmlns:a16="http://schemas.microsoft.com/office/drawing/2014/main" id="{C3E8E02D-385B-477A-BAE1-4A97C6E9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08050"/>
            <a:ext cx="3932237" cy="114934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E6CA7378-0B2D-435D-B34B-744CA8911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3200"/>
            <a:ext cx="3932237" cy="35157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9BB017D3-0E4A-43F4-BC02-DB826A7FD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908051"/>
            <a:ext cx="6172200" cy="4957762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87774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E90DEAF0-9B16-4335-875E-3D5B654F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80122F-A667-467F-9ABE-57A77934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B5B8C5-3BA1-4EE6-9D72-5F3863E6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Графический объект 12">
            <a:extLst>
              <a:ext uri="{FF2B5EF4-FFF2-40B4-BE49-F238E27FC236}">
                <a16:creationId xmlns:a16="http://schemas.microsoft.com/office/drawing/2014/main" id="{ACBF854A-65B9-4A5D-97C6-BA041A37CD22}"/>
              </a:ext>
            </a:extLst>
          </p:cNvPr>
          <p:cNvSpPr/>
          <p:nvPr userDrawn="1"/>
        </p:nvSpPr>
        <p:spPr>
          <a:xfrm>
            <a:off x="1442364" y="2135538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7" name="Заголовок 1">
            <a:extLst>
              <a:ext uri="{FF2B5EF4-FFF2-40B4-BE49-F238E27FC236}">
                <a16:creationId xmlns:a16="http://schemas.microsoft.com/office/drawing/2014/main" id="{C3E8E02D-385B-477A-BAE1-4A97C6E9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08050"/>
            <a:ext cx="3932237" cy="11493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E6CA7378-0B2D-435D-B34B-744CA8911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3200"/>
            <a:ext cx="3932237" cy="35157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Рисунок 2">
            <a:extLst>
              <a:ext uri="{FF2B5EF4-FFF2-40B4-BE49-F238E27FC236}">
                <a16:creationId xmlns:a16="http://schemas.microsoft.com/office/drawing/2014/main" id="{9A7D37A5-CD8F-499C-BFFD-2D0EB0855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08051"/>
            <a:ext cx="6172200" cy="49530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8245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3336D-E3BE-45DB-B625-753732F9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C2EC4E-2A4D-4B8B-8C10-D8F4A649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027D07-F714-4E3C-97FC-7AB8C42F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E3BA64-4F34-452B-AA1F-BB90A0F0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6773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AFD57916-404D-41BC-B080-9B6CBA9F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20C85E-02E3-4F3E-8E6F-4467C612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2F5317-A8A3-406A-96EA-4BB58C35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2A1141-BD97-42C5-A257-A2C0668A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40421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ручную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116" y="1815793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6" name="Текст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4409" y="1920003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2516" y="1815793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58149" y="1920003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7" name="Текст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629" y="1833572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 dirty="0"/>
              <a:t>3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44262" y="1937782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300774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300774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5" name="Текст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300774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6" name="Текст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3006198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8" name="Текст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57040" y="5751926"/>
            <a:ext cx="887792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9" name="Текст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1" y="4974002"/>
            <a:ext cx="25991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0" name="Текст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74002"/>
            <a:ext cx="371266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5" name="Рисунок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80614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6" name="Рисунок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80614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7" name="Рисунок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3944782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8" name="Рисунок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944782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1220" y="558203"/>
            <a:ext cx="7909560" cy="1069848"/>
          </a:xfrm>
          <a:noFill/>
        </p:spPr>
        <p:txBody>
          <a:bodyPr lIns="0" tIns="0" rIns="0" bIns="0" rtlCol="0">
            <a:normAutofit/>
          </a:bodyPr>
          <a:lstStyle>
            <a:lvl1pPr algn="ctr">
              <a:defRPr lang="ru-RU" sz="60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Как использовать этот шаблон</a:t>
            </a:r>
          </a:p>
        </p:txBody>
      </p:sp>
      <p:pic>
        <p:nvPicPr>
          <p:cNvPr id="21" name="Графический объект 20">
            <a:extLst>
              <a:ext uri="{FF2B5EF4-FFF2-40B4-BE49-F238E27FC236}">
                <a16:creationId xmlns:a16="http://schemas.microsoft.com/office/drawing/2014/main" id="{08EB3F0B-0F1D-42D2-B6C2-D4D6D8257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08400" y="1568994"/>
            <a:ext cx="4975200" cy="1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8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4D6B2F7A-6215-4548-B8BA-BFBFA46660C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5" name="Графический объект 13">
            <a:extLst>
              <a:ext uri="{FF2B5EF4-FFF2-40B4-BE49-F238E27FC236}">
                <a16:creationId xmlns:a16="http://schemas.microsoft.com/office/drawing/2014/main" id="{6B7C1ECA-416B-4ED3-9B96-F05BED98E498}"/>
              </a:ext>
            </a:extLst>
          </p:cNvPr>
          <p:cNvSpPr/>
          <p:nvPr/>
        </p:nvSpPr>
        <p:spPr>
          <a:xfrm>
            <a:off x="4534478" y="1568994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9"/>
            <a:ext cx="10515600" cy="476476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C71C2E69-8C3C-4E87-BC9D-9810F56121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483223"/>
            <a:ext cx="12192000" cy="34655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9773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DFFF6C81-E769-CE4D-B9C0-858E073D198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695AE-7720-4633-B467-CD5DD1A9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40C99-75CB-4A48-894F-EA35F7C91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4536" y="922103"/>
            <a:ext cx="4257905" cy="1325563"/>
          </a:xfrm>
        </p:spPr>
        <p:txBody>
          <a:bodyPr rtlCol="0"/>
          <a:lstStyle>
            <a:lvl1pPr>
              <a:defRPr b="0"/>
            </a:lvl1pPr>
          </a:lstStyle>
          <a:p>
            <a:pPr rtl="0"/>
            <a:r>
              <a:rPr lang="ru-RU" noProof="0" dirty="0"/>
              <a:t>Разметка текста 1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7E3AD6-C295-45C8-8FC7-AD342840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Текст 14">
            <a:extLst>
              <a:ext uri="{FF2B5EF4-FFF2-40B4-BE49-F238E27FC236}">
                <a16:creationId xmlns:a16="http://schemas.microsoft.com/office/drawing/2014/main" id="{780797F8-0544-4DFB-8D2C-CC50CB7F4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3282" y="2384295"/>
            <a:ext cx="4519159" cy="639683"/>
          </a:xfrm>
        </p:spPr>
        <p:txBody>
          <a:bodyPr rtlCol="0">
            <a:normAutofit/>
          </a:bodyPr>
          <a:lstStyle>
            <a:lvl1pPr marL="0" indent="0" rtl="0">
              <a:buNone/>
              <a:defRPr sz="1800" b="0" i="0"/>
            </a:lvl1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F7A942D6-FCE6-4DCD-BD15-F6399EC2A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4599" y="3173534"/>
            <a:ext cx="4707842" cy="2588637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Графический объект 13">
            <a:extLst>
              <a:ext uri="{FF2B5EF4-FFF2-40B4-BE49-F238E27FC236}">
                <a16:creationId xmlns:a16="http://schemas.microsoft.com/office/drawing/2014/main" id="{BE348D43-6DEE-4E32-B9F5-235CB8EC9257}"/>
              </a:ext>
            </a:extLst>
          </p:cNvPr>
          <p:cNvSpPr/>
          <p:nvPr userDrawn="1"/>
        </p:nvSpPr>
        <p:spPr>
          <a:xfrm>
            <a:off x="7059964" y="2076985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32A28410-C401-4876-8DE7-D0EFCDE41D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224" y="0"/>
            <a:ext cx="4626864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584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275CB319-C744-E641-8907-1470D3DF159D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AFC21D-31CF-420D-A654-B62708C7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078D9-85B9-4D7C-BCDC-31053365B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027" y="3938140"/>
            <a:ext cx="4430485" cy="893080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ru-RU" noProof="0" dirty="0"/>
              <a:t>Разметка текста 2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5253D9-2D52-4F01-9ED9-4E2A3C0E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BDB2FC-0867-44DF-98D6-C443802B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2E25E660-4559-4CC8-852F-94402A454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97608"/>
            <a:ext cx="12192000" cy="28437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Графический объект 13">
            <a:extLst>
              <a:ext uri="{FF2B5EF4-FFF2-40B4-BE49-F238E27FC236}">
                <a16:creationId xmlns:a16="http://schemas.microsoft.com/office/drawing/2014/main" id="{A4B61220-F8A1-4859-BA99-F5EC0CC36B0F}"/>
              </a:ext>
            </a:extLst>
          </p:cNvPr>
          <p:cNvSpPr/>
          <p:nvPr userDrawn="1"/>
        </p:nvSpPr>
        <p:spPr>
          <a:xfrm>
            <a:off x="1825747" y="4882453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1A39E620-8448-42D8-85B7-A6BF45A2FB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2027" y="5192860"/>
            <a:ext cx="4430485" cy="639683"/>
          </a:xfrm>
        </p:spPr>
        <p:txBody>
          <a:bodyPr rtlCol="0">
            <a:normAutofit/>
          </a:bodyPr>
          <a:lstStyle>
            <a:lvl1pPr marL="0" indent="0" algn="ctr" rtl="0">
              <a:buNone/>
              <a:defRPr sz="1800" b="0" i="0"/>
            </a:lvl1pPr>
          </a:lstStyle>
          <a:p>
            <a:pPr lvl="0" rt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F2FF44AF-6A6B-4742-B58D-DF26808AF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4599" y="4064000"/>
            <a:ext cx="4545374" cy="1698171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932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для двух разде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id="{213AAFFC-6E5A-D44A-ADBF-E9D307CE6349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DABAFE-C077-44F7-8606-FCEAD364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D0EF65-ABFF-4900-A2AD-12A8C47E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E8D827-86E9-4228-B43C-616FE3F7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D2BEBEF9-0DCC-4DA2-9828-D5A83238CD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7340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40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CE9C552F-C732-4E4C-8B62-DE62A58BAD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43790"/>
            <a:ext cx="10515599" cy="62910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0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100DDA39-3A33-4AF8-BB2F-B80A8696D42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534813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40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id="{D01D7372-B596-424A-8437-BCA847E03C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9649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F78DB58E-1DC8-42B6-8950-A39F9249D5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Графический объект 13">
            <a:extLst>
              <a:ext uri="{FF2B5EF4-FFF2-40B4-BE49-F238E27FC236}">
                <a16:creationId xmlns:a16="http://schemas.microsoft.com/office/drawing/2014/main" id="{6E7BE306-50F4-4966-B172-8808A97D9FF4}"/>
              </a:ext>
            </a:extLst>
          </p:cNvPr>
          <p:cNvSpPr/>
          <p:nvPr userDrawn="1"/>
        </p:nvSpPr>
        <p:spPr>
          <a:xfrm>
            <a:off x="4534478" y="1718435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7DEC651-98F0-44EE-BAB8-8B3FE702A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2882"/>
            <a:ext cx="10515600" cy="1325563"/>
          </a:xfrm>
        </p:spPr>
        <p:txBody>
          <a:bodyPr rtlCol="0"/>
          <a:lstStyle>
            <a:lvl1pPr algn="ctr">
              <a:defRPr b="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</p:spTree>
    <p:extLst>
      <p:ext uri="{BB962C8B-B14F-4D97-AF65-F5344CB8AC3E}">
        <p14:creationId xmlns:p14="http://schemas.microsoft.com/office/powerpoint/2010/main" val="11458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99E16AA7-5075-3449-AB21-5E8037339A90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23D6FB-BDF5-462B-9DFB-6A253125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AFBD2F-FD90-4C8F-BEA1-91BB2D24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47FDA8-53F5-4098-B6D5-32456ABF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Заполнитель диаграммы 18">
            <a:extLst>
              <a:ext uri="{FF2B5EF4-FFF2-40B4-BE49-F238E27FC236}">
                <a16:creationId xmlns:a16="http://schemas.microsoft.com/office/drawing/2014/main" id="{270B440B-C39E-47E6-9CBA-0BA4EB1EF522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8" name="Графический объект 13">
            <a:extLst>
              <a:ext uri="{FF2B5EF4-FFF2-40B4-BE49-F238E27FC236}">
                <a16:creationId xmlns:a16="http://schemas.microsoft.com/office/drawing/2014/main" id="{1ED66CD9-A275-41A6-92EA-B32A8F51F472}"/>
              </a:ext>
            </a:extLst>
          </p:cNvPr>
          <p:cNvSpPr/>
          <p:nvPr userDrawn="1"/>
        </p:nvSpPr>
        <p:spPr>
          <a:xfrm>
            <a:off x="1949460" y="2168288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B1A41807-9D03-4167-89E4-C5D1E81436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966" y="2478695"/>
            <a:ext cx="5170033" cy="758536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i="0"/>
            </a:lvl1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BDF72AB-A1AE-464E-A9E1-C5CDA8D5C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7858" y="1289573"/>
            <a:ext cx="3106248" cy="758536"/>
          </a:xfrm>
        </p:spPr>
        <p:txBody>
          <a:bodyPr lIns="0" tIns="0" rIns="0" bIns="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ru-RU" noProof="0" dirty="0"/>
              <a:t>Слайд диаграммы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B83C9A6F-A614-4B31-91D5-3B5CB932149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30497" y="3408555"/>
            <a:ext cx="1597889" cy="482453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13" name="Текст 26">
            <a:extLst>
              <a:ext uri="{FF2B5EF4-FFF2-40B4-BE49-F238E27FC236}">
                <a16:creationId xmlns:a16="http://schemas.microsoft.com/office/drawing/2014/main" id="{A985BA82-9C97-475F-8775-0F16D2FB40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0498" y="37391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E5376509-D29C-46DE-948E-15D430CE432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2030522" y="4142228"/>
            <a:ext cx="1597889" cy="482452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id="{A581FA6A-566D-4068-A898-F86FB96D4A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30523" y="447277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503636CF-AD49-411E-BE27-63C28BDE068C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970011" y="3408555"/>
            <a:ext cx="1597889" cy="482453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F2C67681-C89E-4F74-A7C1-BD0812A942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70012" y="37391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5742559E-6662-49A7-A091-9472A31ED26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970036" y="4142228"/>
            <a:ext cx="1597889" cy="482452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id="{E514B383-1886-4E45-9DB3-6DF4FFCA6FC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70037" y="4472779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734F2A5-6B16-40E3-8EBB-0E1A0984BAB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030497" y="4875898"/>
            <a:ext cx="1597889" cy="482452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id="{01D6AF2B-2CA0-4F6A-9C29-4AE73FCAB4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30498" y="5206449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C3E000C2-49D4-4D64-860A-0DB29B38938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970037" y="4875898"/>
            <a:ext cx="1597889" cy="482452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4A6CF106-F60C-46A1-BD17-8EC35A637A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70037" y="5206449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284725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FB049D0D-CE60-8E46-896A-1F4E3E51AABC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288F71-122C-49D4-9750-104A0F9B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7A81471-D048-496A-9DA4-EDB335843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ADBAE1-8416-4A24-B332-BA35F9D5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B9AF1F95-7091-4B50-892C-55F8B5B9A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1145" y="3029751"/>
            <a:ext cx="2825496" cy="2144162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i="0"/>
            </a:lvl1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7DE3589-2C45-437A-BDA9-55A9B8859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1145" y="1868285"/>
            <a:ext cx="2825496" cy="718222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 dirty="0"/>
              <a:t>Слайд таблицы</a:t>
            </a:r>
          </a:p>
        </p:txBody>
      </p:sp>
      <p:sp>
        <p:nvSpPr>
          <p:cNvPr id="15" name="Графический объект 12">
            <a:extLst>
              <a:ext uri="{FF2B5EF4-FFF2-40B4-BE49-F238E27FC236}">
                <a16:creationId xmlns:a16="http://schemas.microsoft.com/office/drawing/2014/main" id="{6161C347-CD23-4D4F-981D-1C8457111EA8}"/>
              </a:ext>
            </a:extLst>
          </p:cNvPr>
          <p:cNvSpPr/>
          <p:nvPr userDrawn="1"/>
        </p:nvSpPr>
        <p:spPr>
          <a:xfrm>
            <a:off x="8340351" y="2726976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Заполнитель таблицы 17">
            <a:extLst>
              <a:ext uri="{FF2B5EF4-FFF2-40B4-BE49-F238E27FC236}">
                <a16:creationId xmlns:a16="http://schemas.microsoft.com/office/drawing/2014/main" id="{263A1EA1-1C4F-4F47-9C24-928669CE38DE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3410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6">
            <a:extLst>
              <a:ext uri="{FF2B5EF4-FFF2-40B4-BE49-F238E27FC236}">
                <a16:creationId xmlns:a16="http://schemas.microsoft.com/office/drawing/2014/main" id="{5D65245D-DE69-4098-94DD-C36B76E4C3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93750"/>
            <a:ext cx="12192000" cy="4900613"/>
          </a:xfrm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FD1D3-F7DC-4F8A-8E05-6DC25FB66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14150"/>
            <a:ext cx="10515600" cy="132556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большим изображением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250713-11E6-4FEF-877D-92967D24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5D3C9A-DEE5-4BD4-8961-80E018A4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B63585A-DF5C-1B43-BDC1-9CB545382A8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23800E-00CA-43ED-953B-1A09DD42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A7C55A90-4969-4308-AD56-633E3831D5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13284" y="5878369"/>
            <a:ext cx="8165432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0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sp>
        <p:nvSpPr>
          <p:cNvPr id="16" name="Графический объект 13">
            <a:extLst>
              <a:ext uri="{FF2B5EF4-FFF2-40B4-BE49-F238E27FC236}">
                <a16:creationId xmlns:a16="http://schemas.microsoft.com/office/drawing/2014/main" id="{15031A21-FED3-4C51-BE76-5A2918F223AD}"/>
              </a:ext>
            </a:extLst>
          </p:cNvPr>
          <p:cNvSpPr/>
          <p:nvPr userDrawn="1"/>
        </p:nvSpPr>
        <p:spPr>
          <a:xfrm>
            <a:off x="4534478" y="5342223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4262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4C9FBA-BD24-42E1-BABE-0EE5C20738FC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2715CE-EA2A-4137-8BA3-1FEEF2E40A3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168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3234" y="6016890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273660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5" r:id="rId11"/>
    <p:sldLayoutId id="2147483678" r:id="rId12"/>
    <p:sldLayoutId id="2147483674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8" r:id="rId20"/>
    <p:sldLayoutId id="2147483689" r:id="rId21"/>
    <p:sldLayoutId id="2147483686" r:id="rId22"/>
    <p:sldLayoutId id="2147483687" r:id="rId23"/>
    <p:sldLayoutId id="2147483676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ovate.ru/blogs/170515/31285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ru.m.wikipedia.org/wiki/%D0%90%D0%B2%D1%82%D0%BE%D0%BC%D0%BE%D0%B1%D0%B8%D0%BB%D1%8C%D0%BD%D0%B0%D1%8F_%D0%BF%D1%80%D0%BE%D0%BC%D1%8B%D1%88%D0%BB%D0%B5%D0%BD%D0%BD%D0%BE%D1%81%D1%82%D1%8C_%D0%A1%D0%A8%D0%90" TargetMode="External"/><Relationship Id="rId5" Type="http://schemas.openxmlformats.org/officeDocument/2006/relationships/hyperlink" Target="https://fishki.net/auto/1499751-amerikanskaja-tehnika-nachala-20-veka.html" TargetMode="External"/><Relationship Id="rId4" Type="http://schemas.openxmlformats.org/officeDocument/2006/relationships/hyperlink" Target="https://zen.yandex.ru/media/id/5cd35c605bca0f00b018aeda/pervye-amerikanskie-avtomobili-s-chego-vse-nachinalos-5cd5644f9daa6300b389c0d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148799AE-6C70-4A22-B90A-3F8F7CFDAD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White">
          <a:xfrm>
            <a:off x="3548418" y="4189863"/>
            <a:ext cx="5008728" cy="1864989"/>
          </a:xfrm>
        </p:spPr>
        <p:txBody>
          <a:bodyPr rtlCol="0"/>
          <a:lstStyle/>
          <a:p>
            <a:r>
              <a:rPr lang="ru-RU" dirty="0"/>
              <a:t>Выполнила </a:t>
            </a:r>
          </a:p>
          <a:p>
            <a:r>
              <a:rPr lang="ru-RU" dirty="0"/>
              <a:t>учитель английского языка</a:t>
            </a:r>
          </a:p>
          <a:p>
            <a:r>
              <a:rPr lang="ru-RU" dirty="0"/>
              <a:t>  Иванова Наталия Евгеньевна</a:t>
            </a:r>
          </a:p>
          <a:p>
            <a:pPr rt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3743191-2C84-41E1-BD1D-4C35155B99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White">
          <a:xfrm>
            <a:off x="3912233" y="5414459"/>
            <a:ext cx="4367531" cy="324417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dirty="0" smtClean="0"/>
              <a:t>2019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7020" y="2210744"/>
            <a:ext cx="10117959" cy="1517356"/>
          </a:xfrm>
        </p:spPr>
        <p:txBody>
          <a:bodyPr/>
          <a:lstStyle/>
          <a:p>
            <a:r>
              <a:rPr lang="en-US" dirty="0"/>
              <a:t>American auto industry</a:t>
            </a:r>
            <a:br>
              <a:rPr lang="en-US" dirty="0"/>
            </a:br>
            <a:r>
              <a:rPr lang="en-US" dirty="0"/>
              <a:t>19-21 century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59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63492" y="935436"/>
            <a:ext cx="5157787" cy="445824"/>
          </a:xfrm>
        </p:spPr>
        <p:txBody>
          <a:bodyPr>
            <a:noAutofit/>
          </a:bodyPr>
          <a:lstStyle/>
          <a:p>
            <a:r>
              <a:rPr lang="en-US" sz="2000" dirty="0"/>
              <a:t>4. </a:t>
            </a:r>
            <a:r>
              <a:rPr lang="en-US" sz="2000" b="0" dirty="0"/>
              <a:t>1) Peterson Automobile Museum in Los Andes, USA</a:t>
            </a:r>
            <a:endParaRPr lang="ru-RU" sz="2000" b="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7631" y="1370100"/>
            <a:ext cx="4289508" cy="2438891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096000" y="698500"/>
            <a:ext cx="5183188" cy="682760"/>
          </a:xfrm>
        </p:spPr>
        <p:txBody>
          <a:bodyPr>
            <a:normAutofit/>
          </a:bodyPr>
          <a:lstStyle/>
          <a:p>
            <a:r>
              <a:rPr lang="en-US" sz="2000" b="0" dirty="0"/>
              <a:t>2) National Chevrolet Corvette Car Museum in Bowling Green, USA</a:t>
            </a:r>
            <a:endParaRPr lang="ru-RU" sz="2000" b="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631" y="3808991"/>
            <a:ext cx="3202163" cy="240162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918200" y="1370100"/>
            <a:ext cx="5183188" cy="2992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441" y="4042331"/>
            <a:ext cx="3901778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54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9787" y="800100"/>
            <a:ext cx="5157787" cy="685800"/>
          </a:xfrm>
        </p:spPr>
        <p:txBody>
          <a:bodyPr>
            <a:noAutofit/>
          </a:bodyPr>
          <a:lstStyle/>
          <a:p>
            <a:r>
              <a:rPr lang="en-US" sz="2000" b="0" dirty="0"/>
              <a:t>3) Studebaker National Automobile Museum in South Brand, USA</a:t>
            </a:r>
            <a:endParaRPr lang="ru-RU" sz="2000" b="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492" y="1485900"/>
            <a:ext cx="5157787" cy="2269426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997574" y="1201931"/>
            <a:ext cx="5183188" cy="445824"/>
          </a:xfrm>
        </p:spPr>
        <p:txBody>
          <a:bodyPr>
            <a:normAutofit/>
          </a:bodyPr>
          <a:lstStyle/>
          <a:p>
            <a:r>
              <a:rPr lang="en-US" sz="2000" b="0" dirty="0"/>
              <a:t>4) Henry Ford Museum in Detroit, USA</a:t>
            </a:r>
          </a:p>
          <a:p>
            <a:endParaRPr lang="ru-RU" sz="2000" b="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97574" y="1540683"/>
            <a:ext cx="5552873" cy="4164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510" y="3755326"/>
            <a:ext cx="4349750" cy="211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86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78F25C1-8DF8-4521-8E14-C1B37A10F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80" y="446218"/>
            <a:ext cx="7371820" cy="2110544"/>
          </a:xfrm>
        </p:spPr>
        <p:txBody>
          <a:bodyPr rtlCol="0"/>
          <a:lstStyle/>
          <a:p>
            <a:pPr rtl="0">
              <a:lnSpc>
                <a:spcPct val="60000"/>
              </a:lnSpc>
            </a:pPr>
            <a:r>
              <a:rPr lang="en-US" sz="3600" b="1" dirty="0"/>
              <a:t>Has the car manufacturing</a:t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 quality improved at the moment?</a:t>
            </a:r>
            <a:endParaRPr lang="ru-RU" sz="3600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C53A84-5B0E-48D5-BB7D-950EB8BC0F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0687" y="4724636"/>
            <a:ext cx="5170033" cy="1447564"/>
          </a:xfrm>
        </p:spPr>
        <p:txBody>
          <a:bodyPr rtlCol="0">
            <a:normAutofit/>
          </a:bodyPr>
          <a:lstStyle/>
          <a:p>
            <a:r>
              <a:rPr lang="en-US" sz="2000" dirty="0"/>
              <a:t>The results of the survey show that most people see the development of the automobile industry for the better and appreciate the merits of the developers.</a:t>
            </a:r>
          </a:p>
          <a:p>
            <a:pPr rtl="0"/>
            <a:endParaRPr lang="ru-RU" sz="2000" dirty="0"/>
          </a:p>
        </p:txBody>
      </p:sp>
      <p:sp>
        <p:nvSpPr>
          <p:cNvPr id="19" name="Овал 18" descr="В форме круга">
            <a:extLst>
              <a:ext uri="{FF2B5EF4-FFF2-40B4-BE49-F238E27FC236}">
                <a16:creationId xmlns:a16="http://schemas.microsoft.com/office/drawing/2014/main" id="{4A6E87C4-516D-4380-BD09-B899769E3C11}"/>
              </a:ext>
            </a:extLst>
          </p:cNvPr>
          <p:cNvSpPr/>
          <p:nvPr/>
        </p:nvSpPr>
        <p:spPr>
          <a:xfrm>
            <a:off x="1636479" y="2520534"/>
            <a:ext cx="384048" cy="3840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F320867-6901-4F59-BFF3-9800EAB0A0A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187815" y="2545919"/>
            <a:ext cx="1597889" cy="482453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90 %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65D672B-E3A0-40B0-97D5-1B3FD772B7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84521" y="2534209"/>
            <a:ext cx="1597889" cy="365125"/>
          </a:xfrm>
        </p:spPr>
        <p:txBody>
          <a:bodyPr rtlCol="0">
            <a:noAutofit/>
          </a:bodyPr>
          <a:lstStyle/>
          <a:p>
            <a:r>
              <a:rPr lang="en-US" sz="2000" dirty="0"/>
              <a:t>Improved</a:t>
            </a:r>
            <a:endParaRPr lang="ru-RU" sz="2000" dirty="0"/>
          </a:p>
        </p:txBody>
      </p:sp>
      <p:sp>
        <p:nvSpPr>
          <p:cNvPr id="20" name="Овал 19" descr="В форме круга">
            <a:extLst>
              <a:ext uri="{FF2B5EF4-FFF2-40B4-BE49-F238E27FC236}">
                <a16:creationId xmlns:a16="http://schemas.microsoft.com/office/drawing/2014/main" id="{0FDF8AB6-036A-49DD-A8BA-685B6074ACF5}"/>
              </a:ext>
            </a:extLst>
          </p:cNvPr>
          <p:cNvSpPr/>
          <p:nvPr/>
        </p:nvSpPr>
        <p:spPr>
          <a:xfrm>
            <a:off x="1636479" y="3282010"/>
            <a:ext cx="384048" cy="38404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8F8FC00-2556-4E36-A6CA-D230580A9C64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2222053" y="3264432"/>
            <a:ext cx="1597889" cy="482452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2 %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73169D5A-7F64-4D18-BED9-3444AC49E6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4520" y="3262123"/>
            <a:ext cx="1597889" cy="365125"/>
          </a:xfrm>
        </p:spPr>
        <p:txBody>
          <a:bodyPr rtlCol="0">
            <a:noAutofit/>
          </a:bodyPr>
          <a:lstStyle/>
          <a:p>
            <a:r>
              <a:rPr lang="en-US" sz="2000" dirty="0"/>
              <a:t>Worsened</a:t>
            </a:r>
            <a:endParaRPr lang="ru-RU" sz="2000" dirty="0"/>
          </a:p>
        </p:txBody>
      </p:sp>
      <p:sp>
        <p:nvSpPr>
          <p:cNvPr id="24" name="Овал 23" descr="В форме круга">
            <a:extLst>
              <a:ext uri="{FF2B5EF4-FFF2-40B4-BE49-F238E27FC236}">
                <a16:creationId xmlns:a16="http://schemas.microsoft.com/office/drawing/2014/main" id="{6FF88464-872E-4C10-9DAC-26A3348420AC}"/>
              </a:ext>
            </a:extLst>
          </p:cNvPr>
          <p:cNvSpPr/>
          <p:nvPr/>
        </p:nvSpPr>
        <p:spPr>
          <a:xfrm>
            <a:off x="1636479" y="4081218"/>
            <a:ext cx="384048" cy="384048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CF0B366-F7A4-4405-9C0E-8503ED6D0F0F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2187815" y="4072801"/>
            <a:ext cx="1597889" cy="482452"/>
          </a:xfrm>
        </p:spPr>
        <p:txBody>
          <a:bodyPr rtlCol="0">
            <a:noAutofit/>
          </a:bodyPr>
          <a:lstStyle/>
          <a:p>
            <a:pPr rtl="0"/>
            <a:r>
              <a:rPr lang="ru-RU" dirty="0"/>
              <a:t>8 %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1CD59B7-CC24-4A8C-8C11-D422634047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33711" y="4043642"/>
            <a:ext cx="2498136" cy="365125"/>
          </a:xfrm>
        </p:spPr>
        <p:txBody>
          <a:bodyPr rtlCol="0">
            <a:noAutofit/>
          </a:bodyPr>
          <a:lstStyle/>
          <a:p>
            <a:r>
              <a:rPr lang="en-US" sz="2000" dirty="0"/>
              <a:t>Difficult to answer</a:t>
            </a:r>
            <a:endParaRPr lang="ru-RU" sz="2000" dirty="0"/>
          </a:p>
        </p:txBody>
      </p:sp>
      <p:graphicFrame>
        <p:nvGraphicFramePr>
          <p:cNvPr id="21" name="Заполнитель диаграммы 20" descr="Диаграмма">
            <a:extLst>
              <a:ext uri="{FF2B5EF4-FFF2-40B4-BE49-F238E27FC236}">
                <a16:creationId xmlns:a16="http://schemas.microsoft.com/office/drawing/2014/main" id="{A0D58968-E478-46A2-8C19-98350C347F79}"/>
              </a:ext>
            </a:extLst>
          </p:cNvPr>
          <p:cNvGraphicFramePr>
            <a:graphicFrameLocks noGrp="1"/>
          </p:cNvGraphicFramePr>
          <p:nvPr>
            <p:ph type="chart" sz="quarter" idx="32"/>
            <p:extLst>
              <p:ext uri="{D42A27DB-BD31-4B8C-83A1-F6EECF244321}">
                <p14:modId xmlns:p14="http://schemas.microsoft.com/office/powerpoint/2010/main" val="1270661308"/>
              </p:ext>
            </p:extLst>
          </p:nvPr>
        </p:nvGraphicFramePr>
        <p:xfrm>
          <a:off x="7096125" y="1483245"/>
          <a:ext cx="4284663" cy="436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83AE076-A30C-408A-B733-749BA1FA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25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63282" y="655403"/>
            <a:ext cx="4257905" cy="1325563"/>
          </a:xfrm>
        </p:spPr>
        <p:txBody>
          <a:bodyPr>
            <a:normAutofit/>
          </a:bodyPr>
          <a:lstStyle/>
          <a:p>
            <a:r>
              <a:rPr lang="en-US" dirty="0"/>
              <a:t>Research results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663282" y="2384295"/>
            <a:ext cx="4519159" cy="3632595"/>
          </a:xfrm>
        </p:spPr>
        <p:txBody>
          <a:bodyPr>
            <a:normAutofit/>
          </a:bodyPr>
          <a:lstStyle/>
          <a:p>
            <a:r>
              <a:rPr lang="en-US" sz="2000" dirty="0"/>
              <a:t>At the moment, everyone can afford to buy a good car thanks to the merits of Henry Ford, who laid the foundation in the automobile industry. He wanted to create a "people's car" and everyone supported this idea. Many Americans began their journey in the automobile industry, and with the enthusiasm of these people, we can see so many different cars nowadays.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26" y="515703"/>
            <a:ext cx="4667040" cy="31113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033" y="3316844"/>
            <a:ext cx="4438273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49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6AC49-B785-4E0A-9283-239366FE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986"/>
            <a:ext cx="10515600" cy="904875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dirty="0"/>
              <a:t>List of sources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421151-99A0-4A84-9EF4-7DB305033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/>
          </a:bodyPr>
          <a:lstStyle/>
          <a:p>
            <a:r>
              <a:rPr lang="en-US" sz="2000" dirty="0">
                <a:hlinkClick r:id="rId3"/>
              </a:rPr>
              <a:t>https://novate.ru/blogs/170515/31285/</a:t>
            </a:r>
            <a:endParaRPr lang="ru-RU" sz="2000" dirty="0"/>
          </a:p>
          <a:p>
            <a:r>
              <a:rPr lang="en-US" sz="2000" dirty="0">
                <a:hlinkClick r:id="rId4"/>
              </a:rPr>
              <a:t>https://zen.yandex.ru/media/id/5cd35c605bca0f00b018aeda/pervye-amerikanskie-avtomobili-s-chego-vse-nachinalos-5cd5644f9daa6300b389c0d2</a:t>
            </a:r>
            <a:endParaRPr lang="ru-RU" sz="2000" dirty="0"/>
          </a:p>
          <a:p>
            <a:r>
              <a:rPr lang="en-US" sz="2000" dirty="0">
                <a:hlinkClick r:id="rId5"/>
              </a:rPr>
              <a:t>https://fishki.net/auto/1499751-amerikanskaja-tehnika-nachala-20-veka.html</a:t>
            </a:r>
            <a:endParaRPr lang="ru-RU" sz="2000" dirty="0"/>
          </a:p>
          <a:p>
            <a:r>
              <a:rPr lang="en-US" sz="2000" dirty="0">
                <a:hlinkClick r:id="rId6"/>
              </a:rPr>
              <a:t>https://ru.m.wikipedia.org/wiki/%D0%90%D0%B2%D1%82%D0%BE%D0%BC%D0%BE%D0%B1%D0%B8%D0%BB%D1%8C%D0%BD%D0%B0%D1%8F_%D0%BF%D1%80%D0%BE%D0%BC%D1%8B%D1%88%D0%BB%D0%B5%D0%BD%D0%BD%D0%BE%D1%81%D1%82%D1%8C_%D0%A1%D0%A8%D0%90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6ADABE-2B5E-4788-8D34-1D479C0C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5020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7EE6F97-F932-4CE0-81CF-8B3DDFADBF11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1037020" y="1968866"/>
            <a:ext cx="10117959" cy="2417566"/>
          </a:xfrm>
        </p:spPr>
        <p:txBody>
          <a:bodyPr rtlCol="0"/>
          <a:lstStyle/>
          <a:p>
            <a:pPr rtl="0">
              <a:lnSpc>
                <a:spcPct val="70000"/>
              </a:lnSpc>
            </a:pPr>
            <a:r>
              <a:rPr lang="en-US" dirty="0"/>
              <a:t>Thanks for attention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226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705" y="2070506"/>
            <a:ext cx="6197292" cy="41289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9E6DE-5C41-4023-A6ED-24BA66E6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188"/>
            <a:ext cx="10515600" cy="904875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dirty="0"/>
              <a:t>Relevance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66CF4B-E5FA-473E-9C10-20707B1D9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70506"/>
            <a:ext cx="4152900" cy="3946384"/>
          </a:xfrm>
        </p:spPr>
        <p:txBody>
          <a:bodyPr rtlCol="0">
            <a:normAutofit/>
          </a:bodyPr>
          <a:lstStyle/>
          <a:p>
            <a:r>
              <a:rPr lang="en-US" sz="2800" dirty="0"/>
              <a:t>Now there is a wide variety of makes and models of cars. I want to tell people how the production of cars in America began, so that people have an idea of ​​how everything developed over time.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7398AB-B4FB-44C4-A9EC-94DA908E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51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EA499-D02B-466B-8A94-12FBC4B8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482" y="901481"/>
            <a:ext cx="4257905" cy="1333258"/>
          </a:xfrm>
        </p:spPr>
        <p:txBody>
          <a:bodyPr rtlCol="0">
            <a:normAutofit/>
          </a:bodyPr>
          <a:lstStyle/>
          <a:p>
            <a:pPr algn="ctr" rtl="0">
              <a:lnSpc>
                <a:spcPct val="60000"/>
              </a:lnSpc>
            </a:pPr>
            <a:r>
              <a:rPr lang="en-US" dirty="0"/>
              <a:t>Target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B977CC-B026-4BFB-8EDC-0D8F699A2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2796" y="2398834"/>
            <a:ext cx="4519159" cy="3527432"/>
          </a:xfrm>
        </p:spPr>
        <p:txBody>
          <a:bodyPr rtlCol="0">
            <a:normAutofit/>
          </a:bodyPr>
          <a:lstStyle/>
          <a:p>
            <a:r>
              <a:rPr lang="en-US" sz="3600" dirty="0"/>
              <a:t>Expand knowledge of the automobile industry of the 19-20th century to form a clear idea of ​​modern cars.</a:t>
            </a:r>
          </a:p>
          <a:p>
            <a:pPr rtl="0"/>
            <a:endParaRPr lang="ru-RU" sz="3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42F411-36F6-4988-8DA8-BA993F63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8333" r="8333"/>
          <a:stretch>
            <a:fillRect/>
          </a:stretch>
        </p:blipFill>
        <p:spPr>
          <a:xfrm>
            <a:off x="1089024" y="527598"/>
            <a:ext cx="3876676" cy="57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79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FBCFB-B245-45A5-AD8B-A4585DE6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026" y="3806176"/>
            <a:ext cx="4430485" cy="1386684"/>
          </a:xfrm>
        </p:spPr>
        <p:txBody>
          <a:bodyPr rtlCol="0">
            <a:noAutofit/>
          </a:bodyPr>
          <a:lstStyle/>
          <a:p>
            <a:pPr rtl="0">
              <a:lnSpc>
                <a:spcPct val="60000"/>
              </a:lnSpc>
            </a:pPr>
            <a:r>
              <a:rPr lang="en-US" sz="4800" dirty="0"/>
              <a:t>Hypothesis</a:t>
            </a:r>
            <a:endParaRPr lang="ru-RU" sz="48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DD98B-C2C2-4C4E-BC25-BCC7F6C5C5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72028" y="5192860"/>
            <a:ext cx="4430484" cy="1080800"/>
          </a:xfrm>
        </p:spPr>
        <p:txBody>
          <a:bodyPr rtlCol="0">
            <a:normAutofit/>
          </a:bodyPr>
          <a:lstStyle/>
          <a:p>
            <a:r>
              <a:rPr lang="en-US" dirty="0"/>
              <a:t>I want to prove that the auto industry has changed a lot since the 18th century and achieved a great success so that now everyone can afford to have a good car.</a:t>
            </a:r>
          </a:p>
          <a:p>
            <a:pPr rtl="0"/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1AA84F9-B00F-4582-9D27-E03DE392DF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>
            <a:noAutofit/>
          </a:bodyPr>
          <a:lstStyle/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E85625-E07C-43C7-93C8-DFDFDBB6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85" y="569243"/>
            <a:ext cx="5873014" cy="33894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367" y="850901"/>
            <a:ext cx="5038630" cy="503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8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11DAE73-6CD3-4771-ABF6-C81636C1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44" y="562882"/>
            <a:ext cx="10515600" cy="1325563"/>
          </a:xfrm>
        </p:spPr>
        <p:txBody>
          <a:bodyPr rtlCol="0"/>
          <a:lstStyle/>
          <a:p>
            <a:pPr rtl="0"/>
            <a:r>
              <a:rPr lang="en-US" dirty="0"/>
              <a:t>Tasks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C1407A-1D74-46E8-8A3D-AE720F58C0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r>
              <a:rPr lang="en-US" dirty="0"/>
              <a:t>1. Remind people the history of the 19-20th century</a:t>
            </a:r>
          </a:p>
          <a:p>
            <a:r>
              <a:rPr lang="en-US" dirty="0"/>
              <a:t>2. Create a more confident view of the American auto industry</a:t>
            </a:r>
          </a:p>
          <a:p>
            <a:r>
              <a:rPr lang="en-US" dirty="0"/>
              <a:t>3. Tell about popular museums of the automobile industry</a:t>
            </a:r>
          </a:p>
          <a:p>
            <a:r>
              <a:rPr lang="en-US" dirty="0"/>
              <a:t>4. How production developed</a:t>
            </a:r>
          </a:p>
          <a:p>
            <a:r>
              <a:rPr lang="en-US" dirty="0"/>
              <a:t>5. Explain how cars reflected cultural development</a:t>
            </a:r>
          </a:p>
          <a:p>
            <a:pPr rtl="0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72" y="3868321"/>
            <a:ext cx="8352651" cy="237226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9509180-5380-4AD5-A72A-75354134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183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1. How did the ideas for creating cars come</a:t>
            </a:r>
          </a:p>
          <a:p>
            <a:pPr marL="0" indent="0">
              <a:buNone/>
            </a:pPr>
            <a:r>
              <a:rPr lang="en-US" b="1" dirty="0"/>
              <a:t>2. Development of production </a:t>
            </a:r>
          </a:p>
          <a:p>
            <a:pPr marL="0" indent="0">
              <a:buNone/>
            </a:pPr>
            <a:r>
              <a:rPr lang="en-US" sz="2200" dirty="0"/>
              <a:t>1)when the automotive industry was born </a:t>
            </a:r>
          </a:p>
          <a:p>
            <a:pPr marL="0" indent="0">
              <a:buNone/>
            </a:pPr>
            <a:r>
              <a:rPr lang="en-US" sz="2200" dirty="0"/>
              <a:t>2) how it developed </a:t>
            </a:r>
          </a:p>
          <a:p>
            <a:pPr marL="0" indent="0">
              <a:buNone/>
            </a:pPr>
            <a:r>
              <a:rPr lang="en-US" sz="2200" dirty="0"/>
              <a:t>3) what came to</a:t>
            </a:r>
          </a:p>
          <a:p>
            <a:pPr marL="0" indent="0">
              <a:buNone/>
            </a:pPr>
            <a:r>
              <a:rPr lang="en-US" b="1" dirty="0"/>
              <a:t>3. How cars reflected cultural development</a:t>
            </a:r>
          </a:p>
          <a:p>
            <a:pPr marL="0" indent="0">
              <a:buNone/>
            </a:pPr>
            <a:r>
              <a:rPr lang="en-US" b="1" dirty="0"/>
              <a:t>4. List of automobile industry museums and what is represented there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44687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7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2087798" y="4319118"/>
            <a:ext cx="8016404" cy="2137104"/>
          </a:xfrm>
        </p:spPr>
        <p:txBody>
          <a:bodyPr>
            <a:normAutofit/>
          </a:bodyPr>
          <a:lstStyle/>
          <a:p>
            <a:r>
              <a:rPr lang="en-US" sz="3200" dirty="0"/>
              <a:t>1. Firstly, steam engineering developed. In 1890, the first working internal combustion engine appeared in America.</a:t>
            </a:r>
            <a:endParaRPr lang="ru-RU" sz="3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33" y="584200"/>
            <a:ext cx="4669739" cy="3276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84200"/>
            <a:ext cx="5364163" cy="34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2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89022" y="624152"/>
            <a:ext cx="5320147" cy="5575300"/>
          </a:xfrm>
        </p:spPr>
        <p:txBody>
          <a:bodyPr>
            <a:normAutofit/>
          </a:bodyPr>
          <a:lstStyle/>
          <a:p>
            <a:r>
              <a:rPr lang="en-US" sz="2400" dirty="0"/>
              <a:t>2. 1) The automotive industry grew rapidly. Henry Ford believed in the idea of ​​creating a "people's car." “I will produce cars for hundreds of thousands of Americans,” he said. </a:t>
            </a:r>
          </a:p>
          <a:p>
            <a:r>
              <a:rPr lang="en-US" sz="2400" dirty="0"/>
              <a:t>2) Ford's wide soul has allowed many Americans to start their own business in the automobile industry. Hundreds of ambitious Americans decided to arrange production based on Ford's technical developments. </a:t>
            </a:r>
          </a:p>
          <a:p>
            <a:r>
              <a:rPr lang="en-US" sz="2400" dirty="0"/>
              <a:t>3) Years passed, and the American automobile industry turned into the strongest in the world.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24152"/>
            <a:ext cx="4098477" cy="2959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471" y="3160178"/>
            <a:ext cx="4426866" cy="28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06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30782" y="618995"/>
            <a:ext cx="4519159" cy="3343405"/>
          </a:xfrm>
        </p:spPr>
        <p:txBody>
          <a:bodyPr>
            <a:normAutofit/>
          </a:bodyPr>
          <a:lstStyle/>
          <a:p>
            <a:r>
              <a:rPr lang="en-US" dirty="0"/>
              <a:t>3. In both technical and social terms, the car represents progress. John </a:t>
            </a:r>
            <a:r>
              <a:rPr lang="en-US" dirty="0" err="1"/>
              <a:t>Urry</a:t>
            </a:r>
            <a:r>
              <a:rPr lang="en-US" dirty="0"/>
              <a:t> is convinced that the car forms a special culture. The car has become a way of self-expression.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82" y="1989137"/>
            <a:ext cx="5177944" cy="42103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45" y="538032"/>
            <a:ext cx="4785656" cy="3194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889" y="3470972"/>
            <a:ext cx="3822700" cy="254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345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3">
      <a:dk1>
        <a:sysClr val="windowText" lastClr="000000"/>
      </a:dk1>
      <a:lt1>
        <a:sysClr val="window" lastClr="FFFFFF"/>
      </a:lt1>
      <a:dk2>
        <a:srgbClr val="6D3200"/>
      </a:dk2>
      <a:lt2>
        <a:srgbClr val="D8B97A"/>
      </a:lt2>
      <a:accent1>
        <a:srgbClr val="306994"/>
      </a:accent1>
      <a:accent2>
        <a:srgbClr val="39577A"/>
      </a:accent2>
      <a:accent3>
        <a:srgbClr val="7E5E34"/>
      </a:accent3>
      <a:accent4>
        <a:srgbClr val="B7B374"/>
      </a:accent4>
      <a:accent5>
        <a:srgbClr val="2C1600"/>
      </a:accent5>
      <a:accent6>
        <a:srgbClr val="864A3F"/>
      </a:accent6>
      <a:hlink>
        <a:srgbClr val="D8B97A"/>
      </a:hlink>
      <a:folHlink>
        <a:srgbClr val="D8B97A"/>
      </a:folHlink>
    </a:clrScheme>
    <a:fontScheme name="Custom 20">
      <a:majorFont>
        <a:latin typeface="Edwardian Script ITC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566877_TF22987246" id="{9398B511-E019-47AF-B50E-4A1C33D5EE6C}" vid="{E0EDB886-DA3C-493F-82EA-D7CFD58FD1D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старомодном стиле</Template>
  <TotalTime>0</TotalTime>
  <Words>558</Words>
  <Application>Microsoft Office PowerPoint</Application>
  <PresentationFormat>Широкоэкранный</PresentationFormat>
  <Paragraphs>73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Book Antiqua</vt:lpstr>
      <vt:lpstr>Calibri</vt:lpstr>
      <vt:lpstr>Edwardian Script ITC</vt:lpstr>
      <vt:lpstr>Тема Office</vt:lpstr>
      <vt:lpstr>American auto industry 19-21 century</vt:lpstr>
      <vt:lpstr>Relevance</vt:lpstr>
      <vt:lpstr>Target</vt:lpstr>
      <vt:lpstr>Hypothesis</vt:lpstr>
      <vt:lpstr>Tasks</vt:lpstr>
      <vt:lpstr>Plan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Has the car manufacturing   quality improved at the moment?</vt:lpstr>
      <vt:lpstr>Research results</vt:lpstr>
      <vt:lpstr>List of sources</vt:lpstr>
      <vt:lpstr>Thanks for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auto industry 19-21 century</dc:title>
  <dc:creator/>
  <cp:lastModifiedBy/>
  <cp:revision>2</cp:revision>
  <dcterms:created xsi:type="dcterms:W3CDTF">2019-12-04T13:07:04Z</dcterms:created>
  <dcterms:modified xsi:type="dcterms:W3CDTF">2020-05-31T16:52:19Z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2018-08-01T18:49:12.3702636Z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