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72"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ru-RU"/>
              <a:t>Образец заголовка</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6/10/2020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6/10/2020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6/10/2020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6/10/2020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6/10/2020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229B3B-CA19-4C4C-854C-47E9AAFF99B8}"/>
              </a:ext>
            </a:extLst>
          </p:cNvPr>
          <p:cNvSpPr>
            <a:spLocks noGrp="1"/>
          </p:cNvSpPr>
          <p:nvPr>
            <p:ph type="ctrTitle"/>
          </p:nvPr>
        </p:nvSpPr>
        <p:spPr/>
        <p:txBody>
          <a:bodyPr/>
          <a:lstStyle/>
          <a:p>
            <a:r>
              <a:rPr lang="en-GB" dirty="0"/>
              <a:t>Scotland</a:t>
            </a:r>
            <a:endParaRPr lang="ru-RU" dirty="0"/>
          </a:p>
        </p:txBody>
      </p:sp>
      <p:sp>
        <p:nvSpPr>
          <p:cNvPr id="3" name="Подзаголовок 2">
            <a:extLst>
              <a:ext uri="{FF2B5EF4-FFF2-40B4-BE49-F238E27FC236}">
                <a16:creationId xmlns:a16="http://schemas.microsoft.com/office/drawing/2014/main" xmlns="" id="{040F93D2-F438-2D4D-8169-D87E02661187}"/>
              </a:ext>
            </a:extLst>
          </p:cNvPr>
          <p:cNvSpPr>
            <a:spLocks noGrp="1"/>
          </p:cNvSpPr>
          <p:nvPr>
            <p:ph type="subTitle" idx="1"/>
          </p:nvPr>
        </p:nvSpPr>
        <p:spPr>
          <a:xfrm>
            <a:off x="2679906" y="4017364"/>
            <a:ext cx="6763897" cy="2053652"/>
          </a:xfrm>
        </p:spPr>
        <p:txBody>
          <a:bodyPr/>
          <a:lstStyle/>
          <a:p>
            <a:pPr algn="r"/>
            <a:r>
              <a:rPr lang="ru-RU" dirty="0"/>
              <a:t>Выполнила </a:t>
            </a:r>
          </a:p>
          <a:p>
            <a:pPr algn="r"/>
            <a:r>
              <a:rPr lang="ru-RU" dirty="0"/>
              <a:t>учитель английского языка</a:t>
            </a:r>
          </a:p>
          <a:p>
            <a:pPr algn="r"/>
            <a:r>
              <a:rPr lang="ru-RU" dirty="0"/>
              <a:t>  Иванова Наталия Евгеньевна</a:t>
            </a:r>
          </a:p>
          <a:p>
            <a:endParaRPr lang="ru-RU" dirty="0"/>
          </a:p>
        </p:txBody>
      </p:sp>
      <p:pic>
        <p:nvPicPr>
          <p:cNvPr id="4" name="Рисунок 4">
            <a:extLst>
              <a:ext uri="{FF2B5EF4-FFF2-40B4-BE49-F238E27FC236}">
                <a16:creationId xmlns:a16="http://schemas.microsoft.com/office/drawing/2014/main" xmlns="" id="{72E1865A-C21F-3649-9159-B5981DCF620F}"/>
              </a:ext>
            </a:extLst>
          </p:cNvPr>
          <p:cNvPicPr>
            <a:picLocks noChangeAspect="1"/>
          </p:cNvPicPr>
          <p:nvPr/>
        </p:nvPicPr>
        <p:blipFill>
          <a:blip r:embed="rId2"/>
          <a:stretch>
            <a:fillRect/>
          </a:stretch>
        </p:blipFill>
        <p:spPr>
          <a:xfrm>
            <a:off x="6095742" y="326836"/>
            <a:ext cx="4026829" cy="2416097"/>
          </a:xfrm>
          <a:prstGeom prst="rect">
            <a:avLst/>
          </a:prstGeom>
        </p:spPr>
      </p:pic>
      <p:pic>
        <p:nvPicPr>
          <p:cNvPr id="6" name="Рисунок 6">
            <a:extLst>
              <a:ext uri="{FF2B5EF4-FFF2-40B4-BE49-F238E27FC236}">
                <a16:creationId xmlns:a16="http://schemas.microsoft.com/office/drawing/2014/main" xmlns="" id="{FBAF16CA-2DF9-EF4C-8A64-0FDA6E540125}"/>
              </a:ext>
            </a:extLst>
          </p:cNvPr>
          <p:cNvPicPr>
            <a:picLocks noChangeAspect="1"/>
          </p:cNvPicPr>
          <p:nvPr/>
        </p:nvPicPr>
        <p:blipFill>
          <a:blip r:embed="rId3"/>
          <a:stretch>
            <a:fillRect/>
          </a:stretch>
        </p:blipFill>
        <p:spPr>
          <a:xfrm>
            <a:off x="1915128" y="3909057"/>
            <a:ext cx="2343305" cy="2733856"/>
          </a:xfrm>
          <a:prstGeom prst="rect">
            <a:avLst/>
          </a:prstGeom>
        </p:spPr>
      </p:pic>
    </p:spTree>
    <p:extLst>
      <p:ext uri="{BB962C8B-B14F-4D97-AF65-F5344CB8AC3E}">
        <p14:creationId xmlns:p14="http://schemas.microsoft.com/office/powerpoint/2010/main" val="76007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66A24FE-9B2C-4E42-A71A-89A02B8595AC}"/>
              </a:ext>
            </a:extLst>
          </p:cNvPr>
          <p:cNvSpPr>
            <a:spLocks noGrp="1"/>
          </p:cNvSpPr>
          <p:nvPr>
            <p:ph type="title"/>
          </p:nvPr>
        </p:nvSpPr>
        <p:spPr>
          <a:xfrm>
            <a:off x="2590800" y="345069"/>
            <a:ext cx="9601200" cy="1485900"/>
          </a:xfrm>
        </p:spPr>
        <p:txBody>
          <a:bodyPr/>
          <a:lstStyle/>
          <a:p>
            <a:r>
              <a:rPr lang="en-GB" dirty="0"/>
              <a:t>Thank you for your attention!</a:t>
            </a:r>
            <a:endParaRPr lang="ru-RU" dirty="0"/>
          </a:p>
        </p:txBody>
      </p:sp>
      <p:pic>
        <p:nvPicPr>
          <p:cNvPr id="4" name="Рисунок 4">
            <a:extLst>
              <a:ext uri="{FF2B5EF4-FFF2-40B4-BE49-F238E27FC236}">
                <a16:creationId xmlns:a16="http://schemas.microsoft.com/office/drawing/2014/main" xmlns="" id="{CA3A68DA-03AA-0440-9E29-D44B897B1396}"/>
              </a:ext>
            </a:extLst>
          </p:cNvPr>
          <p:cNvPicPr>
            <a:picLocks noChangeAspect="1"/>
          </p:cNvPicPr>
          <p:nvPr/>
        </p:nvPicPr>
        <p:blipFill>
          <a:blip r:embed="rId2"/>
          <a:stretch>
            <a:fillRect/>
          </a:stretch>
        </p:blipFill>
        <p:spPr>
          <a:xfrm>
            <a:off x="2590800" y="1336595"/>
            <a:ext cx="7376780" cy="4900035"/>
          </a:xfrm>
          <a:prstGeom prst="rect">
            <a:avLst/>
          </a:prstGeom>
        </p:spPr>
      </p:pic>
    </p:spTree>
    <p:extLst>
      <p:ext uri="{BB962C8B-B14F-4D97-AF65-F5344CB8AC3E}">
        <p14:creationId xmlns:p14="http://schemas.microsoft.com/office/powerpoint/2010/main" val="1551136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C2DB668-2B6F-EA4B-B175-F1A729A14939}"/>
              </a:ext>
            </a:extLst>
          </p:cNvPr>
          <p:cNvSpPr>
            <a:spLocks noGrp="1"/>
          </p:cNvSpPr>
          <p:nvPr>
            <p:ph idx="1"/>
          </p:nvPr>
        </p:nvSpPr>
        <p:spPr>
          <a:xfrm>
            <a:off x="1030868" y="303561"/>
            <a:ext cx="9601200" cy="3581400"/>
          </a:xfrm>
        </p:spPr>
        <p:txBody>
          <a:bodyPr>
            <a:normAutofit/>
          </a:bodyPr>
          <a:lstStyle/>
          <a:p>
            <a:pPr marL="0" indent="0">
              <a:buNone/>
            </a:pPr>
            <a:r>
              <a:rPr lang="en-GB" sz="2900" dirty="0"/>
              <a:t>Scotland is the northernmost country in the United Kingdom of Great Britain and Northern Ireland.</a:t>
            </a:r>
            <a:r>
              <a:rPr lang="ru-RU" sz="2900" dirty="0"/>
              <a:t> </a:t>
            </a:r>
            <a:r>
              <a:rPr lang="en-GB" sz="2900" dirty="0"/>
              <a:t>Scotland has a population of 5 million</a:t>
            </a:r>
            <a:r>
              <a:rPr lang="ru-RU" sz="2900" dirty="0"/>
              <a:t> </a:t>
            </a:r>
            <a:r>
              <a:rPr lang="en-GB" sz="2900" dirty="0"/>
              <a:t>people</a:t>
            </a:r>
            <a:r>
              <a:rPr lang="ru-RU" sz="2900" dirty="0"/>
              <a:t>.</a:t>
            </a:r>
            <a:r>
              <a:rPr lang="en-GB" sz="2900" dirty="0"/>
              <a:t> The biggest cities in the country are Edinburgh and Glasgow.</a:t>
            </a:r>
            <a:r>
              <a:rPr lang="ru-RU" sz="2900" dirty="0"/>
              <a:t> </a:t>
            </a:r>
            <a:r>
              <a:rPr lang="en-GB" sz="2900" dirty="0"/>
              <a:t>Scotland is the home of golf</a:t>
            </a:r>
            <a:r>
              <a:rPr lang="ru-RU" sz="2900" dirty="0"/>
              <a:t>. </a:t>
            </a:r>
            <a:r>
              <a:rPr lang="en-GB" sz="2900" dirty="0"/>
              <a:t>The first games in this sport took place on the Old </a:t>
            </a:r>
            <a:r>
              <a:rPr lang="en-GB" sz="2900" dirty="0" err="1"/>
              <a:t>Cors</a:t>
            </a:r>
            <a:r>
              <a:rPr lang="en-GB" sz="2900" dirty="0"/>
              <a:t> field in St. </a:t>
            </a:r>
            <a:r>
              <a:rPr lang="en-GB" sz="2900" dirty="0" err="1"/>
              <a:t>Andrus</a:t>
            </a:r>
            <a:r>
              <a:rPr lang="en-GB" sz="2900" dirty="0"/>
              <a:t> in the 15th century.</a:t>
            </a:r>
            <a:endParaRPr lang="ru-RU" sz="2900" dirty="0"/>
          </a:p>
        </p:txBody>
      </p:sp>
      <p:pic>
        <p:nvPicPr>
          <p:cNvPr id="4" name="Рисунок 4">
            <a:extLst>
              <a:ext uri="{FF2B5EF4-FFF2-40B4-BE49-F238E27FC236}">
                <a16:creationId xmlns:a16="http://schemas.microsoft.com/office/drawing/2014/main" xmlns="" id="{7FDFF92E-6BE0-F845-95BD-C633127F187B}"/>
              </a:ext>
            </a:extLst>
          </p:cNvPr>
          <p:cNvPicPr>
            <a:picLocks noChangeAspect="1"/>
          </p:cNvPicPr>
          <p:nvPr/>
        </p:nvPicPr>
        <p:blipFill>
          <a:blip r:embed="rId2"/>
          <a:stretch>
            <a:fillRect/>
          </a:stretch>
        </p:blipFill>
        <p:spPr>
          <a:xfrm>
            <a:off x="6075308" y="2823848"/>
            <a:ext cx="6116692" cy="3730591"/>
          </a:xfrm>
          <a:prstGeom prst="rect">
            <a:avLst/>
          </a:prstGeom>
        </p:spPr>
      </p:pic>
      <p:pic>
        <p:nvPicPr>
          <p:cNvPr id="6" name="Рисунок 6">
            <a:extLst>
              <a:ext uri="{FF2B5EF4-FFF2-40B4-BE49-F238E27FC236}">
                <a16:creationId xmlns:a16="http://schemas.microsoft.com/office/drawing/2014/main" xmlns="" id="{92D11327-55B8-7B4F-B755-7E9579BC12DA}"/>
              </a:ext>
            </a:extLst>
          </p:cNvPr>
          <p:cNvPicPr>
            <a:picLocks noChangeAspect="1"/>
          </p:cNvPicPr>
          <p:nvPr/>
        </p:nvPicPr>
        <p:blipFill>
          <a:blip r:embed="rId3"/>
          <a:stretch>
            <a:fillRect/>
          </a:stretch>
        </p:blipFill>
        <p:spPr>
          <a:xfrm>
            <a:off x="712418" y="2988975"/>
            <a:ext cx="5119050" cy="3400335"/>
          </a:xfrm>
          <a:prstGeom prst="rect">
            <a:avLst/>
          </a:prstGeom>
        </p:spPr>
      </p:pic>
    </p:spTree>
    <p:extLst>
      <p:ext uri="{BB962C8B-B14F-4D97-AF65-F5344CB8AC3E}">
        <p14:creationId xmlns:p14="http://schemas.microsoft.com/office/powerpoint/2010/main" val="179826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07329AB9-C591-8C40-9B6B-AC8BBEF8D672}"/>
              </a:ext>
            </a:extLst>
          </p:cNvPr>
          <p:cNvSpPr>
            <a:spLocks noGrp="1"/>
          </p:cNvSpPr>
          <p:nvPr>
            <p:ph idx="1"/>
          </p:nvPr>
        </p:nvSpPr>
        <p:spPr>
          <a:xfrm>
            <a:off x="1295400" y="207537"/>
            <a:ext cx="9601200" cy="3581400"/>
          </a:xfrm>
        </p:spPr>
        <p:txBody>
          <a:bodyPr>
            <a:normAutofit/>
          </a:bodyPr>
          <a:lstStyle/>
          <a:p>
            <a:pPr marL="0" indent="0">
              <a:buNone/>
            </a:pPr>
            <a:r>
              <a:rPr lang="en-GB" sz="2700" dirty="0"/>
              <a:t>The Scottish national costume is a traditional men's costume, the main distinguishing feature of which is a small kilt - a men's skirt with large folds at the back of the knee, sewn from a checked woollen fabric - tartan.</a:t>
            </a:r>
            <a:endParaRPr lang="ru-RU" sz="2700" dirty="0"/>
          </a:p>
        </p:txBody>
      </p:sp>
      <p:pic>
        <p:nvPicPr>
          <p:cNvPr id="4" name="Рисунок 4">
            <a:extLst>
              <a:ext uri="{FF2B5EF4-FFF2-40B4-BE49-F238E27FC236}">
                <a16:creationId xmlns:a16="http://schemas.microsoft.com/office/drawing/2014/main" xmlns="" id="{709501D1-961F-A64F-9C6B-E9F2514CAD4A}"/>
              </a:ext>
            </a:extLst>
          </p:cNvPr>
          <p:cNvPicPr>
            <a:picLocks noChangeAspect="1"/>
          </p:cNvPicPr>
          <p:nvPr/>
        </p:nvPicPr>
        <p:blipFill>
          <a:blip r:embed="rId2"/>
          <a:stretch>
            <a:fillRect/>
          </a:stretch>
        </p:blipFill>
        <p:spPr>
          <a:xfrm>
            <a:off x="1295400" y="1998237"/>
            <a:ext cx="3521927" cy="4155874"/>
          </a:xfrm>
          <a:prstGeom prst="rect">
            <a:avLst/>
          </a:prstGeom>
        </p:spPr>
      </p:pic>
      <p:pic>
        <p:nvPicPr>
          <p:cNvPr id="6" name="Рисунок 6">
            <a:extLst>
              <a:ext uri="{FF2B5EF4-FFF2-40B4-BE49-F238E27FC236}">
                <a16:creationId xmlns:a16="http://schemas.microsoft.com/office/drawing/2014/main" xmlns="" id="{DC41333B-D436-354C-8E3B-7162A8178E08}"/>
              </a:ext>
            </a:extLst>
          </p:cNvPr>
          <p:cNvPicPr>
            <a:picLocks noChangeAspect="1"/>
          </p:cNvPicPr>
          <p:nvPr/>
        </p:nvPicPr>
        <p:blipFill>
          <a:blip r:embed="rId3"/>
          <a:stretch>
            <a:fillRect/>
          </a:stretch>
        </p:blipFill>
        <p:spPr>
          <a:xfrm>
            <a:off x="5640287" y="2295893"/>
            <a:ext cx="5852160" cy="3858218"/>
          </a:xfrm>
          <a:prstGeom prst="rect">
            <a:avLst/>
          </a:prstGeom>
        </p:spPr>
      </p:pic>
    </p:spTree>
    <p:extLst>
      <p:ext uri="{BB962C8B-B14F-4D97-AF65-F5344CB8AC3E}">
        <p14:creationId xmlns:p14="http://schemas.microsoft.com/office/powerpoint/2010/main" val="1193333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6">
            <a:extLst>
              <a:ext uri="{FF2B5EF4-FFF2-40B4-BE49-F238E27FC236}">
                <a16:creationId xmlns:a16="http://schemas.microsoft.com/office/drawing/2014/main" xmlns="" id="{FDCC8A65-956F-2C4A-B980-A41F41210761}"/>
              </a:ext>
            </a:extLst>
          </p:cNvPr>
          <p:cNvPicPr>
            <a:picLocks noChangeAspect="1"/>
          </p:cNvPicPr>
          <p:nvPr/>
        </p:nvPicPr>
        <p:blipFill>
          <a:blip r:embed="rId2"/>
          <a:stretch>
            <a:fillRect/>
          </a:stretch>
        </p:blipFill>
        <p:spPr>
          <a:xfrm>
            <a:off x="6516618" y="481055"/>
            <a:ext cx="4608582" cy="2484629"/>
          </a:xfrm>
          <a:prstGeom prst="rect">
            <a:avLst/>
          </a:prstGeom>
        </p:spPr>
      </p:pic>
      <p:sp>
        <p:nvSpPr>
          <p:cNvPr id="2" name="Заголовок 1">
            <a:extLst>
              <a:ext uri="{FF2B5EF4-FFF2-40B4-BE49-F238E27FC236}">
                <a16:creationId xmlns:a16="http://schemas.microsoft.com/office/drawing/2014/main" xmlns="" id="{89BD216D-A5BF-BD4B-9F65-4448BF0C379F}"/>
              </a:ext>
            </a:extLst>
          </p:cNvPr>
          <p:cNvSpPr>
            <a:spLocks noGrp="1"/>
          </p:cNvSpPr>
          <p:nvPr>
            <p:ph type="title"/>
          </p:nvPr>
        </p:nvSpPr>
        <p:spPr>
          <a:xfrm>
            <a:off x="992208" y="671209"/>
            <a:ext cx="5554494" cy="1500491"/>
          </a:xfrm>
        </p:spPr>
        <p:txBody>
          <a:bodyPr/>
          <a:lstStyle/>
          <a:p>
            <a:r>
              <a:rPr lang="en-GB" dirty="0"/>
              <a:t>The Sights of Scotland</a:t>
            </a:r>
            <a:endParaRPr lang="ru-RU" dirty="0"/>
          </a:p>
        </p:txBody>
      </p:sp>
      <p:pic>
        <p:nvPicPr>
          <p:cNvPr id="4" name="Рисунок 4">
            <a:extLst>
              <a:ext uri="{FF2B5EF4-FFF2-40B4-BE49-F238E27FC236}">
                <a16:creationId xmlns:a16="http://schemas.microsoft.com/office/drawing/2014/main" xmlns="" id="{2F6778A5-F15E-AE40-AA52-B18495EA5A8F}"/>
              </a:ext>
            </a:extLst>
          </p:cNvPr>
          <p:cNvPicPr>
            <a:picLocks noGrp="1" noChangeAspect="1"/>
          </p:cNvPicPr>
          <p:nvPr>
            <p:ph idx="1"/>
          </p:nvPr>
        </p:nvPicPr>
        <p:blipFill>
          <a:blip r:embed="rId3"/>
          <a:stretch>
            <a:fillRect/>
          </a:stretch>
        </p:blipFill>
        <p:spPr>
          <a:xfrm>
            <a:off x="912883" y="1428750"/>
            <a:ext cx="4762500" cy="3175000"/>
          </a:xfrm>
        </p:spPr>
      </p:pic>
      <p:pic>
        <p:nvPicPr>
          <p:cNvPr id="8" name="Рисунок 8">
            <a:extLst>
              <a:ext uri="{FF2B5EF4-FFF2-40B4-BE49-F238E27FC236}">
                <a16:creationId xmlns:a16="http://schemas.microsoft.com/office/drawing/2014/main" xmlns="" id="{226F7A45-41C3-7D4B-91F6-D0F7D4468853}"/>
              </a:ext>
            </a:extLst>
          </p:cNvPr>
          <p:cNvPicPr>
            <a:picLocks noChangeAspect="1"/>
          </p:cNvPicPr>
          <p:nvPr/>
        </p:nvPicPr>
        <p:blipFill>
          <a:blip r:embed="rId4"/>
          <a:stretch>
            <a:fillRect/>
          </a:stretch>
        </p:blipFill>
        <p:spPr>
          <a:xfrm>
            <a:off x="7956146" y="3170429"/>
            <a:ext cx="3907511" cy="2607367"/>
          </a:xfrm>
          <a:prstGeom prst="rect">
            <a:avLst/>
          </a:prstGeom>
        </p:spPr>
      </p:pic>
      <p:pic>
        <p:nvPicPr>
          <p:cNvPr id="10" name="Рисунок 10">
            <a:extLst>
              <a:ext uri="{FF2B5EF4-FFF2-40B4-BE49-F238E27FC236}">
                <a16:creationId xmlns:a16="http://schemas.microsoft.com/office/drawing/2014/main" xmlns="" id="{458C3362-A34B-BD41-8187-4E3537B488A2}"/>
              </a:ext>
            </a:extLst>
          </p:cNvPr>
          <p:cNvPicPr>
            <a:picLocks noChangeAspect="1"/>
          </p:cNvPicPr>
          <p:nvPr/>
        </p:nvPicPr>
        <p:blipFill>
          <a:blip r:embed="rId5"/>
          <a:stretch>
            <a:fillRect/>
          </a:stretch>
        </p:blipFill>
        <p:spPr>
          <a:xfrm>
            <a:off x="3294133" y="3892317"/>
            <a:ext cx="4608582" cy="2679519"/>
          </a:xfrm>
          <a:prstGeom prst="rect">
            <a:avLst/>
          </a:prstGeom>
        </p:spPr>
      </p:pic>
    </p:spTree>
    <p:extLst>
      <p:ext uri="{BB962C8B-B14F-4D97-AF65-F5344CB8AC3E}">
        <p14:creationId xmlns:p14="http://schemas.microsoft.com/office/powerpoint/2010/main" val="4281940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FD4BAAC-81A3-584E-B1A2-5BE766240283}"/>
              </a:ext>
            </a:extLst>
          </p:cNvPr>
          <p:cNvSpPr>
            <a:spLocks noGrp="1"/>
          </p:cNvSpPr>
          <p:nvPr>
            <p:ph type="title"/>
          </p:nvPr>
        </p:nvSpPr>
        <p:spPr/>
        <p:txBody>
          <a:bodyPr/>
          <a:lstStyle/>
          <a:p>
            <a:r>
              <a:rPr lang="en-GB" dirty="0"/>
              <a:t>Edinburgh castle</a:t>
            </a:r>
            <a:endParaRPr lang="ru-RU" dirty="0"/>
          </a:p>
        </p:txBody>
      </p:sp>
      <p:sp>
        <p:nvSpPr>
          <p:cNvPr id="3" name="Объект 2">
            <a:extLst>
              <a:ext uri="{FF2B5EF4-FFF2-40B4-BE49-F238E27FC236}">
                <a16:creationId xmlns:a16="http://schemas.microsoft.com/office/drawing/2014/main" xmlns="" id="{19C2CE5F-BB2C-8D42-AB0B-CAA34FED9F1C}"/>
              </a:ext>
            </a:extLst>
          </p:cNvPr>
          <p:cNvSpPr>
            <a:spLocks noGrp="1"/>
          </p:cNvSpPr>
          <p:nvPr>
            <p:ph idx="1"/>
          </p:nvPr>
        </p:nvSpPr>
        <p:spPr>
          <a:xfrm>
            <a:off x="1219200" y="1978722"/>
            <a:ext cx="4724400" cy="3581400"/>
          </a:xfrm>
        </p:spPr>
        <p:txBody>
          <a:bodyPr>
            <a:normAutofit/>
          </a:bodyPr>
          <a:lstStyle/>
          <a:p>
            <a:pPr marL="0" indent="0">
              <a:buNone/>
            </a:pPr>
            <a:r>
              <a:rPr lang="en-GB" sz="2900" dirty="0"/>
              <a:t>This is the main attraction of Scotland.</a:t>
            </a:r>
            <a:r>
              <a:rPr lang="ru-RU" sz="2900" dirty="0"/>
              <a:t> </a:t>
            </a:r>
            <a:r>
              <a:rPr lang="en-GB" sz="2900" dirty="0"/>
              <a:t>The main value of the fortress is represented by a source of drinking water. It is protected by the Well Tower in the Middle Courtyard.</a:t>
            </a:r>
            <a:endParaRPr lang="ru-RU" sz="2900" dirty="0"/>
          </a:p>
        </p:txBody>
      </p:sp>
      <p:pic>
        <p:nvPicPr>
          <p:cNvPr id="4" name="Рисунок 4">
            <a:extLst>
              <a:ext uri="{FF2B5EF4-FFF2-40B4-BE49-F238E27FC236}">
                <a16:creationId xmlns:a16="http://schemas.microsoft.com/office/drawing/2014/main" xmlns="" id="{04995ECA-9453-A54C-9625-46FDE32EEB0F}"/>
              </a:ext>
            </a:extLst>
          </p:cNvPr>
          <p:cNvPicPr>
            <a:picLocks noChangeAspect="1"/>
          </p:cNvPicPr>
          <p:nvPr/>
        </p:nvPicPr>
        <p:blipFill>
          <a:blip r:embed="rId2"/>
          <a:stretch>
            <a:fillRect/>
          </a:stretch>
        </p:blipFill>
        <p:spPr>
          <a:xfrm>
            <a:off x="6248402" y="1810904"/>
            <a:ext cx="5611170" cy="3727226"/>
          </a:xfrm>
          <a:prstGeom prst="rect">
            <a:avLst/>
          </a:prstGeom>
        </p:spPr>
      </p:pic>
    </p:spTree>
    <p:extLst>
      <p:ext uri="{BB962C8B-B14F-4D97-AF65-F5344CB8AC3E}">
        <p14:creationId xmlns:p14="http://schemas.microsoft.com/office/powerpoint/2010/main" val="392535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815C5EE-BBC8-EE47-BF7B-FC326029B251}"/>
              </a:ext>
            </a:extLst>
          </p:cNvPr>
          <p:cNvSpPr>
            <a:spLocks noGrp="1"/>
          </p:cNvSpPr>
          <p:nvPr>
            <p:ph type="title"/>
          </p:nvPr>
        </p:nvSpPr>
        <p:spPr/>
        <p:txBody>
          <a:bodyPr/>
          <a:lstStyle/>
          <a:p>
            <a:r>
              <a:rPr lang="en-GB" dirty="0"/>
              <a:t>Royal Mile in Edinburgh</a:t>
            </a:r>
            <a:endParaRPr lang="ru-RU" dirty="0"/>
          </a:p>
        </p:txBody>
      </p:sp>
      <p:sp>
        <p:nvSpPr>
          <p:cNvPr id="3" name="Объект 2">
            <a:extLst>
              <a:ext uri="{FF2B5EF4-FFF2-40B4-BE49-F238E27FC236}">
                <a16:creationId xmlns:a16="http://schemas.microsoft.com/office/drawing/2014/main" xmlns="" id="{6870292A-0750-DA47-BD3A-572460A10CD3}"/>
              </a:ext>
            </a:extLst>
          </p:cNvPr>
          <p:cNvSpPr>
            <a:spLocks noGrp="1"/>
          </p:cNvSpPr>
          <p:nvPr>
            <p:ph idx="1"/>
          </p:nvPr>
        </p:nvSpPr>
        <p:spPr>
          <a:xfrm>
            <a:off x="6687015" y="1893384"/>
            <a:ext cx="5504985" cy="3581400"/>
          </a:xfrm>
        </p:spPr>
        <p:txBody>
          <a:bodyPr>
            <a:noAutofit/>
          </a:bodyPr>
          <a:lstStyle/>
          <a:p>
            <a:pPr marL="0" indent="0">
              <a:buNone/>
            </a:pPr>
            <a:r>
              <a:rPr lang="en-GB" sz="3100" dirty="0"/>
              <a:t>This attraction of Scotland is a few streets passing in the very centre of the city.  Their total length is approximately one Scottish mile, and the famous Edinburgh Castle and Holyrood Palace connect the streets.</a:t>
            </a:r>
            <a:endParaRPr lang="ru-RU" sz="3100" dirty="0"/>
          </a:p>
        </p:txBody>
      </p:sp>
      <p:pic>
        <p:nvPicPr>
          <p:cNvPr id="4" name="Рисунок 4">
            <a:extLst>
              <a:ext uri="{FF2B5EF4-FFF2-40B4-BE49-F238E27FC236}">
                <a16:creationId xmlns:a16="http://schemas.microsoft.com/office/drawing/2014/main" xmlns="" id="{D53B942B-B8ED-B64A-BB57-10CDF20A5720}"/>
              </a:ext>
            </a:extLst>
          </p:cNvPr>
          <p:cNvPicPr>
            <a:picLocks noChangeAspect="1"/>
          </p:cNvPicPr>
          <p:nvPr/>
        </p:nvPicPr>
        <p:blipFill>
          <a:blip r:embed="rId2"/>
          <a:stretch>
            <a:fillRect/>
          </a:stretch>
        </p:blipFill>
        <p:spPr>
          <a:xfrm>
            <a:off x="949464" y="2171700"/>
            <a:ext cx="5146536" cy="3418590"/>
          </a:xfrm>
          <a:prstGeom prst="rect">
            <a:avLst/>
          </a:prstGeom>
        </p:spPr>
      </p:pic>
    </p:spTree>
    <p:extLst>
      <p:ext uri="{BB962C8B-B14F-4D97-AF65-F5344CB8AC3E}">
        <p14:creationId xmlns:p14="http://schemas.microsoft.com/office/powerpoint/2010/main" val="3775848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65AA366-9FF3-0B41-AD69-C5BB95D4090C}"/>
              </a:ext>
            </a:extLst>
          </p:cNvPr>
          <p:cNvSpPr>
            <a:spLocks noGrp="1"/>
          </p:cNvSpPr>
          <p:nvPr>
            <p:ph type="title"/>
          </p:nvPr>
        </p:nvSpPr>
        <p:spPr/>
        <p:txBody>
          <a:bodyPr/>
          <a:lstStyle/>
          <a:p>
            <a:r>
              <a:rPr lang="en-GB" dirty="0"/>
              <a:t>Loch Lomond Lake</a:t>
            </a:r>
            <a:endParaRPr lang="ru-RU" dirty="0"/>
          </a:p>
        </p:txBody>
      </p:sp>
      <p:sp>
        <p:nvSpPr>
          <p:cNvPr id="3" name="Объект 2">
            <a:extLst>
              <a:ext uri="{FF2B5EF4-FFF2-40B4-BE49-F238E27FC236}">
                <a16:creationId xmlns:a16="http://schemas.microsoft.com/office/drawing/2014/main" xmlns="" id="{3B80B7EF-847B-3943-9CC0-A833729BD8A4}"/>
              </a:ext>
            </a:extLst>
          </p:cNvPr>
          <p:cNvSpPr>
            <a:spLocks noGrp="1"/>
          </p:cNvSpPr>
          <p:nvPr>
            <p:ph idx="1"/>
          </p:nvPr>
        </p:nvSpPr>
        <p:spPr>
          <a:xfrm>
            <a:off x="1371600" y="1502317"/>
            <a:ext cx="9601200" cy="1926683"/>
          </a:xfrm>
        </p:spPr>
        <p:txBody>
          <a:bodyPr>
            <a:normAutofit/>
          </a:bodyPr>
          <a:lstStyle/>
          <a:p>
            <a:pPr marL="0" indent="0">
              <a:buNone/>
            </a:pPr>
            <a:r>
              <a:rPr lang="en-GB" sz="2500" dirty="0"/>
              <a:t>This Scotland landmark is surrounded by hundreds of steep hills, medieval castles.  The lake is 24 miles long with a large number of islands.  The smallest of them periodically disappear during high tides. Hardworking Scottish people live on large ones for many years.</a:t>
            </a:r>
            <a:endParaRPr lang="ru-RU" sz="2500" dirty="0"/>
          </a:p>
        </p:txBody>
      </p:sp>
      <p:pic>
        <p:nvPicPr>
          <p:cNvPr id="4" name="Рисунок 4">
            <a:extLst>
              <a:ext uri="{FF2B5EF4-FFF2-40B4-BE49-F238E27FC236}">
                <a16:creationId xmlns:a16="http://schemas.microsoft.com/office/drawing/2014/main" xmlns="" id="{5DBB5D98-48E2-7842-B1EE-DCCB4EFE8906}"/>
              </a:ext>
            </a:extLst>
          </p:cNvPr>
          <p:cNvPicPr>
            <a:picLocks noChangeAspect="1"/>
          </p:cNvPicPr>
          <p:nvPr/>
        </p:nvPicPr>
        <p:blipFill>
          <a:blip r:embed="rId2"/>
          <a:stretch>
            <a:fillRect/>
          </a:stretch>
        </p:blipFill>
        <p:spPr>
          <a:xfrm>
            <a:off x="2969072" y="3429000"/>
            <a:ext cx="6912145" cy="3318330"/>
          </a:xfrm>
          <a:prstGeom prst="rect">
            <a:avLst/>
          </a:prstGeom>
        </p:spPr>
      </p:pic>
    </p:spTree>
    <p:extLst>
      <p:ext uri="{BB962C8B-B14F-4D97-AF65-F5344CB8AC3E}">
        <p14:creationId xmlns:p14="http://schemas.microsoft.com/office/powerpoint/2010/main" val="1998234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8506549-A199-024C-98CB-B09ABC0217D7}"/>
              </a:ext>
            </a:extLst>
          </p:cNvPr>
          <p:cNvSpPr>
            <a:spLocks noGrp="1"/>
          </p:cNvSpPr>
          <p:nvPr>
            <p:ph type="title"/>
          </p:nvPr>
        </p:nvSpPr>
        <p:spPr/>
        <p:txBody>
          <a:bodyPr/>
          <a:lstStyle/>
          <a:p>
            <a:r>
              <a:rPr lang="en-GB" dirty="0" err="1"/>
              <a:t>Eilean</a:t>
            </a:r>
            <a:r>
              <a:rPr lang="en-GB" dirty="0"/>
              <a:t> </a:t>
            </a:r>
            <a:r>
              <a:rPr lang="en-GB" dirty="0" err="1"/>
              <a:t>Donan</a:t>
            </a:r>
            <a:r>
              <a:rPr lang="en-GB" dirty="0"/>
              <a:t> Castle</a:t>
            </a:r>
            <a:endParaRPr lang="ru-RU" dirty="0"/>
          </a:p>
        </p:txBody>
      </p:sp>
      <p:sp>
        <p:nvSpPr>
          <p:cNvPr id="3" name="Объект 2">
            <a:extLst>
              <a:ext uri="{FF2B5EF4-FFF2-40B4-BE49-F238E27FC236}">
                <a16:creationId xmlns:a16="http://schemas.microsoft.com/office/drawing/2014/main" xmlns="" id="{F98081E4-42BC-0D43-ABA2-088D382C3577}"/>
              </a:ext>
            </a:extLst>
          </p:cNvPr>
          <p:cNvSpPr>
            <a:spLocks noGrp="1"/>
          </p:cNvSpPr>
          <p:nvPr>
            <p:ph idx="1"/>
          </p:nvPr>
        </p:nvSpPr>
        <p:spPr>
          <a:xfrm>
            <a:off x="1219200" y="1978722"/>
            <a:ext cx="4724400" cy="3581400"/>
          </a:xfrm>
        </p:spPr>
        <p:txBody>
          <a:bodyPr>
            <a:normAutofit fontScale="92500"/>
          </a:bodyPr>
          <a:lstStyle/>
          <a:p>
            <a:pPr marL="0" indent="0">
              <a:buNone/>
            </a:pPr>
            <a:r>
              <a:rPr lang="en-GB" sz="2600" dirty="0"/>
              <a:t>This Scotland attraction is located on the Isle of Skye. Getting to it is not easy, but it's worth it.</a:t>
            </a:r>
            <a:r>
              <a:rPr lang="ru-RU" sz="2600" dirty="0"/>
              <a:t> </a:t>
            </a:r>
            <a:r>
              <a:rPr lang="en-GB" sz="2600" dirty="0"/>
              <a:t>The magnificent building is surrounded by the mountains, and it is situated in the middle of the lake.</a:t>
            </a:r>
            <a:r>
              <a:rPr lang="ru-RU" sz="2600" dirty="0"/>
              <a:t> </a:t>
            </a:r>
            <a:r>
              <a:rPr lang="en-GB" sz="2600" dirty="0"/>
              <a:t>The castle was repeatedly used as a film set for feature films that have gained worldwide popularity.</a:t>
            </a:r>
            <a:endParaRPr lang="ru-RU" sz="2600" dirty="0"/>
          </a:p>
        </p:txBody>
      </p:sp>
      <p:pic>
        <p:nvPicPr>
          <p:cNvPr id="4" name="Рисунок 4">
            <a:extLst>
              <a:ext uri="{FF2B5EF4-FFF2-40B4-BE49-F238E27FC236}">
                <a16:creationId xmlns:a16="http://schemas.microsoft.com/office/drawing/2014/main" xmlns="" id="{A163BD2B-AA6E-FE40-AC68-A9BD95707E56}"/>
              </a:ext>
            </a:extLst>
          </p:cNvPr>
          <p:cNvPicPr>
            <a:picLocks noChangeAspect="1"/>
          </p:cNvPicPr>
          <p:nvPr/>
        </p:nvPicPr>
        <p:blipFill>
          <a:blip r:embed="rId2"/>
          <a:stretch>
            <a:fillRect/>
          </a:stretch>
        </p:blipFill>
        <p:spPr>
          <a:xfrm>
            <a:off x="6096000" y="1622205"/>
            <a:ext cx="5928360" cy="3937917"/>
          </a:xfrm>
          <a:prstGeom prst="rect">
            <a:avLst/>
          </a:prstGeom>
        </p:spPr>
      </p:pic>
    </p:spTree>
    <p:extLst>
      <p:ext uri="{BB962C8B-B14F-4D97-AF65-F5344CB8AC3E}">
        <p14:creationId xmlns:p14="http://schemas.microsoft.com/office/powerpoint/2010/main" val="70283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B3A403-B14C-DF4B-87C9-1618EA33C9C7}"/>
              </a:ext>
            </a:extLst>
          </p:cNvPr>
          <p:cNvSpPr>
            <a:spLocks noGrp="1"/>
          </p:cNvSpPr>
          <p:nvPr>
            <p:ph type="title"/>
          </p:nvPr>
        </p:nvSpPr>
        <p:spPr>
          <a:xfrm>
            <a:off x="1295400" y="247650"/>
            <a:ext cx="9601200" cy="1485900"/>
          </a:xfrm>
        </p:spPr>
        <p:txBody>
          <a:bodyPr/>
          <a:lstStyle/>
          <a:p>
            <a:r>
              <a:rPr lang="en-GB" dirty="0" err="1"/>
              <a:t>Luskentyre</a:t>
            </a:r>
            <a:r>
              <a:rPr lang="en-GB" dirty="0"/>
              <a:t> Beach</a:t>
            </a:r>
            <a:endParaRPr lang="ru-RU" dirty="0"/>
          </a:p>
        </p:txBody>
      </p:sp>
      <p:sp>
        <p:nvSpPr>
          <p:cNvPr id="3" name="Объект 2">
            <a:extLst>
              <a:ext uri="{FF2B5EF4-FFF2-40B4-BE49-F238E27FC236}">
                <a16:creationId xmlns:a16="http://schemas.microsoft.com/office/drawing/2014/main" xmlns="" id="{5DC5CE07-0C80-8449-87C8-5A660B90D6C7}"/>
              </a:ext>
            </a:extLst>
          </p:cNvPr>
          <p:cNvSpPr>
            <a:spLocks noGrp="1"/>
          </p:cNvSpPr>
          <p:nvPr>
            <p:ph idx="1"/>
          </p:nvPr>
        </p:nvSpPr>
        <p:spPr>
          <a:xfrm>
            <a:off x="1295400" y="1198137"/>
            <a:ext cx="9601200" cy="3581400"/>
          </a:xfrm>
        </p:spPr>
        <p:txBody>
          <a:bodyPr>
            <a:normAutofit/>
          </a:bodyPr>
          <a:lstStyle/>
          <a:p>
            <a:pPr marL="0" indent="0">
              <a:buNone/>
            </a:pPr>
            <a:r>
              <a:rPr lang="en-GB" sz="2900" dirty="0"/>
              <a:t>Its main feature is that with proper lighting, the water near the shore becomes like the Bahamas. The sand has the appearance of talcum powder.  During low tide, the bay transforms into a gigantic beach. The picture is perfectly complemented by low desert mountains.</a:t>
            </a:r>
            <a:endParaRPr lang="ru-RU" sz="2900" dirty="0"/>
          </a:p>
        </p:txBody>
      </p:sp>
      <p:pic>
        <p:nvPicPr>
          <p:cNvPr id="4" name="Рисунок 4">
            <a:extLst>
              <a:ext uri="{FF2B5EF4-FFF2-40B4-BE49-F238E27FC236}">
                <a16:creationId xmlns:a16="http://schemas.microsoft.com/office/drawing/2014/main" xmlns="" id="{764C3E67-4651-BD48-B5D3-CB14693B28BA}"/>
              </a:ext>
            </a:extLst>
          </p:cNvPr>
          <p:cNvPicPr>
            <a:picLocks noChangeAspect="1"/>
          </p:cNvPicPr>
          <p:nvPr/>
        </p:nvPicPr>
        <p:blipFill>
          <a:blip r:embed="rId2"/>
          <a:stretch>
            <a:fillRect/>
          </a:stretch>
        </p:blipFill>
        <p:spPr>
          <a:xfrm>
            <a:off x="6872001" y="3555492"/>
            <a:ext cx="4619950" cy="3054858"/>
          </a:xfrm>
          <a:prstGeom prst="rect">
            <a:avLst/>
          </a:prstGeom>
        </p:spPr>
      </p:pic>
      <p:pic>
        <p:nvPicPr>
          <p:cNvPr id="6" name="Рисунок 6">
            <a:extLst>
              <a:ext uri="{FF2B5EF4-FFF2-40B4-BE49-F238E27FC236}">
                <a16:creationId xmlns:a16="http://schemas.microsoft.com/office/drawing/2014/main" xmlns="" id="{53968A1C-D599-F747-BEA6-BCDE7D8B6929}"/>
              </a:ext>
            </a:extLst>
          </p:cNvPr>
          <p:cNvPicPr>
            <a:picLocks noChangeAspect="1"/>
          </p:cNvPicPr>
          <p:nvPr/>
        </p:nvPicPr>
        <p:blipFill>
          <a:blip r:embed="rId3"/>
          <a:stretch>
            <a:fillRect/>
          </a:stretch>
        </p:blipFill>
        <p:spPr>
          <a:xfrm>
            <a:off x="1295400" y="3717825"/>
            <a:ext cx="4340142" cy="2894650"/>
          </a:xfrm>
          <a:prstGeom prst="rect">
            <a:avLst/>
          </a:prstGeom>
        </p:spPr>
      </p:pic>
    </p:spTree>
    <p:extLst>
      <p:ext uri="{BB962C8B-B14F-4D97-AF65-F5344CB8AC3E}">
        <p14:creationId xmlns:p14="http://schemas.microsoft.com/office/powerpoint/2010/main" val="1085794382"/>
      </p:ext>
    </p:extLst>
  </p:cSld>
  <p:clrMapOvr>
    <a:masterClrMapping/>
  </p:clrMapOvr>
</p:sld>
</file>

<file path=ppt/theme/theme1.xml><?xml version="1.0" encoding="utf-8"?>
<a:theme xmlns:a="http://schemas.openxmlformats.org/drawingml/2006/main" name="Уголки">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otalTime>2</TotalTime>
  <Words>373</Words>
  <Application>Microsoft Office PowerPoint</Application>
  <PresentationFormat>Произвольный</PresentationFormat>
  <Paragraphs>18</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Уголки</vt:lpstr>
      <vt:lpstr>Scotland</vt:lpstr>
      <vt:lpstr>Презентация PowerPoint</vt:lpstr>
      <vt:lpstr>Презентация PowerPoint</vt:lpstr>
      <vt:lpstr>The Sights of Scotland</vt:lpstr>
      <vt:lpstr>Edinburgh castle</vt:lpstr>
      <vt:lpstr>Royal Mile in Edinburgh</vt:lpstr>
      <vt:lpstr>Loch Lomond Lake</vt:lpstr>
      <vt:lpstr>Eilean Donan Castle</vt:lpstr>
      <vt:lpstr>Luskentyre Beach</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Scotland</dc:title>
  <dc:creator>Нелли Иванова</dc:creator>
  <cp:lastModifiedBy>Надежда</cp:lastModifiedBy>
  <cp:revision>3</cp:revision>
  <dcterms:created xsi:type="dcterms:W3CDTF">2020-05-14T21:43:30Z</dcterms:created>
  <dcterms:modified xsi:type="dcterms:W3CDTF">2020-06-10T09:16:44Z</dcterms:modified>
</cp:coreProperties>
</file>