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2" r:id="rId3"/>
    <p:sldId id="293" r:id="rId4"/>
    <p:sldId id="294" r:id="rId5"/>
    <p:sldId id="295" r:id="rId6"/>
    <p:sldId id="296" r:id="rId7"/>
    <p:sldId id="299" r:id="rId8"/>
    <p:sldId id="297" r:id="rId9"/>
    <p:sldId id="300" r:id="rId10"/>
    <p:sldId id="298" r:id="rId11"/>
    <p:sldId id="301" r:id="rId12"/>
    <p:sldId id="302" r:id="rId13"/>
    <p:sldId id="303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94" autoAdjust="0"/>
  </p:normalViewPr>
  <p:slideViewPr>
    <p:cSldViewPr snapToGrid="0">
      <p:cViewPr varScale="1">
        <p:scale>
          <a:sx n="63" d="100"/>
          <a:sy n="63" d="100"/>
        </p:scale>
        <p:origin x="-120" y="-2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790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31951E-8465-4B33-AB2F-B2C93D2C5B96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061160-0C6C-492E-AB25-EB0C234978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444A93-0D18-433E-AEE2-DB522027E368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8D0A4F-EF9E-4971-A6EF-C390A6CC5F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AB7D47-D9CB-4FF3-9413-4B6E35C9733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D1147D-107D-4D23-9AAE-FF6FAB8E632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5AA6DE-091F-427F-A46F-32C2437DE99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69A142-7DC1-49E8-BBD4-345B19C54F4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74FB69-4AD9-4063-8F94-A37DC258D28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C2501D-9F96-437B-A77F-17B59D1075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2B4592-D46C-48C5-8393-477EF5D42F5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886ED6-B5E3-499F-8B41-38064504C08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602F2E-3289-41E0-91B7-06F7B9FE2B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5D9544-9A47-490E-BE9E-7335F1A8E86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6E9CE7-BB22-43EC-9D19-22E347FE65D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EB2EAC-EDD8-49D5-9E06-375DCBF473C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0ECE2-5070-4366-ADD5-1BC9852A15C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>
            <a:off x="0" y="0"/>
            <a:ext cx="12188825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8"/>
          <p:cNvSpPr/>
          <p:nvPr/>
        </p:nvSpPr>
        <p:spPr>
          <a:xfrm>
            <a:off x="0" y="5102225"/>
            <a:ext cx="12188825" cy="17557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rtlCol="0"/>
          <a:lstStyle>
            <a:lvl1pPr algn="ctr"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D8EA-EC5A-4B4F-A9CD-348847FD00ED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6795-BBB6-46E2-85D6-9903C2C77D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8AA49-E8FF-48A8-B2D5-5495CF55C5E6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1C0B-D5FC-4929-80B9-31621355F2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FBD6-B2D6-4678-9877-151557AC4B3E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281BB-EE3A-4774-80DB-158FBF49B8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0" y="274638"/>
            <a:ext cx="12192000" cy="6308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>
            <a:normAutofit/>
          </a:bodyPr>
          <a:lstStyle>
            <a:lvl1pPr algn="ctr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19B3A-B130-4483-9FE5-6062C15FAE6D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89254-FAF5-4B96-89A5-C0F59926DF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9E5E-7FD9-416E-B53A-76D093F7CE1C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73636-CD79-4B57-B6E9-0237DAE799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1371-1CC0-459C-9551-EB701A3EF476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9F3B-E819-47E4-9588-78E87D8966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51FA-E0A5-4D6B-81C4-6DEB7E0788A9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5B24-4C93-4E3F-89AD-7363BD0226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0" y="0"/>
            <a:ext cx="121888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1ED29-0536-4BC8-88CC-7EBF0276C087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59EC-F96C-4608-8EFD-713BAEFB6D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>
            <a:normAutofit/>
          </a:bodyPr>
          <a:lstStyle>
            <a:lvl1pPr>
              <a:defRPr sz="34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AE45-7EF7-452D-9469-D6A39C00DCBD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11C26-3836-4623-82B5-D13426B0FB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>
            <a:normAutofit/>
          </a:bodyPr>
          <a:lstStyle>
            <a:lvl1pPr>
              <a:defRPr sz="34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требуется добавить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B6EAE-3031-4508-8121-1CEC742E20FC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E5BA-5726-4160-88FA-A4ACEDC3EC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583363"/>
            <a:ext cx="12188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341438" y="466725"/>
            <a:ext cx="950912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341438" y="1901825"/>
            <a:ext cx="9509125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438" y="6602413"/>
            <a:ext cx="71596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cap="all" baseline="0" dirty="0" smtClean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13" y="6613525"/>
            <a:ext cx="960437" cy="23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 smtClean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0BEA89-B851-4CA2-A2B3-8A0AD312EA06}" type="datetime1">
              <a:rPr lang="ru-RU"/>
              <a:pPr>
                <a:defRPr/>
              </a:pPr>
              <a:t>11.06.2020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2413"/>
            <a:ext cx="639763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 smtClean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32BE05-43BB-4FD6-BB48-041D814E6A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62" r:id="rId7"/>
    <p:sldLayoutId id="2147483655" r:id="rId8"/>
    <p:sldLayoutId id="2147483654" r:id="rId9"/>
    <p:sldLayoutId id="2147483653" r:id="rId10"/>
    <p:sldLayoutId id="2147483652" r:id="rId11"/>
  </p:sldLayoutIdLst>
  <p:transition spd="med">
    <p:fade/>
  </p:transition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273050" indent="-22860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3725" indent="-228600" algn="l" rtl="0" fontAlgn="base">
        <a:lnSpc>
          <a:spcPct val="90000"/>
        </a:lnSpc>
        <a:spcBef>
          <a:spcPts val="100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lnSpc>
          <a:spcPct val="90000"/>
        </a:lnSpc>
        <a:spcBef>
          <a:spcPts val="800"/>
        </a:spcBef>
        <a:spcAft>
          <a:spcPct val="0"/>
        </a:spcAft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3488" indent="-228600" algn="l" rtl="0" fontAlgn="base">
        <a:lnSpc>
          <a:spcPct val="90000"/>
        </a:lnSpc>
        <a:spcBef>
          <a:spcPts val="800"/>
        </a:spcBef>
        <a:spcAft>
          <a:spcPct val="0"/>
        </a:spcAft>
        <a:buSzPct val="8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lnSpc>
          <a:spcPct val="90000"/>
        </a:lnSpc>
        <a:spcBef>
          <a:spcPts val="800"/>
        </a:spcBef>
        <a:spcAft>
          <a:spcPct val="0"/>
        </a:spcAft>
        <a:buSzPct val="8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828675" y="1903413"/>
            <a:ext cx="10534650" cy="3203575"/>
          </a:xfrm>
        </p:spPr>
        <p:txBody>
          <a:bodyPr anchor="ctr"/>
          <a:lstStyle/>
          <a:p>
            <a:r>
              <a:rPr lang="ru-RU" smtClean="0"/>
              <a:t>Цикл с параметром </a:t>
            </a:r>
            <a:br>
              <a:rPr lang="ru-RU" smtClean="0"/>
            </a:br>
            <a:r>
              <a:rPr lang="ru-RU" smtClean="0"/>
              <a:t>и </a:t>
            </a:r>
            <a:br>
              <a:rPr lang="ru-RU" smtClean="0"/>
            </a:br>
            <a:r>
              <a:rPr lang="ru-RU" smtClean="0"/>
              <a:t>массивы в Паскале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04900" y="1565275"/>
            <a:ext cx="9982200" cy="31797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Формат описания цикла с </a:t>
            </a:r>
            <a:r>
              <a:rPr lang="ru-RU" sz="2400" b="1" dirty="0">
                <a:solidFill>
                  <a:schemeClr val="bg1"/>
                </a:solidFill>
              </a:rPr>
              <a:t>параметром:</a:t>
            </a:r>
            <a:endParaRPr lang="ru-RU" sz="24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параметр цикла(счётчик)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&gt;</a:t>
            </a:r>
            <a:r>
              <a:rPr lang="en-US" sz="2400" dirty="0">
                <a:solidFill>
                  <a:schemeClr val="bg1"/>
                </a:solidFill>
              </a:rPr>
              <a:t>:=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начальное значение параметра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&gt; </a:t>
            </a:r>
            <a:r>
              <a:rPr lang="en-US" sz="2400" dirty="0">
                <a:solidFill>
                  <a:schemeClr val="bg1"/>
                </a:solidFill>
              </a:rPr>
              <a:t>to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конечное значение параметра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&gt;</a:t>
            </a:r>
            <a:r>
              <a:rPr lang="en-US" sz="2400" dirty="0">
                <a:solidFill>
                  <a:schemeClr val="bg1"/>
                </a:solidFill>
              </a:rPr>
              <a:t> do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тело цикла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&gt;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solidFill>
                  <a:schemeClr val="bg1"/>
                </a:solidFill>
              </a:rPr>
              <a:t>Пример: </a:t>
            </a:r>
            <a:r>
              <a:rPr lang="en-US" sz="2400" u="sng" dirty="0">
                <a:solidFill>
                  <a:schemeClr val="bg1"/>
                </a:solidFill>
              </a:rPr>
              <a:t>for k:=1 to 10 do write(h)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Параметр цикла или счётчик может иметь любое имя.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Начальное значение в конструкции </a:t>
            </a:r>
            <a:r>
              <a:rPr lang="en-US" sz="2400" b="1" dirty="0">
                <a:solidFill>
                  <a:schemeClr val="bg1"/>
                </a:solidFill>
              </a:rPr>
              <a:t>for</a:t>
            </a:r>
            <a:r>
              <a:rPr lang="en-US" sz="2400" dirty="0">
                <a:solidFill>
                  <a:schemeClr val="bg1"/>
                </a:solidFill>
              </a:rPr>
              <a:t> … : … </a:t>
            </a:r>
            <a:r>
              <a:rPr lang="en-US" sz="2400" b="1" dirty="0">
                <a:solidFill>
                  <a:schemeClr val="bg1"/>
                </a:solidFill>
              </a:rPr>
              <a:t>to</a:t>
            </a:r>
            <a:r>
              <a:rPr lang="en-US" sz="2400" dirty="0">
                <a:solidFill>
                  <a:schemeClr val="bg1"/>
                </a:solidFill>
              </a:rPr>
              <a:t> … </a:t>
            </a:r>
            <a:r>
              <a:rPr lang="en-US" sz="2400" b="1" dirty="0">
                <a:solidFill>
                  <a:schemeClr val="bg1"/>
                </a:solidFill>
              </a:rPr>
              <a:t>do </a:t>
            </a:r>
            <a:r>
              <a:rPr lang="en-US" sz="2400" dirty="0">
                <a:solidFill>
                  <a:schemeClr val="bg1"/>
                </a:solidFill>
              </a:rPr>
              <a:t>… </a:t>
            </a:r>
            <a:r>
              <a:rPr lang="ru-RU" sz="2400" dirty="0">
                <a:solidFill>
                  <a:schemeClr val="bg1"/>
                </a:solidFill>
              </a:rPr>
              <a:t>должно быть обязательно меньше, чем конечное значение, иначе цикл не выполнится ни разу.</a:t>
            </a:r>
          </a:p>
        </p:txBody>
      </p:sp>
      <p:sp>
        <p:nvSpPr>
          <p:cNvPr id="33794" name="Заголовок 12"/>
          <p:cNvSpPr txBox="1">
            <a:spLocks/>
          </p:cNvSpPr>
          <p:nvPr/>
        </p:nvSpPr>
        <p:spPr bwMode="auto">
          <a:xfrm>
            <a:off x="1341438" y="131763"/>
            <a:ext cx="95091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Цикл с параметром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4900" y="4745038"/>
            <a:ext cx="9982200" cy="15573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т.е. если цикл выглядит так: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for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a </a:t>
            </a:r>
            <a:r>
              <a:rPr lang="en-US" sz="2400" b="1" dirty="0">
                <a:solidFill>
                  <a:schemeClr val="bg1"/>
                </a:solidFill>
              </a:rPr>
              <a:t>to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b </a:t>
            </a:r>
            <a:r>
              <a:rPr lang="en-US" sz="2400" b="1" dirty="0">
                <a:solidFill>
                  <a:schemeClr val="bg1"/>
                </a:solidFill>
              </a:rPr>
              <a:t>do </a:t>
            </a:r>
            <a:r>
              <a:rPr lang="en-US" sz="2400" dirty="0">
                <a:solidFill>
                  <a:schemeClr val="bg1"/>
                </a:solidFill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То счётчик начинает свой отсчёт с </a:t>
            </a:r>
            <a:r>
              <a:rPr lang="ru-RU" sz="2400" b="1" dirty="0">
                <a:solidFill>
                  <a:schemeClr val="bg1"/>
                </a:solidFill>
              </a:rPr>
              <a:t>а </a:t>
            </a:r>
            <a:r>
              <a:rPr lang="ru-RU" sz="2400" dirty="0">
                <a:solidFill>
                  <a:schemeClr val="bg1"/>
                </a:solidFill>
              </a:rPr>
              <a:t>и заканчивает на </a:t>
            </a:r>
            <a:r>
              <a:rPr lang="en-US" sz="2400" b="1" dirty="0">
                <a:solidFill>
                  <a:schemeClr val="bg1"/>
                </a:solidFill>
              </a:rPr>
              <a:t>b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a </a:t>
            </a:r>
            <a:r>
              <a:rPr lang="en-US" sz="2400" b="1" dirty="0">
                <a:solidFill>
                  <a:schemeClr val="bg1"/>
                </a:solidFill>
              </a:rPr>
              <a:t>&gt;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b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04900" y="1754188"/>
            <a:ext cx="9982200" cy="18129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Формат описания цикла с </a:t>
            </a:r>
            <a:r>
              <a:rPr lang="ru-RU" sz="2400" b="1" dirty="0">
                <a:solidFill>
                  <a:schemeClr val="bg1"/>
                </a:solidFill>
              </a:rPr>
              <a:t>параметром</a:t>
            </a:r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ru-RU" sz="2400" b="1" dirty="0">
                <a:solidFill>
                  <a:schemeClr val="bg1"/>
                </a:solidFill>
              </a:rPr>
              <a:t>от большего к меньшему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  <a:r>
              <a:rPr lang="ru-RU" sz="2400" b="1" dirty="0">
                <a:solidFill>
                  <a:schemeClr val="bg1"/>
                </a:solidFill>
              </a:rPr>
              <a:t>:</a:t>
            </a:r>
            <a:endParaRPr lang="ru-RU" sz="24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параметр цикла(счётчик)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&gt;</a:t>
            </a:r>
            <a:r>
              <a:rPr lang="en-US" sz="2400" dirty="0">
                <a:solidFill>
                  <a:schemeClr val="bg1"/>
                </a:solidFill>
              </a:rPr>
              <a:t>:=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начальное значение параметра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&gt; </a:t>
            </a:r>
            <a:r>
              <a:rPr lang="en-US" sz="2400" dirty="0" err="1">
                <a:solidFill>
                  <a:schemeClr val="bg1"/>
                </a:solidFill>
              </a:rPr>
              <a:t>downto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конечное значение параметра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&gt;</a:t>
            </a:r>
            <a:r>
              <a:rPr lang="en-US" sz="2400" dirty="0">
                <a:solidFill>
                  <a:schemeClr val="bg1"/>
                </a:solidFill>
              </a:rPr>
              <a:t> do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тело цикла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&gt;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solidFill>
                  <a:schemeClr val="bg1"/>
                </a:solidFill>
              </a:rPr>
              <a:t>Пример: </a:t>
            </a:r>
            <a:r>
              <a:rPr lang="en-US" sz="2400" u="sng" dirty="0">
                <a:solidFill>
                  <a:schemeClr val="bg1"/>
                </a:solidFill>
              </a:rPr>
              <a:t>for k:=1</a:t>
            </a:r>
            <a:r>
              <a:rPr lang="ru-RU" sz="2400" u="sng" dirty="0">
                <a:solidFill>
                  <a:schemeClr val="bg1"/>
                </a:solidFill>
              </a:rPr>
              <a:t>0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down</a:t>
            </a:r>
            <a:r>
              <a:rPr lang="en-US" sz="2400" u="sng" dirty="0" err="1">
                <a:solidFill>
                  <a:schemeClr val="bg1"/>
                </a:solidFill>
              </a:rPr>
              <a:t>to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>
                <a:solidFill>
                  <a:schemeClr val="bg1"/>
                </a:solidFill>
              </a:rPr>
              <a:t>1 </a:t>
            </a:r>
            <a:r>
              <a:rPr lang="en-US" sz="2400" u="sng">
                <a:solidFill>
                  <a:schemeClr val="bg1"/>
                </a:solidFill>
              </a:rPr>
              <a:t>do </a:t>
            </a:r>
            <a:r>
              <a:rPr lang="en-US" sz="2400" u="sng" dirty="0">
                <a:solidFill>
                  <a:schemeClr val="bg1"/>
                </a:solidFill>
              </a:rPr>
              <a:t>write(h</a:t>
            </a:r>
            <a:r>
              <a:rPr lang="en-US" sz="2400" u="sng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5842" name="Заголовок 12"/>
          <p:cNvSpPr txBox="1">
            <a:spLocks/>
          </p:cNvSpPr>
          <p:nvPr/>
        </p:nvSpPr>
        <p:spPr bwMode="auto">
          <a:xfrm>
            <a:off x="1341438" y="131763"/>
            <a:ext cx="95091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Цикл с параметром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04900" y="3571875"/>
            <a:ext cx="9982200" cy="19145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Если цикл выглядит так: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for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a </a:t>
            </a:r>
            <a:r>
              <a:rPr lang="en-US" sz="2400" b="1" dirty="0" err="1">
                <a:solidFill>
                  <a:schemeClr val="bg1"/>
                </a:solidFill>
              </a:rPr>
              <a:t>downto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b </a:t>
            </a:r>
            <a:r>
              <a:rPr lang="en-US" sz="2400" b="1" dirty="0">
                <a:solidFill>
                  <a:schemeClr val="bg1"/>
                </a:solidFill>
              </a:rPr>
              <a:t>do </a:t>
            </a:r>
            <a:r>
              <a:rPr lang="en-US" sz="2400" dirty="0">
                <a:solidFill>
                  <a:schemeClr val="bg1"/>
                </a:solidFill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То в данном случае значение переменной </a:t>
            </a:r>
            <a:r>
              <a:rPr lang="en-US" sz="2400" b="1" dirty="0">
                <a:solidFill>
                  <a:schemeClr val="bg1"/>
                </a:solidFill>
              </a:rPr>
              <a:t>a </a:t>
            </a:r>
            <a:r>
              <a:rPr lang="ru-RU" sz="2400" dirty="0">
                <a:solidFill>
                  <a:schemeClr val="bg1"/>
                </a:solidFill>
              </a:rPr>
              <a:t>должно быть обязательно больше значения переменной </a:t>
            </a:r>
            <a:r>
              <a:rPr lang="en-US" sz="2400" b="1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04900" y="1420813"/>
            <a:ext cx="9982200" cy="48228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37890" name="Заголовок 12"/>
          <p:cNvSpPr txBox="1">
            <a:spLocks/>
          </p:cNvSpPr>
          <p:nvPr/>
        </p:nvSpPr>
        <p:spPr bwMode="auto">
          <a:xfrm>
            <a:off x="1341438" y="131763"/>
            <a:ext cx="95091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Пример</a:t>
            </a:r>
          </a:p>
        </p:txBody>
      </p:sp>
      <p:pic>
        <p:nvPicPr>
          <p:cNvPr id="37891" name="Рисунок 1"/>
          <p:cNvPicPr>
            <a:picLocks noChangeAspect="1"/>
          </p:cNvPicPr>
          <p:nvPr/>
        </p:nvPicPr>
        <p:blipFill>
          <a:blip r:embed="rId3"/>
          <a:srcRect t="1933" b="-2"/>
          <a:stretch>
            <a:fillRect/>
          </a:stretch>
        </p:blipFill>
        <p:spPr bwMode="auto">
          <a:xfrm>
            <a:off x="5268913" y="1474788"/>
            <a:ext cx="34671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Рисунок 2"/>
          <p:cNvPicPr>
            <a:picLocks noChangeAspect="1"/>
          </p:cNvPicPr>
          <p:nvPr/>
        </p:nvPicPr>
        <p:blipFill>
          <a:blip r:embed="rId4"/>
          <a:srcRect t="594" b="1192"/>
          <a:stretch>
            <a:fillRect/>
          </a:stretch>
        </p:blipFill>
        <p:spPr bwMode="auto">
          <a:xfrm>
            <a:off x="1117600" y="1449388"/>
            <a:ext cx="37147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Box 3"/>
          <p:cNvSpPr txBox="1">
            <a:spLocks noChangeArrowheads="1"/>
          </p:cNvSpPr>
          <p:nvPr/>
        </p:nvSpPr>
        <p:spPr bwMode="auto">
          <a:xfrm>
            <a:off x="4832350" y="4545013"/>
            <a:ext cx="6191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2"/>
                </a:solidFill>
                <a:latin typeface="Calibri" pitchFamily="34" charset="0"/>
              </a:rPr>
              <a:t>Две одинаковые программы, но с разным способом вывода.</a:t>
            </a:r>
          </a:p>
          <a:p>
            <a:r>
              <a:rPr lang="ru-RU">
                <a:solidFill>
                  <a:schemeClr val="bg2"/>
                </a:solidFill>
                <a:latin typeface="Calibri" pitchFamily="34" charset="0"/>
              </a:rPr>
              <a:t>Все значения для массива </a:t>
            </a:r>
            <a:r>
              <a:rPr lang="en-US" b="1">
                <a:solidFill>
                  <a:schemeClr val="bg2"/>
                </a:solidFill>
                <a:latin typeface="Calibri" pitchFamily="34" charset="0"/>
              </a:rPr>
              <a:t>q</a:t>
            </a:r>
            <a:r>
              <a:rPr lang="ru-RU">
                <a:solidFill>
                  <a:schemeClr val="bg2"/>
                </a:solidFill>
                <a:latin typeface="Calibri" pitchFamily="34" charset="0"/>
              </a:rPr>
              <a:t> задаются с помощью команды </a:t>
            </a:r>
            <a:endParaRPr lang="en-US">
              <a:solidFill>
                <a:schemeClr val="bg2"/>
              </a:solidFill>
              <a:latin typeface="Calibri" pitchFamily="34" charset="0"/>
            </a:endParaRPr>
          </a:p>
          <a:p>
            <a:r>
              <a:rPr lang="en-US" b="1">
                <a:solidFill>
                  <a:schemeClr val="bg2"/>
                </a:solidFill>
                <a:latin typeface="Calibri" pitchFamily="34" charset="0"/>
              </a:rPr>
              <a:t>Random</a:t>
            </a:r>
            <a:r>
              <a:rPr lang="en-US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ru-RU">
                <a:solidFill>
                  <a:schemeClr val="bg2"/>
                </a:solidFill>
                <a:latin typeface="Calibri" pitchFamily="34" charset="0"/>
              </a:rPr>
              <a:t>и цикла с параметром (</a:t>
            </a:r>
            <a:r>
              <a:rPr lang="en-US" b="1">
                <a:solidFill>
                  <a:schemeClr val="bg2"/>
                </a:solidFill>
                <a:latin typeface="Calibri" pitchFamily="34" charset="0"/>
              </a:rPr>
              <a:t>for</a:t>
            </a:r>
            <a:r>
              <a:rPr lang="ru-RU">
                <a:solidFill>
                  <a:schemeClr val="bg2"/>
                </a:solidFill>
                <a:latin typeface="Calibri" pitchFamily="34" charset="0"/>
              </a:rPr>
              <a:t>)</a:t>
            </a:r>
            <a:r>
              <a:rPr lang="en-US">
                <a:solidFill>
                  <a:schemeClr val="bg2"/>
                </a:solidFill>
                <a:latin typeface="Calibri" pitchFamily="34" charset="0"/>
              </a:rPr>
              <a:t>.</a:t>
            </a:r>
            <a:endParaRPr lang="ru-RU" b="1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71575" y="1895475"/>
            <a:ext cx="9980613" cy="4175125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u="sng" dirty="0">
                <a:solidFill>
                  <a:schemeClr val="tx1"/>
                </a:solidFill>
              </a:rPr>
              <a:t>Формат описания данной функции: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Randomize;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&lt;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переменная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&gt;</a:t>
            </a:r>
            <a:r>
              <a:rPr lang="en-US" sz="3200" dirty="0">
                <a:solidFill>
                  <a:schemeClr val="tx1"/>
                </a:solidFill>
              </a:rPr>
              <a:t>:=random(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3200" dirty="0">
                <a:solidFill>
                  <a:schemeClr val="tx1"/>
                </a:solidFill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Здесь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</a:t>
            </a:r>
            <a:r>
              <a:rPr lang="en-US" sz="3200" dirty="0">
                <a:solidFill>
                  <a:schemeClr val="tx1"/>
                </a:solidFill>
              </a:rPr>
              <a:t>– </a:t>
            </a:r>
            <a:r>
              <a:rPr lang="ru-RU" sz="3200" dirty="0">
                <a:solidFill>
                  <a:schemeClr val="tx1"/>
                </a:solidFill>
              </a:rPr>
              <a:t>это любое целое число.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Случайное значение будет присваиваться переменной в диапазоне от 0 до 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х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Служебное слово </a:t>
            </a:r>
            <a:r>
              <a:rPr lang="en-US" sz="3200" dirty="0">
                <a:solidFill>
                  <a:schemeClr val="tx1"/>
                </a:solidFill>
              </a:rPr>
              <a:t>Randomize</a:t>
            </a:r>
            <a:r>
              <a:rPr lang="ru-RU" sz="3200" dirty="0">
                <a:solidFill>
                  <a:schemeClr val="tx1"/>
                </a:solidFill>
              </a:rPr>
              <a:t> необходимо для сброса значений </a:t>
            </a:r>
            <a:r>
              <a:rPr lang="ru-RU" sz="3200" dirty="0" err="1">
                <a:solidFill>
                  <a:schemeClr val="tx1"/>
                </a:solidFill>
              </a:rPr>
              <a:t>рандома</a:t>
            </a:r>
            <a:r>
              <a:rPr lang="ru-RU" sz="3200" dirty="0">
                <a:solidFill>
                  <a:schemeClr val="tx1"/>
                </a:solidFill>
              </a:rPr>
              <a:t> при повторном выполнении кода.</a:t>
            </a:r>
          </a:p>
        </p:txBody>
      </p:sp>
      <p:sp>
        <p:nvSpPr>
          <p:cNvPr id="39938" name="Заголовок 12"/>
          <p:cNvSpPr txBox="1">
            <a:spLocks/>
          </p:cNvSpPr>
          <p:nvPr/>
        </p:nvSpPr>
        <p:spPr bwMode="auto">
          <a:xfrm>
            <a:off x="1171575" y="371475"/>
            <a:ext cx="95091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Датчик случайных чисел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2"/>
          <p:cNvSpPr txBox="1">
            <a:spLocks/>
          </p:cNvSpPr>
          <p:nvPr/>
        </p:nvSpPr>
        <p:spPr bwMode="auto">
          <a:xfrm>
            <a:off x="1341438" y="261938"/>
            <a:ext cx="9509125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Определение массива</a:t>
            </a: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1531938" y="2306638"/>
            <a:ext cx="9128125" cy="2879725"/>
          </a:xfrm>
          <a:prstGeom prst="roundRect">
            <a:avLst>
              <a:gd name="adj" fmla="val 1161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Массив </a:t>
            </a:r>
            <a:r>
              <a:rPr lang="ru-RU" sz="4400" dirty="0" smtClean="0">
                <a:solidFill>
                  <a:schemeClr val="bg1"/>
                </a:solidFill>
              </a:rPr>
              <a:t>– ограниченная последовательность однотипных величин.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2"/>
          <p:cNvSpPr txBox="1">
            <a:spLocks/>
          </p:cNvSpPr>
          <p:nvPr/>
        </p:nvSpPr>
        <p:spPr bwMode="auto">
          <a:xfrm>
            <a:off x="1341438" y="261938"/>
            <a:ext cx="9509125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Другое определение массива</a:t>
            </a: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873125" y="1895475"/>
            <a:ext cx="10445750" cy="2363788"/>
          </a:xfrm>
          <a:prstGeom prst="roundRect">
            <a:avLst>
              <a:gd name="adj" fmla="val 1161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Массив </a:t>
            </a:r>
            <a:r>
              <a:rPr lang="ru-RU" sz="4400" dirty="0" smtClean="0">
                <a:solidFill>
                  <a:schemeClr val="bg1"/>
                </a:solidFill>
              </a:rPr>
              <a:t>– это набор </a:t>
            </a:r>
            <a:r>
              <a:rPr lang="ru-RU" sz="4400" u="sng" dirty="0" smtClean="0">
                <a:solidFill>
                  <a:schemeClr val="bg1"/>
                </a:solidFill>
              </a:rPr>
              <a:t>проиндексированных</a:t>
            </a:r>
            <a:r>
              <a:rPr lang="ru-RU" sz="4400" dirty="0" smtClean="0">
                <a:solidFill>
                  <a:schemeClr val="bg1"/>
                </a:solidFill>
              </a:rPr>
              <a:t> однотипных данных.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873125" y="4333875"/>
            <a:ext cx="1044575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Почему проиндексированные? Потому что каждый элемент массива последовательно пронумерован. Чаще всего нумерация начинается с 0, т.е. самый первый элемент в одномерном массиве имеет индекс – 0.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2"/>
          <p:cNvSpPr txBox="1">
            <a:spLocks/>
          </p:cNvSpPr>
          <p:nvPr/>
        </p:nvSpPr>
        <p:spPr bwMode="auto">
          <a:xfrm>
            <a:off x="1282700" y="438150"/>
            <a:ext cx="95107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Пример массива в виде таблицы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90650" y="2828925"/>
          <a:ext cx="9294813" cy="10366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40690"/>
                <a:gridCol w="1175723"/>
                <a:gridCol w="1175723"/>
                <a:gridCol w="1175723"/>
                <a:gridCol w="1175723"/>
                <a:gridCol w="1175723"/>
                <a:gridCol w="117572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Месяц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Температура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-21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-18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-7,5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5,6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532" name="TextBox 5"/>
          <p:cNvSpPr txBox="1">
            <a:spLocks noChangeArrowheads="1"/>
          </p:cNvSpPr>
          <p:nvPr/>
        </p:nvSpPr>
        <p:spPr bwMode="auto">
          <a:xfrm>
            <a:off x="1282700" y="1836738"/>
            <a:ext cx="10445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Допустим у нас имеется таблица, содержащая данные о среднемесячной температуре за первые 6 месяцев 2010 года.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6371431" y="3504407"/>
            <a:ext cx="404813" cy="1168400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34" name="TextBox 8"/>
          <p:cNvSpPr txBox="1">
            <a:spLocks noChangeArrowheads="1"/>
          </p:cNvSpPr>
          <p:nvPr/>
        </p:nvSpPr>
        <p:spPr bwMode="auto">
          <a:xfrm>
            <a:off x="5349875" y="4284663"/>
            <a:ext cx="2447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Элемент массива</a:t>
            </a:r>
          </a:p>
        </p:txBody>
      </p:sp>
      <p:cxnSp>
        <p:nvCxnSpPr>
          <p:cNvPr id="25" name="Соединительная линия уступом 24"/>
          <p:cNvCxnSpPr/>
          <p:nvPr/>
        </p:nvCxnSpPr>
        <p:spPr>
          <a:xfrm rot="16200000" flipH="1">
            <a:off x="9956006" y="3785394"/>
            <a:ext cx="1836738" cy="361950"/>
          </a:xfrm>
          <a:prstGeom prst="bentConnector3">
            <a:avLst>
              <a:gd name="adj1" fmla="val -214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6" name="TextBox 29"/>
          <p:cNvSpPr txBox="1">
            <a:spLocks noChangeArrowheads="1"/>
          </p:cNvSpPr>
          <p:nvPr/>
        </p:nvSpPr>
        <p:spPr bwMode="auto">
          <a:xfrm>
            <a:off x="8420100" y="4284663"/>
            <a:ext cx="2454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Индексы</a:t>
            </a:r>
          </a:p>
          <a:p>
            <a:pPr algn="ctr"/>
            <a:r>
              <a:rPr lang="ru-RU" sz="2400">
                <a:latin typeface="Calibri" pitchFamily="34" charset="0"/>
              </a:rPr>
              <a:t>(в данном случае</a:t>
            </a:r>
          </a:p>
          <a:p>
            <a:pPr algn="ctr"/>
            <a:r>
              <a:rPr lang="ru-RU" sz="2400">
                <a:latin typeface="Calibri" pitchFamily="34" charset="0"/>
              </a:rPr>
              <a:t>номера месяцев)</a:t>
            </a:r>
          </a:p>
        </p:txBody>
      </p:sp>
      <p:cxnSp>
        <p:nvCxnSpPr>
          <p:cNvPr id="32" name="Прямая соединительная линия 31"/>
          <p:cNvCxnSpPr>
            <a:endCxn id="21536" idx="3"/>
          </p:cNvCxnSpPr>
          <p:nvPr/>
        </p:nvCxnSpPr>
        <p:spPr>
          <a:xfrm flipH="1">
            <a:off x="10874375" y="4884738"/>
            <a:ext cx="1809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/>
          <p:nvPr/>
        </p:nvCxnSpPr>
        <p:spPr>
          <a:xfrm rot="5400000">
            <a:off x="285751" y="4314825"/>
            <a:ext cx="1854200" cy="390525"/>
          </a:xfrm>
          <a:prstGeom prst="bentConnector3">
            <a:avLst>
              <a:gd name="adj1" fmla="val -204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1000125" y="5424488"/>
            <a:ext cx="1825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0" name="TextBox 36"/>
          <p:cNvSpPr txBox="1">
            <a:spLocks noChangeArrowheads="1"/>
          </p:cNvSpPr>
          <p:nvPr/>
        </p:nvSpPr>
        <p:spPr bwMode="auto">
          <a:xfrm>
            <a:off x="1182688" y="4884738"/>
            <a:ext cx="4081462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Значения элементов массива</a:t>
            </a:r>
          </a:p>
          <a:p>
            <a:pPr algn="ctr"/>
            <a:r>
              <a:rPr lang="ru-RU" sz="2400">
                <a:latin typeface="Calibri" pitchFamily="34" charset="0"/>
              </a:rPr>
              <a:t>(в данном случае значения</a:t>
            </a:r>
          </a:p>
          <a:p>
            <a:pPr algn="ctr"/>
            <a:r>
              <a:rPr lang="ru-RU" sz="2400">
                <a:latin typeface="Calibri" pitchFamily="34" charset="0"/>
              </a:rPr>
              <a:t>среднемесячных температур)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04900" y="3517900"/>
            <a:ext cx="9982200" cy="25034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554" name="Прямоугольник 11"/>
          <p:cNvSpPr>
            <a:spLocks noChangeArrowheads="1"/>
          </p:cNvSpPr>
          <p:nvPr/>
        </p:nvSpPr>
        <p:spPr bwMode="auto">
          <a:xfrm>
            <a:off x="1104900" y="3517900"/>
            <a:ext cx="540543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Program 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temperature;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var 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month: 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array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1..6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] 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of </a:t>
            </a:r>
            <a:r>
              <a:rPr lang="en-US" sz="1600">
                <a:solidFill>
                  <a:srgbClr val="0000FF"/>
                </a:solidFill>
                <a:latin typeface="Courier New" pitchFamily="49" charset="0"/>
              </a:rPr>
              <a:t>real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begin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month[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]:=-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21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month[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]:=-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18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month[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]:=-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7.5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month[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]:=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5.6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month[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5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]:=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10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  month[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6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]:=</a:t>
            </a:r>
            <a:r>
              <a:rPr lang="en-US" sz="1600">
                <a:solidFill>
                  <a:srgbClr val="006400"/>
                </a:solidFill>
                <a:latin typeface="Courier New" pitchFamily="49" charset="0"/>
              </a:rPr>
              <a:t>18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end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</a:rPr>
              <a:t>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3555" name="Заголовок 12"/>
          <p:cNvSpPr txBox="1">
            <a:spLocks/>
          </p:cNvSpPr>
          <p:nvPr/>
        </p:nvSpPr>
        <p:spPr bwMode="auto">
          <a:xfrm>
            <a:off x="1341438" y="158750"/>
            <a:ext cx="95091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Пример массива в виде таблицы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08075" y="2274888"/>
          <a:ext cx="9975850" cy="10366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87826"/>
                <a:gridCol w="1248262"/>
                <a:gridCol w="1248262"/>
                <a:gridCol w="1248262"/>
                <a:gridCol w="1248262"/>
                <a:gridCol w="1248262"/>
                <a:gridCol w="1248262"/>
              </a:tblGrid>
              <a:tr h="496421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Месяц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Температура</a:t>
                      </a:r>
                      <a:endParaRPr lang="ru-RU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-21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-18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-7,5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5,6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582" name="TextBox 5"/>
          <p:cNvSpPr txBox="1">
            <a:spLocks noChangeArrowheads="1"/>
          </p:cNvSpPr>
          <p:nvPr/>
        </p:nvSpPr>
        <p:spPr bwMode="auto">
          <a:xfrm>
            <a:off x="1104900" y="1228725"/>
            <a:ext cx="998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Давайте рассмотрим как будет выглядеть данный массив значений на языке программирования Паскаль.</a:t>
            </a:r>
          </a:p>
        </p:txBody>
      </p:sp>
      <p:sp>
        <p:nvSpPr>
          <p:cNvPr id="23583" name="TextBox 9"/>
          <p:cNvSpPr txBox="1">
            <a:spLocks noChangeArrowheads="1"/>
          </p:cNvSpPr>
          <p:nvPr/>
        </p:nvSpPr>
        <p:spPr bwMode="auto">
          <a:xfrm>
            <a:off x="4940300" y="3751263"/>
            <a:ext cx="6235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В этой строке объявляется наш массив, имя массива </a:t>
            </a: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month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,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диапазон(длина) массива от 1 до 6, тип данных для значений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элементов массива вещественный, т.е. </a:t>
            </a: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real</a:t>
            </a: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3051175" y="4294188"/>
            <a:ext cx="690563" cy="1457325"/>
          </a:xfrm>
          <a:prstGeom prst="rightBrace">
            <a:avLst>
              <a:gd name="adj1" fmla="val 8333"/>
              <a:gd name="adj2" fmla="val 62436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85" name="TextBox 17"/>
          <p:cNvSpPr txBox="1">
            <a:spLocks noChangeArrowheads="1"/>
          </p:cNvSpPr>
          <p:nvPr/>
        </p:nvSpPr>
        <p:spPr bwMode="auto">
          <a:xfrm>
            <a:off x="3921125" y="4908550"/>
            <a:ext cx="5541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Здесь мы передаём значения каждому элементу массива отдельно</a:t>
            </a: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04900" y="1689100"/>
            <a:ext cx="9982200" cy="47371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bg1"/>
                </a:solidFill>
              </a:rPr>
              <a:t>Итак, вы уже имеете представление о том как можно объявить массив.</a:t>
            </a:r>
            <a:br>
              <a:rPr lang="ru-RU" sz="2400" i="1" dirty="0">
                <a:solidFill>
                  <a:schemeClr val="bg1"/>
                </a:solidFill>
              </a:rPr>
            </a:br>
            <a:r>
              <a:rPr lang="ru-RU" sz="2400" i="1" dirty="0">
                <a:solidFill>
                  <a:schemeClr val="bg1"/>
                </a:solidFill>
              </a:rPr>
              <a:t>Формат описания одномерного массива на языке программирования </a:t>
            </a:r>
            <a:r>
              <a:rPr lang="en-US" sz="2400" i="1" dirty="0">
                <a:solidFill>
                  <a:schemeClr val="bg1"/>
                </a:solidFill>
              </a:rPr>
              <a:t>Pascal</a:t>
            </a:r>
            <a:r>
              <a:rPr lang="ru-RU" sz="2400" i="1" dirty="0">
                <a:solidFill>
                  <a:schemeClr val="bg1"/>
                </a:solidFill>
              </a:rPr>
              <a:t> следующий: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</a:rPr>
              <a:t>var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&lt;</a:t>
            </a:r>
            <a:r>
              <a:rPr lang="ru-RU" sz="3200" dirty="0">
                <a:solidFill>
                  <a:schemeClr val="tx1">
                    <a:lumMod val="50000"/>
                  </a:schemeClr>
                </a:solidFill>
              </a:rPr>
              <a:t>имя массива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&gt;</a:t>
            </a:r>
            <a:r>
              <a:rPr lang="ru-RU" sz="3200" b="1" dirty="0">
                <a:solidFill>
                  <a:schemeClr val="bg1"/>
                </a:solidFill>
              </a:rPr>
              <a:t>: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array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[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&lt;</a:t>
            </a:r>
            <a:r>
              <a:rPr lang="ru-RU" sz="3200" dirty="0">
                <a:solidFill>
                  <a:schemeClr val="tx1">
                    <a:lumMod val="50000"/>
                  </a:schemeClr>
                </a:solidFill>
              </a:rPr>
              <a:t>нижняя граница индекса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&gt;</a:t>
            </a:r>
            <a:r>
              <a:rPr lang="en-US" sz="3200" b="1" dirty="0">
                <a:solidFill>
                  <a:schemeClr val="bg1"/>
                </a:solidFill>
              </a:rPr>
              <a:t>..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&lt;</a:t>
            </a:r>
            <a:r>
              <a:rPr lang="ru-RU" sz="3200" dirty="0">
                <a:solidFill>
                  <a:schemeClr val="tx1">
                    <a:lumMod val="50000"/>
                  </a:schemeClr>
                </a:solidFill>
              </a:rPr>
              <a:t>верхняя граница индекса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&gt;</a:t>
            </a:r>
            <a:r>
              <a:rPr lang="en-US" sz="3200" b="1" dirty="0">
                <a:solidFill>
                  <a:schemeClr val="bg1"/>
                </a:solidFill>
              </a:rPr>
              <a:t>]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of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&lt;</a:t>
            </a:r>
            <a:r>
              <a:rPr lang="ru-RU" sz="3200" dirty="0">
                <a:solidFill>
                  <a:schemeClr val="tx1">
                    <a:lumMod val="50000"/>
                  </a:schemeClr>
                </a:solidFill>
              </a:rPr>
              <a:t>тип данных элементов массива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&gt;</a:t>
            </a:r>
            <a:r>
              <a:rPr lang="ru-RU" sz="3200" b="1" dirty="0">
                <a:solidFill>
                  <a:schemeClr val="bg1"/>
                </a:solidFill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bg1"/>
                </a:solidFill>
              </a:rPr>
              <a:t>Имя массива может быть любое, как и у обычных переменных.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1"/>
                </a:solidFill>
              </a:rPr>
              <a:t>Array – </a:t>
            </a:r>
            <a:r>
              <a:rPr lang="ru-RU" sz="2400" i="1" dirty="0">
                <a:solidFill>
                  <a:schemeClr val="bg1"/>
                </a:solidFill>
              </a:rPr>
              <a:t>это служебное слово для обозначения массива, дословно с английского «массив».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bg1"/>
                </a:solidFill>
              </a:rPr>
              <a:t>Границы индекса – целые числа. Важно, чтобы нижняя граница(первая цифра) была не больше верхней границы(второй цифры).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25602" name="Заголовок 12"/>
          <p:cNvSpPr txBox="1">
            <a:spLocks/>
          </p:cNvSpPr>
          <p:nvPr/>
        </p:nvSpPr>
        <p:spPr bwMode="auto">
          <a:xfrm>
            <a:off x="1341438" y="109538"/>
            <a:ext cx="950912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Формат описания одномерного массива в Паскале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04900" y="1854200"/>
            <a:ext cx="9982200" cy="43322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Для того чтобы выбрать, ввести или вывести на экран отдельный элемент массива необходимо указать имя массива, далее в квадратных скобках указать нужный индекс элемента.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solidFill>
                  <a:schemeClr val="bg1"/>
                </a:solidFill>
              </a:rPr>
              <a:t>Делается это следующим образом: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u="sng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var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fruit: </a:t>
            </a:r>
            <a:r>
              <a:rPr lang="en-US" sz="2400" b="1" dirty="0">
                <a:solidFill>
                  <a:schemeClr val="bg1"/>
                </a:solidFill>
              </a:rPr>
              <a:t>array</a:t>
            </a:r>
            <a:r>
              <a:rPr lang="en-US" sz="2400" dirty="0">
                <a:solidFill>
                  <a:schemeClr val="bg1"/>
                </a:solidFill>
              </a:rPr>
              <a:t>[</a:t>
            </a:r>
            <a:r>
              <a:rPr lang="ru-RU" sz="2400" dirty="0">
                <a:solidFill>
                  <a:schemeClr val="bg1"/>
                </a:solidFill>
              </a:rPr>
              <a:t>0</a:t>
            </a:r>
            <a:r>
              <a:rPr lang="en-US" sz="2400" dirty="0">
                <a:solidFill>
                  <a:schemeClr val="bg1"/>
                </a:solidFill>
              </a:rPr>
              <a:t>..</a:t>
            </a:r>
            <a:r>
              <a:rPr lang="ru-RU" sz="2400" dirty="0">
                <a:solidFill>
                  <a:schemeClr val="bg1"/>
                </a:solidFill>
              </a:rPr>
              <a:t>10</a:t>
            </a:r>
            <a:r>
              <a:rPr lang="en-US" sz="2400" dirty="0">
                <a:solidFill>
                  <a:schemeClr val="bg1"/>
                </a:solidFill>
              </a:rPr>
              <a:t>] </a:t>
            </a:r>
            <a:r>
              <a:rPr lang="en-US" sz="2400" dirty="0">
                <a:solidFill>
                  <a:schemeClr val="bg1"/>
                </a:solidFill>
              </a:rPr>
              <a:t>of </a:t>
            </a:r>
            <a:r>
              <a:rPr lang="en-US" sz="2400" b="1" dirty="0">
                <a:solidFill>
                  <a:schemeClr val="accent6"/>
                </a:solidFill>
              </a:rPr>
              <a:t>string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r>
              <a:rPr lang="ru-RU" sz="2400" dirty="0">
                <a:solidFill>
                  <a:schemeClr val="bg1"/>
                </a:solidFill>
              </a:rPr>
              <a:t>  -  допустим у нас имеется массив </a:t>
            </a:r>
            <a:r>
              <a:rPr lang="en-US" sz="2400" dirty="0">
                <a:solidFill>
                  <a:schemeClr val="bg1"/>
                </a:solidFill>
              </a:rPr>
              <a:t>fruit</a:t>
            </a:r>
            <a:r>
              <a:rPr lang="ru-RU" sz="2400" dirty="0">
                <a:solidFill>
                  <a:schemeClr val="bg1"/>
                </a:solidFill>
              </a:rPr>
              <a:t>, состоящий из 11 элементов, которые пронумерованы от 0 до 10</a:t>
            </a:r>
            <a:endParaRPr lang="en-US" sz="2400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И мы хотим вывести на экран элемент массива с индексом 5.</a:t>
            </a:r>
            <a:endParaRPr lang="en-US" sz="2400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Тогда мы напишем следующий код: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Write</a:t>
            </a:r>
            <a:r>
              <a:rPr lang="en-US" sz="2400" dirty="0">
                <a:solidFill>
                  <a:schemeClr val="bg1"/>
                </a:solidFill>
              </a:rPr>
              <a:t>(fruit[5])</a:t>
            </a:r>
            <a:r>
              <a:rPr lang="ru-RU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7650" name="Заголовок 12"/>
          <p:cNvSpPr txBox="1">
            <a:spLocks/>
          </p:cNvSpPr>
          <p:nvPr/>
        </p:nvSpPr>
        <p:spPr bwMode="auto">
          <a:xfrm>
            <a:off x="1341438" y="109538"/>
            <a:ext cx="950912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Как выбрать отдельный элемент массива?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04900" y="1704975"/>
            <a:ext cx="9982200" cy="42433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Почему массив одномерный?</a:t>
            </a:r>
            <a:r>
              <a:rPr lang="ru-RU" sz="2400" i="1" dirty="0">
                <a:solidFill>
                  <a:schemeClr val="bg1"/>
                </a:solidFill>
              </a:rPr>
              <a:t/>
            </a:r>
            <a:br>
              <a:rPr lang="ru-RU" sz="2400" i="1" dirty="0">
                <a:solidFill>
                  <a:schemeClr val="bg1"/>
                </a:solidFill>
              </a:rPr>
            </a:br>
            <a:r>
              <a:rPr lang="ru-RU" sz="2400" i="1" dirty="0">
                <a:solidFill>
                  <a:schemeClr val="bg1"/>
                </a:solidFill>
              </a:rPr>
              <a:t>Не все массивы являются одномерными, есть и многомерные массивы.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bg1"/>
                </a:solidFill>
              </a:rPr>
              <a:t>На уроках мы будем рассматривать всего два массива, одномерный и двумерный.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Одномерный массив является </a:t>
            </a:r>
            <a:r>
              <a:rPr lang="ru-RU" sz="2400" u="sng" dirty="0">
                <a:solidFill>
                  <a:schemeClr val="bg1"/>
                </a:solidFill>
              </a:rPr>
              <a:t>линейным</a:t>
            </a:r>
            <a:r>
              <a:rPr lang="ru-RU" sz="2400" dirty="0">
                <a:solidFill>
                  <a:schemeClr val="bg1"/>
                </a:solidFill>
              </a:rPr>
              <a:t>, такой массив можно представить </a:t>
            </a:r>
            <a:r>
              <a:rPr lang="ru-RU" sz="2400" u="sng" dirty="0">
                <a:solidFill>
                  <a:schemeClr val="bg1"/>
                </a:solidFill>
              </a:rPr>
              <a:t>в виде таблицы из одной строки</a:t>
            </a:r>
            <a:r>
              <a:rPr lang="ru-RU" sz="2400" dirty="0">
                <a:solidFill>
                  <a:schemeClr val="bg1"/>
                </a:solidFill>
              </a:rPr>
              <a:t>, в которой пронумерован каждый столбец.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Для сравнения. Если взять двумерный массив и представить его в виде таблицы, то в нём может быть 1 строка или 10 и больше. В такой таблице есть необходимость пронумеровывать не только столбцы, но и строки.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9698" name="Заголовок 12"/>
          <p:cNvSpPr txBox="1">
            <a:spLocks/>
          </p:cNvSpPr>
          <p:nvPr/>
        </p:nvSpPr>
        <p:spPr bwMode="auto">
          <a:xfrm>
            <a:off x="1341438" y="109538"/>
            <a:ext cx="950912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Одномерный массив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71575" y="1895475"/>
            <a:ext cx="9980613" cy="3071813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Итак, вы уже знаете, что значения элементов массива можно задать вручную по-отдельности(слайд №5), но удобнее это делать с помощью циклов.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Цикл с предусловием вы уже знаете, давайте теперь узнаем что такое цикл с параметром.</a:t>
            </a:r>
          </a:p>
        </p:txBody>
      </p:sp>
      <p:sp>
        <p:nvSpPr>
          <p:cNvPr id="31746" name="Заголовок 12"/>
          <p:cNvSpPr txBox="1">
            <a:spLocks/>
          </p:cNvSpPr>
          <p:nvPr/>
        </p:nvSpPr>
        <p:spPr bwMode="auto">
          <a:xfrm>
            <a:off x="1171575" y="371475"/>
            <a:ext cx="95091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4800">
                <a:latin typeface="Calibri" pitchFamily="34" charset="0"/>
              </a:rPr>
              <a:t>Значения элементов массива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е-зеленые полосы (16:9)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3247022_TF02895254.potx" id="{198CF2A0-90BF-459D-9533-A31A2DA98B2D}" vid="{4210E57F-7762-4228-BD18-F5500C92346E}"/>
    </a:ext>
  </a:extLst>
</a:theme>
</file>

<file path=ppt/theme/theme2.xml><?xml version="1.0" encoding="utf-8"?>
<a:theme xmlns:a="http://schemas.openxmlformats.org/drawingml/2006/main" name="Тема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сине-зеленой каймой (широкоэкранный формат)</Template>
  <TotalTime>1179</TotalTime>
  <Words>667</Words>
  <Application>Microsoft Office PowerPoint</Application>
  <PresentationFormat>Произвольный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Arial</vt:lpstr>
      <vt:lpstr>Courier New</vt:lpstr>
      <vt:lpstr>Сине-зеленые полосы (16:9)</vt:lpstr>
      <vt:lpstr>Сине-зеленые полосы (16:9)</vt:lpstr>
      <vt:lpstr>Сине-зеленые полосы (16:9)</vt:lpstr>
      <vt:lpstr>Сине-зеленые полосы (16:9)</vt:lpstr>
      <vt:lpstr>Цикл с параметром  и  массивы в Паскале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 ветвления. Алгоритмы, разработка и исполнение.</dc:title>
  <dc:creator>Маргарита Смердова</dc:creator>
  <cp:lastModifiedBy>User</cp:lastModifiedBy>
  <cp:revision>59</cp:revision>
  <dcterms:created xsi:type="dcterms:W3CDTF">2020-01-21T15:28:22Z</dcterms:created>
  <dcterms:modified xsi:type="dcterms:W3CDTF">2020-06-11T19:35:06Z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VSO item id">
    <vt:lpwstr/>
  </property>
  <property fmtid="{D5CDD505-2E9C-101B-9397-08002B2CF9AE}" pid="9" name="Assetid ">
    <vt:lpwstr/>
  </property>
  <property fmtid="{D5CDD505-2E9C-101B-9397-08002B2CF9AE}" pid="10" name="Item Details">
    <vt:lpwstr/>
  </property>
  <property fmtid="{D5CDD505-2E9C-101B-9397-08002B2CF9AE}" pid="11" name="Template details">
    <vt:lpwstr/>
  </property>
</Properties>
</file>