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9" r:id="rId4"/>
    <p:sldId id="262" r:id="rId5"/>
    <p:sldId id="257" r:id="rId6"/>
    <p:sldId id="258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6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9FEF6-5AF6-46DE-A6EE-A8BE80E0B102}" type="datetimeFigureOut">
              <a:rPr lang="ru-RU"/>
              <a:pPr>
                <a:defRPr/>
              </a:pPr>
              <a:t>22.09.2010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75A66-B5EC-4731-8158-56817E528A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05265-7927-4AE4-A3DC-B3DF20C534EB}" type="datetimeFigureOut">
              <a:rPr lang="ru-RU"/>
              <a:pPr>
                <a:defRPr/>
              </a:pPr>
              <a:t>22.09.2010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BA005-A48E-41E6-8FA5-E4D9C80AC0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3E343-C2C1-4FD4-A942-FE6A8132834D}" type="datetimeFigureOut">
              <a:rPr lang="ru-RU"/>
              <a:pPr>
                <a:defRPr/>
              </a:pPr>
              <a:t>22.09.2010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53DCA-2B2B-47D8-AF0F-390FA8AF8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CBD0B-6936-43F3-BCA3-9851AFD43194}" type="datetimeFigureOut">
              <a:rPr lang="ru-RU"/>
              <a:pPr>
                <a:defRPr/>
              </a:pPr>
              <a:t>22.09.2010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1C493-2466-4E5F-99C3-EE60650FFF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6140F-6F7F-4676-BCAC-F1555759DCE2}" type="datetimeFigureOut">
              <a:rPr lang="ru-RU"/>
              <a:pPr>
                <a:defRPr/>
              </a:pPr>
              <a:t>22.09.2010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ABE8C-A35A-4642-AAA9-1734BD4E35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714E1-1ACE-4365-9F4D-EE0205232DFF}" type="datetimeFigureOut">
              <a:rPr lang="ru-RU"/>
              <a:pPr>
                <a:defRPr/>
              </a:pPr>
              <a:t>22.09.2010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94BC5-26B3-42D1-912E-3129B7FA7C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DC533-4C32-48AB-B37F-B520B6355FD6}" type="datetimeFigureOut">
              <a:rPr lang="ru-RU"/>
              <a:pPr>
                <a:defRPr/>
              </a:pPr>
              <a:t>22.09.2010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C07EB-56B4-4F8A-80CB-A550EB7FFF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D8BE2-6D25-4653-AE29-18D2EC52CD8A}" type="datetimeFigureOut">
              <a:rPr lang="ru-RU"/>
              <a:pPr>
                <a:defRPr/>
              </a:pPr>
              <a:t>22.09.2010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8A811-AA58-40B4-B039-61BC66DD55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C4F6C-A436-40E6-A6C2-DF4208FD3038}" type="datetimeFigureOut">
              <a:rPr lang="ru-RU"/>
              <a:pPr>
                <a:defRPr/>
              </a:pPr>
              <a:t>22.09.2010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31016-8A1C-41F7-AE99-619E51F7FF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885C3-D41F-44E7-BCCF-1993E76258DC}" type="datetimeFigureOut">
              <a:rPr lang="ru-RU"/>
              <a:pPr>
                <a:defRPr/>
              </a:pPr>
              <a:t>22.09.2010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99EF5-BA07-415A-B63E-33E7BDC87E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BC6C5-E897-4452-AF39-F8F4D6457035}" type="datetimeFigureOut">
              <a:rPr lang="ru-RU"/>
              <a:pPr>
                <a:defRPr/>
              </a:pPr>
              <a:t>22.09.2010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BF99F-78C2-4672-B043-8435D8BCC0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E10791-0372-4D85-88DD-F977264BC3D5}" type="datetimeFigureOut">
              <a:rPr lang="ru-RU"/>
              <a:pPr>
                <a:defRPr/>
              </a:pPr>
              <a:t>22.09.2010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80385D-1D1A-43FE-B7BD-0B8793577A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4786345"/>
          </a:xfrm>
        </p:spPr>
        <p:txBody>
          <a:bodyPr>
            <a:noAutofit/>
          </a:bodyPr>
          <a:lstStyle/>
          <a:p>
            <a:pPr algn="ctr" fontAlgn="auto">
              <a:lnSpc>
                <a:spcPct val="200000"/>
              </a:lnSpc>
              <a:spcAft>
                <a:spcPts val="0"/>
              </a:spcAft>
              <a:defRPr/>
            </a:pPr>
            <a:r>
              <a:rPr lang="ru-RU" sz="4000" b="1" dirty="0" smtClean="0"/>
              <a:t>Михаил Юрьевич Лермонтов</a:t>
            </a:r>
            <a:br>
              <a:rPr lang="ru-RU" sz="4000" b="1" dirty="0" smtClean="0"/>
            </a:br>
            <a:r>
              <a:rPr lang="ru-RU" sz="4000" b="1" dirty="0" smtClean="0"/>
              <a:t>«</a:t>
            </a:r>
            <a:r>
              <a:rPr lang="ru-RU" sz="4000" b="1" dirty="0" err="1" smtClean="0"/>
              <a:t>Валерик</a:t>
            </a:r>
            <a:r>
              <a:rPr lang="ru-RU" sz="4000" b="1" dirty="0" smtClean="0"/>
              <a:t>»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i="1" dirty="0" smtClean="0"/>
              <a:t>(«Я к вам пишу случайно…»)</a:t>
            </a:r>
            <a:endParaRPr lang="ru-RU" sz="40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cap="none" smtClean="0">
                <a:effectLst/>
              </a:rPr>
              <a:t>Задания на выявление знаний композиции 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/>
              <a:t>3. Одним из важнейших композиционных приемов в стихотворении «Валерик» является повтор, инверсия, диалог, перенос?</a:t>
            </a:r>
          </a:p>
          <a:p>
            <a:r>
              <a:rPr lang="ru-RU" smtClean="0"/>
              <a:t>(диалог)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ru-RU" cap="none" smtClean="0">
              <a:effectLst/>
            </a:endParaRPr>
          </a:p>
        </p:txBody>
      </p:sp>
      <p:sp>
        <p:nvSpPr>
          <p:cNvPr id="4096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/>
              <a:t>4. Какова композиция стихотворения «Валерик»? </a:t>
            </a:r>
          </a:p>
          <a:p>
            <a:r>
              <a:rPr lang="ru-RU" smtClean="0"/>
              <a:t>(кольцевая)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cap="none" smtClean="0">
                <a:effectLst/>
              </a:rPr>
              <a:t>Задание на выявление знаний ИВС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/>
              <a:t>5. Ключевыми образами стихотворения (традиционно для любовного послания) являются Он и Она. Какой прием использован в их изображении в этом стихотворении?</a:t>
            </a:r>
          </a:p>
          <a:p>
            <a:r>
              <a:rPr lang="ru-RU" smtClean="0"/>
              <a:t> (антитеза)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ru-RU" cap="none" smtClean="0">
              <a:effectLst/>
            </a:endParaRPr>
          </a:p>
        </p:txBody>
      </p:sp>
      <p:sp>
        <p:nvSpPr>
          <p:cNvPr id="4301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/>
              <a:t>6. Лермонтов в строке «резались жестоко как звери» использует прием уподобления. К какому тропу он относится?</a:t>
            </a:r>
          </a:p>
          <a:p>
            <a:r>
              <a:rPr lang="ru-RU" smtClean="0"/>
              <a:t> (сравнение)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ru-RU" cap="none" smtClean="0">
              <a:effectLst/>
            </a:endParaRPr>
          </a:p>
        </p:txBody>
      </p:sp>
      <p:sp>
        <p:nvSpPr>
          <p:cNvPr id="4403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/>
              <a:t>7. Назовите художественное средство, многократно используемое в стихотворении и усиливающее эмоциональное звучание образов («жалкий человек», «мутная волна», «трагический балет» и т.д.)</a:t>
            </a:r>
          </a:p>
          <a:p>
            <a:r>
              <a:rPr lang="ru-RU" smtClean="0"/>
              <a:t> (эпитет)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endParaRPr lang="ru-RU" cap="none" smtClean="0">
              <a:effectLst/>
            </a:endParaRPr>
          </a:p>
        </p:txBody>
      </p:sp>
      <p:sp>
        <p:nvSpPr>
          <p:cNvPr id="4505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/>
              <a:t>8. Какой прием использован в последней строфе стихотворения? </a:t>
            </a:r>
          </a:p>
          <a:p>
            <a:r>
              <a:rPr lang="ru-RU" smtClean="0"/>
              <a:t>(ирония)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cap="none" smtClean="0">
                <a:effectLst/>
              </a:rPr>
              <a:t>Задания на выявление знаний размера стихотворения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/>
              <a:t>9. Определите размер, которым написано стихотворение «Валерик» </a:t>
            </a:r>
          </a:p>
          <a:p>
            <a:r>
              <a:rPr lang="ru-RU" smtClean="0"/>
              <a:t>(ямб)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cap="none" smtClean="0">
                <a:effectLst/>
              </a:rPr>
              <a:t>Домашнее задание:</a:t>
            </a:r>
          </a:p>
        </p:txBody>
      </p:sp>
      <p:sp>
        <p:nvSpPr>
          <p:cNvPr id="4813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z="2800" b="1" smtClean="0"/>
              <a:t>Задания с развернутым ответом ограниченного объема (5-10 предложений):</a:t>
            </a:r>
          </a:p>
          <a:p>
            <a:r>
              <a:rPr lang="ru-RU" sz="2800" smtClean="0"/>
              <a:t>На какие темы откликается поэт в стихотворении «Валерик»</a:t>
            </a:r>
          </a:p>
          <a:p>
            <a:r>
              <a:rPr lang="ru-RU" sz="2800" smtClean="0"/>
              <a:t>Каков философский смысл стихотворения, кто из русских поэтов следовал лермонтовской традиции в изображении природы и человека?</a:t>
            </a:r>
          </a:p>
          <a:p>
            <a:r>
              <a:rPr lang="ru-RU" sz="2800" smtClean="0"/>
              <a:t>Каковы особенности композиции стихотворения «Валерик»?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5286388"/>
            <a:ext cx="8686800" cy="100013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Лермонтов в сюртуке офицера </a:t>
            </a:r>
            <a:r>
              <a:rPr lang="ru-RU" sz="1800" b="1" dirty="0" err="1" smtClean="0"/>
              <a:t>Тенгинского</a:t>
            </a:r>
            <a:r>
              <a:rPr lang="ru-RU" sz="1800" b="1" dirty="0" smtClean="0"/>
              <a:t> пехотного полка. </a:t>
            </a:r>
            <a:br>
              <a:rPr lang="ru-RU" sz="1800" b="1" dirty="0" smtClean="0"/>
            </a:br>
            <a:r>
              <a:rPr lang="ru-RU" sz="1800" b="1" dirty="0" smtClean="0"/>
              <a:t>1841. Художник К.А. Горбунов </a:t>
            </a:r>
            <a:br>
              <a:rPr lang="ru-RU" sz="1800" b="1" dirty="0" smtClean="0"/>
            </a:br>
            <a:endParaRPr lang="ru-RU" sz="1800" dirty="0"/>
          </a:p>
        </p:txBody>
      </p:sp>
      <p:pic>
        <p:nvPicPr>
          <p:cNvPr id="14338" name="Picture 3" descr="C:\Documents and Settings\Администратор\Рабочий стол\лермонтов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00250" y="428625"/>
            <a:ext cx="4864100" cy="5143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Кавказ на акварелях Лермонтова</a:t>
            </a:r>
            <a:endParaRPr lang="ru-RU" dirty="0"/>
          </a:p>
        </p:txBody>
      </p:sp>
      <p:pic>
        <p:nvPicPr>
          <p:cNvPr id="15362" name="Содержимое 3" descr="воспоминание о Кавказе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071938" y="2714625"/>
            <a:ext cx="4786312" cy="3429000"/>
          </a:xfrm>
        </p:spPr>
      </p:pic>
      <p:pic>
        <p:nvPicPr>
          <p:cNvPr id="15363" name="Picture 2" descr="C:\Documents and Settings\Администратор\Рабочий стол\Тифлис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1500188"/>
            <a:ext cx="4643437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482013" cy="4525962"/>
          </a:xfrm>
        </p:spPr>
        <p:txBody>
          <a:bodyPr/>
          <a:lstStyle/>
          <a:p>
            <a:r>
              <a:rPr lang="ru-RU" sz="3600" b="1" smtClean="0"/>
              <a:t>   Валерик</a:t>
            </a:r>
            <a:r>
              <a:rPr lang="ru-RU" sz="3600" smtClean="0"/>
              <a:t>, </a:t>
            </a:r>
            <a:r>
              <a:rPr lang="ru-RU" sz="3600" i="1" smtClean="0"/>
              <a:t>или</a:t>
            </a:r>
            <a:r>
              <a:rPr lang="ru-RU" sz="3600" smtClean="0"/>
              <a:t> </a:t>
            </a:r>
            <a:r>
              <a:rPr lang="ru-RU" sz="3600" b="1" smtClean="0"/>
              <a:t>Вларик</a:t>
            </a:r>
            <a:r>
              <a:rPr lang="ru-RU" sz="3600" smtClean="0"/>
              <a:t>, - </a:t>
            </a:r>
            <a:r>
              <a:rPr lang="ru-RU" sz="3600" i="1" smtClean="0"/>
              <a:t>приток Сунжи, впадающей в Терек, название происходит от чеченского «валларич» - мертвый, поэтому у Лермонтова </a:t>
            </a:r>
            <a:r>
              <a:rPr lang="ru-RU" sz="3600" b="1" smtClean="0"/>
              <a:t>Валерик – «речка смерти».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13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       </a:t>
            </a:r>
          </a:p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          </a:t>
            </a:r>
          </a:p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              Эпизод сражения при </a:t>
            </a:r>
            <a:r>
              <a:rPr lang="ru-RU" sz="1600" dirty="0" err="1" smtClean="0"/>
              <a:t>Валерике</a:t>
            </a:r>
            <a:r>
              <a:rPr lang="ru-RU" sz="1600" dirty="0" smtClean="0"/>
              <a:t> 11 июля 1840 г. Акварель М.Ю. Лермонтова и Г.Г. Гагарина. Лермонтов выполнил рисунок композиции, а Гагарин дописал его акварелью. Этот рисунок обнаруживает в Лермонтове блестящего рисовальщика и баталиста. Война изображена им во всём её драматизме, без прикрас.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17411" name="Picture 2" descr="C:\Documents and Settings\Администратор\Рабочий стол\Валери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85750"/>
            <a:ext cx="706913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75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pPr algn="ctr">
              <a:buFont typeface="Wingdings 2" pitchFamily="18" charset="2"/>
              <a:buNone/>
            </a:pPr>
            <a:endParaRPr lang="ru-RU" sz="2400" smtClean="0"/>
          </a:p>
          <a:p>
            <a:pPr algn="ctr">
              <a:buFont typeface="Wingdings 2" pitchFamily="18" charset="2"/>
              <a:buNone/>
            </a:pPr>
            <a:endParaRPr lang="ru-RU" sz="1800" smtClean="0"/>
          </a:p>
          <a:p>
            <a:pPr algn="ctr">
              <a:buFont typeface="Wingdings 2" pitchFamily="18" charset="2"/>
              <a:buNone/>
            </a:pPr>
            <a:endParaRPr lang="ru-RU" sz="1800" smtClean="0"/>
          </a:p>
          <a:p>
            <a:pPr algn="ctr">
              <a:buFont typeface="Wingdings 2" pitchFamily="18" charset="2"/>
              <a:buNone/>
            </a:pPr>
            <a:r>
              <a:rPr lang="ru-RU" sz="1800" smtClean="0"/>
              <a:t>Тему "бедствий войны" продолжает акварель </a:t>
            </a:r>
          </a:p>
          <a:p>
            <a:pPr algn="ctr">
              <a:buFont typeface="Wingdings 2" pitchFamily="18" charset="2"/>
              <a:buNone/>
            </a:pPr>
            <a:r>
              <a:rPr lang="ru-RU" sz="1800" smtClean="0"/>
              <a:t>"При Валерике. Похороны убитых". </a:t>
            </a:r>
          </a:p>
          <a:p>
            <a:endParaRPr lang="ru-RU" smtClean="0"/>
          </a:p>
        </p:txBody>
      </p:sp>
      <p:pic>
        <p:nvPicPr>
          <p:cNvPr id="18435" name="Picture 2" descr="C:\Documents and Settings\Администратор\Рабочий стол\Бой при Валери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357188"/>
            <a:ext cx="7461250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0694" y="274638"/>
            <a:ext cx="3429024" cy="5440378"/>
          </a:xfrm>
        </p:spPr>
        <p:txBody>
          <a:bodyPr>
            <a:normAutofit fontScale="9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1600" dirty="0" smtClean="0"/>
              <a:t>      </a:t>
            </a:r>
            <a:br>
              <a:rPr lang="ru-RU" sz="1600" dirty="0" smtClean="0"/>
            </a:br>
            <a:r>
              <a:rPr lang="ru-RU" sz="1600" dirty="0" smtClean="0"/>
              <a:t>     </a:t>
            </a:r>
            <a:r>
              <a:rPr lang="ru-RU" sz="2000" b="1" i="1" dirty="0" smtClean="0"/>
              <a:t>Варвара Александровна Лопухина</a:t>
            </a:r>
            <a:r>
              <a:rPr lang="ru-RU" sz="2000" i="1" dirty="0" smtClean="0"/>
              <a:t> - одна из самых глубоких сердечных привязанностей М.Ю.Лер- </a:t>
            </a:r>
            <a:r>
              <a:rPr lang="ru-RU" sz="2000" i="1" dirty="0" err="1" smtClean="0"/>
              <a:t>монтова</a:t>
            </a:r>
            <a:r>
              <a:rPr lang="ru-RU" sz="2000" i="1" dirty="0" smtClean="0"/>
              <a:t>.    Пережив бурное увлечение Н.Ф.Ивановой, поэт в 1831 встретился в близкой ему семье Лопухиных с младшей сестрой своего друга Алексея - Варенькой.</a:t>
            </a: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smtClean="0"/>
              <a:t>     </a:t>
            </a:r>
            <a:r>
              <a:rPr lang="ru-RU" sz="2000" i="1" dirty="0" smtClean="0"/>
              <a:t>Под влиянием родителей в 1835 году вышла замуж за </a:t>
            </a:r>
            <a:r>
              <a:rPr lang="ru-RU" sz="2000" i="1" dirty="0" err="1" smtClean="0"/>
              <a:t>Н.Ф.Бахметева</a:t>
            </a:r>
            <a:r>
              <a:rPr lang="ru-RU" sz="2000" i="1" dirty="0" smtClean="0"/>
              <a:t>.</a:t>
            </a:r>
            <a:endParaRPr lang="ru-RU" sz="2000" i="1" dirty="0"/>
          </a:p>
        </p:txBody>
      </p:sp>
      <p:pic>
        <p:nvPicPr>
          <p:cNvPr id="19458" name="Picture 2" descr="C:\Documents and Settings\Администратор\Рабочий стол\Лопухин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1500" y="642938"/>
            <a:ext cx="4691063" cy="5219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cap="none" smtClean="0">
                <a:effectLst/>
              </a:rPr>
              <a:t>Задания на выявление жанровых особенностей стихотворения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/>
              <a:t>      1. К какому жанру можно отнести стихотворение М.Ю.Лермонтова «Валерик»: послание, поэтический рассказ, баллада или элегия?</a:t>
            </a:r>
          </a:p>
          <a:p>
            <a:r>
              <a:rPr lang="ru-RU" smtClean="0"/>
              <a:t>(послание)</a:t>
            </a:r>
          </a:p>
          <a:p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ru-RU" cap="none" smtClean="0">
              <a:effectLst/>
            </a:endParaRPr>
          </a:p>
        </p:txBody>
      </p:sp>
      <p:sp>
        <p:nvSpPr>
          <p:cNvPr id="3891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/>
              <a:t>2. Стихотворение «Валерик» по своей тематике и проблематике относится к лирике дружеской, любовной, философской или гражданской?</a:t>
            </a:r>
          </a:p>
          <a:p>
            <a:r>
              <a:rPr lang="ru-RU" smtClean="0"/>
              <a:t>(философской)</a:t>
            </a:r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256</TotalTime>
  <Words>263</Words>
  <PresentationFormat>Экран (4:3)</PresentationFormat>
  <Paragraphs>51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17</vt:i4>
      </vt:variant>
    </vt:vector>
  </HeadingPairs>
  <TitlesOfParts>
    <vt:vector size="31" baseType="lpstr">
      <vt:lpstr>Franklin Gothic Book</vt:lpstr>
      <vt:lpstr>Arial</vt:lpstr>
      <vt:lpstr>Franklin Gothic Medium</vt:lpstr>
      <vt:lpstr>Wingdings 2</vt:lpstr>
      <vt:lpstr>Calibri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Задания на выявление жанровых особенностей стихотворения</vt:lpstr>
      <vt:lpstr>Слайд 9</vt:lpstr>
      <vt:lpstr>Задания на выявление знаний композиции </vt:lpstr>
      <vt:lpstr>Слайд 11</vt:lpstr>
      <vt:lpstr>Задание на выявление знаний ИВС</vt:lpstr>
      <vt:lpstr>Слайд 13</vt:lpstr>
      <vt:lpstr>Слайд 14</vt:lpstr>
      <vt:lpstr>Слайд 15</vt:lpstr>
      <vt:lpstr>Задания на выявление знаний размера стихотворения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КУРСАНТ</cp:lastModifiedBy>
  <cp:revision>14</cp:revision>
  <dcterms:modified xsi:type="dcterms:W3CDTF">2010-09-22T08:52:21Z</dcterms:modified>
</cp:coreProperties>
</file>