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22" r:id="rId3"/>
    <p:sldId id="369" r:id="rId4"/>
    <p:sldId id="361" r:id="rId5"/>
    <p:sldId id="362" r:id="rId6"/>
    <p:sldId id="359" r:id="rId7"/>
    <p:sldId id="307" r:id="rId8"/>
    <p:sldId id="344" r:id="rId9"/>
    <p:sldId id="364" r:id="rId10"/>
    <p:sldId id="348" r:id="rId11"/>
    <p:sldId id="347" r:id="rId12"/>
    <p:sldId id="281" r:id="rId13"/>
    <p:sldId id="312" r:id="rId14"/>
    <p:sldId id="326" r:id="rId15"/>
    <p:sldId id="350" r:id="rId16"/>
    <p:sldId id="265" r:id="rId17"/>
    <p:sldId id="346" r:id="rId18"/>
    <p:sldId id="327" r:id="rId19"/>
    <p:sldId id="351" r:id="rId20"/>
    <p:sldId id="328" r:id="rId21"/>
    <p:sldId id="366" r:id="rId22"/>
    <p:sldId id="329" r:id="rId23"/>
    <p:sldId id="372" r:id="rId24"/>
    <p:sldId id="308" r:id="rId25"/>
    <p:sldId id="367" r:id="rId2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6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6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6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6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6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6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6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6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6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3CC33"/>
    <a:srgbClr val="FFE781"/>
    <a:srgbClr val="FFED9F"/>
    <a:srgbClr val="006600"/>
    <a:srgbClr val="0000FF"/>
    <a:srgbClr val="CCFF33"/>
    <a:srgbClr val="FFFF00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448" autoAdjust="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1594F63-A480-4F5D-BBB4-D525CBF93EE7}" type="datetimeFigureOut">
              <a:rPr lang="ru-RU"/>
              <a:pPr/>
              <a:t>19.04.2020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AB4ADB6-8EA3-48B9-AD6E-59DA1DCA8A2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021A10-FCAD-43C6-8D6C-F229CF30E8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658381-D465-4F13-B5D9-FFC5E8BA15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C8C01-A954-423A-B4D3-83267D2AA9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4693AF-D4D0-46D5-9B10-D298372077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042AE2-FCBE-4E54-B49D-70E5771BB8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BA9F09-14E0-4A0D-8208-2AEE2F421BD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4EBC99-19A5-47B4-8439-01BAE5669A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FA75BA-7982-4D01-B6E5-AD3C1E342E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30C7CB-FBE9-4C3B-BDD8-881C4FF47F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01161B-519C-49F2-A573-98D3579B20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E3D014-5946-41DE-A319-C00ACF3D89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6D3E746-696F-4B87-9FA6-7E82499F06E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&#1054;&#1073;&#1088;&#1072;&#1079;&#1086;&#1074;&#1072;&#1085;&#1080;&#1077;%20&#1086;&#1074;&#1088;&#1072;&#1075;&#1086;&#1074;.mp4_converted.avi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"/>
          <p:cNvSpPr>
            <a:spLocks noChangeArrowheads="1" noChangeShapeType="1" noTextEdit="1"/>
          </p:cNvSpPr>
          <p:nvPr/>
        </p:nvSpPr>
        <p:spPr bwMode="auto">
          <a:xfrm>
            <a:off x="395288" y="2565400"/>
            <a:ext cx="8353425" cy="2087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98"/>
              </a:avLst>
            </a:prstTxWarp>
          </a:bodyPr>
          <a:lstStyle/>
          <a:p>
            <a:pPr algn="ctr"/>
            <a:r>
              <a:rPr lang="ru-RU" sz="3600" b="1" kern="10">
                <a:ln w="508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FF99"/>
                </a:solidFill>
                <a:latin typeface="Arial"/>
                <a:cs typeface="Arial"/>
              </a:rPr>
              <a:t> </a:t>
            </a:r>
          </a:p>
        </p:txBody>
      </p:sp>
      <p:pic>
        <p:nvPicPr>
          <p:cNvPr id="2051" name="Picture 3" descr="C:\Documents and Settings\User\Мои документы\Мои рисунки\фоны\WideWalls.1920x1200.www.tusnya.net.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900113" y="981075"/>
            <a:ext cx="73882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b="1">
                <a:latin typeface="Comic Sans MS" pitchFamily="66" charset="0"/>
              </a:rPr>
              <a:t>Окружающий мир </a:t>
            </a:r>
          </a:p>
          <a:p>
            <a:pPr algn="ctr" eaLnBrk="1" hangingPunct="1"/>
            <a:r>
              <a:rPr lang="ru-RU" b="1">
                <a:latin typeface="Comic Sans MS" pitchFamily="66" charset="0"/>
              </a:rPr>
              <a:t>2 класс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http://www.russisch-russland.com/wp-content/uploads/2010/11/Russkaya-Ravn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3213100"/>
            <a:ext cx="3421063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C:\Documents and Settings\User\Мои документы\Downloads\1260274384_go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708275"/>
            <a:ext cx="295275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6" descr="C:\Documents and Settings\User\Мои документы\Downloads\000_3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33375"/>
            <a:ext cx="2962275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3" descr="C:\Documents and Settings\User\Мои документы\Downloads\0008-008-Landshafty-Severnogo-Kavkaza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113" y="1773238"/>
            <a:ext cx="278447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2" descr="C:\Documents and Settings\User\Мои документы\Downloads\c0a5a491744bd45978dcd5e515b896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88" y="4410075"/>
            <a:ext cx="36718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8" descr="http://commondatastorage.googleapis.com/static.panoramio.com/photos/original/1490658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625" y="115888"/>
            <a:ext cx="3503613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http://www.russisch-russland.com/wp-content/uploads/2010/11/Russkaya-Ravn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3429000"/>
            <a:ext cx="2713038" cy="1884363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0243" name="Picture 3" descr="C:\Documents and Settings\User\Мои документы\Downloads\1260274384_go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25" y="214313"/>
            <a:ext cx="2952750" cy="2214562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0244" name="Picture 6" descr="C:\Documents and Settings\User\Мои документы\Downloads\000_3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214313"/>
            <a:ext cx="2962275" cy="2193925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0245" name="Picture 3" descr="C:\Documents and Settings\User\Мои документы\Downloads\0008-008-Landshafty-Severnogo-Kavkaza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4797425"/>
            <a:ext cx="2476500" cy="1857375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0246" name="Picture 2" descr="C:\Documents and Settings\User\Мои документы\Downloads\c0a5a491744bd45978dcd5e515b896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475" y="4797425"/>
            <a:ext cx="2678113" cy="1785938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0247" name="Picture 8" descr="http://commondatastorage.googleapis.com/static.panoramio.com/photos/original/1490658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813" y="3284538"/>
            <a:ext cx="2381250" cy="1785937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856662" cy="2087563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chemeClr val="tx1"/>
                </a:solidFill>
                <a:latin typeface="Comic Sans MS" pitchFamily="66" charset="0"/>
              </a:rPr>
              <a:t>Равнина – это ровный или почти ровный участок</a:t>
            </a:r>
            <a:br>
              <a:rPr lang="ru-RU" sz="2800" b="1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2800" b="1" smtClean="0">
                <a:solidFill>
                  <a:schemeClr val="tx1"/>
                </a:solidFill>
                <a:latin typeface="Comic Sans MS" pitchFamily="66" charset="0"/>
              </a:rPr>
              <a:t>земной поверхности </a:t>
            </a:r>
          </a:p>
        </p:txBody>
      </p:sp>
      <p:pic>
        <p:nvPicPr>
          <p:cNvPr id="1331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4365625"/>
            <a:ext cx="3282950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" descr="C:\Documents and Settings\User\Мои документы\Downloads\c0a5a491744bd45978dcd5e515b896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1916113"/>
            <a:ext cx="34544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 descr="C:\Documents and Settings\User\Мои документы\Downloads\0de1_2a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1916113"/>
            <a:ext cx="3455987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0" descr="2018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4292600"/>
            <a:ext cx="3386137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User\Мои документы\Downloads\c0a5a491744bd45978dcd5e515b896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916832"/>
            <a:ext cx="34544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User\Мои документы\Downloads\физ росси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975"/>
            <a:ext cx="9144000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827088" y="188913"/>
            <a:ext cx="77771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4000">
                <a:latin typeface="Comic Sans MS" pitchFamily="66" charset="0"/>
              </a:rPr>
              <a:t> Физическая карта России</a:t>
            </a:r>
            <a:endParaRPr lang="ru-RU" sz="4000"/>
          </a:p>
        </p:txBody>
      </p:sp>
      <p:sp>
        <p:nvSpPr>
          <p:cNvPr id="11" name="Дуга 10"/>
          <p:cNvSpPr/>
          <p:nvPr/>
        </p:nvSpPr>
        <p:spPr>
          <a:xfrm>
            <a:off x="1692275" y="3357563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2" name="Дуга 11"/>
          <p:cNvSpPr/>
          <p:nvPr/>
        </p:nvSpPr>
        <p:spPr>
          <a:xfrm>
            <a:off x="1908175" y="3789363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3" name="Дуга 12"/>
          <p:cNvSpPr/>
          <p:nvPr/>
        </p:nvSpPr>
        <p:spPr>
          <a:xfrm rot="1798947">
            <a:off x="1409700" y="2889250"/>
            <a:ext cx="1512888" cy="1871663"/>
          </a:xfrm>
          <a:prstGeom prst="arc">
            <a:avLst>
              <a:gd name="adj1" fmla="val 16200000"/>
              <a:gd name="adj2" fmla="val 15183121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5" name="Дуга 14"/>
          <p:cNvSpPr/>
          <p:nvPr/>
        </p:nvSpPr>
        <p:spPr>
          <a:xfrm rot="1798947">
            <a:off x="2994025" y="3609975"/>
            <a:ext cx="1512888" cy="1871663"/>
          </a:xfrm>
          <a:prstGeom prst="arc">
            <a:avLst>
              <a:gd name="adj1" fmla="val 16200000"/>
              <a:gd name="adj2" fmla="val 15183121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889000"/>
            <a:ext cx="6408738" cy="464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95288" y="5876925"/>
            <a:ext cx="81375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3200" b="1">
                <a:latin typeface="Comic Sans MS" pitchFamily="66" charset="0"/>
              </a:rPr>
              <a:t> Холмы – это возвышения на равнине.</a:t>
            </a:r>
            <a:endParaRPr lang="ru-RU" sz="3200"/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08720"/>
            <a:ext cx="6408738" cy="464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889000"/>
            <a:ext cx="6408738" cy="464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84213" y="549275"/>
            <a:ext cx="2303462" cy="576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sz="2400" b="1">
                <a:solidFill>
                  <a:schemeClr val="tx1"/>
                </a:solidFill>
                <a:latin typeface="Comic Sans MS" pitchFamily="66" charset="0"/>
                <a:cs typeface="Arial" charset="0"/>
              </a:rPr>
              <a:t>ВЕРШИНА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50875" y="2925763"/>
            <a:ext cx="2305050" cy="576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sz="2400" b="1">
                <a:solidFill>
                  <a:schemeClr val="tx1"/>
                </a:solidFill>
                <a:latin typeface="Comic Sans MS" pitchFamily="66" charset="0"/>
                <a:cs typeface="Arial" charset="0"/>
              </a:rPr>
              <a:t>ПОДОШВА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4213" y="1743075"/>
            <a:ext cx="2303462" cy="576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sz="2400" b="1">
                <a:solidFill>
                  <a:schemeClr val="tx1"/>
                </a:solidFill>
                <a:latin typeface="Comic Sans MS" pitchFamily="66" charset="0"/>
                <a:cs typeface="Arial" charset="0"/>
              </a:rPr>
              <a:t>СКЛОН</a:t>
            </a:r>
          </a:p>
        </p:txBody>
      </p:sp>
      <p:sp>
        <p:nvSpPr>
          <p:cNvPr id="17414" name="Прямоугольник 5"/>
          <p:cNvSpPr>
            <a:spLocks noChangeArrowheads="1"/>
          </p:cNvSpPr>
          <p:nvPr/>
        </p:nvSpPr>
        <p:spPr bwMode="auto">
          <a:xfrm>
            <a:off x="395288" y="5876925"/>
            <a:ext cx="81375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3200" b="1">
                <a:latin typeface="Comic Sans MS" pitchFamily="66" charset="0"/>
              </a:rPr>
              <a:t> </a:t>
            </a:r>
            <a:endParaRPr lang="ru-RU" sz="3200"/>
          </a:p>
        </p:txBody>
      </p:sp>
      <p:sp>
        <p:nvSpPr>
          <p:cNvPr id="7" name="Стрелка вправо 6">
            <a:hlinkClick r:id="rId3" action="ppaction://hlinkfile"/>
          </p:cNvPr>
          <p:cNvSpPr/>
          <p:nvPr/>
        </p:nvSpPr>
        <p:spPr>
          <a:xfrm>
            <a:off x="7740650" y="6165850"/>
            <a:ext cx="977900" cy="484188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ru-RU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0.29931 0.378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81481E-6 L 0.13386 0.319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48148E-6 L 0.29497 0.26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" y="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title"/>
          </p:nvPr>
        </p:nvSpPr>
        <p:spPr>
          <a:xfrm>
            <a:off x="539750" y="115888"/>
            <a:ext cx="8064500" cy="187325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endParaRPr lang="ru-RU" sz="3600" b="1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8435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-22225"/>
            <a:ext cx="5435600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Прямоугольник 4"/>
          <p:cNvSpPr>
            <a:spLocks noChangeArrowheads="1"/>
          </p:cNvSpPr>
          <p:nvPr/>
        </p:nvSpPr>
        <p:spPr bwMode="auto">
          <a:xfrm>
            <a:off x="2286000" y="1074738"/>
            <a:ext cx="457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b="1">
                <a:latin typeface="Comic Sans MS" pitchFamily="66" charset="0"/>
              </a:rPr>
              <a:t> </a:t>
            </a:r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9750" y="1916113"/>
            <a:ext cx="3217863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800" b="1">
                <a:latin typeface="Comic Sans MS" pitchFamily="66" charset="0"/>
              </a:rPr>
              <a:t>  </a:t>
            </a:r>
            <a:r>
              <a:rPr lang="ru-RU" sz="3600" b="1">
                <a:latin typeface="Comic Sans MS" pitchFamily="66" charset="0"/>
              </a:rPr>
              <a:t>Овраг –</a:t>
            </a:r>
          </a:p>
          <a:p>
            <a:pPr eaLnBrk="1" hangingPunct="1"/>
            <a:r>
              <a:rPr lang="ru-RU" sz="3600" b="1">
                <a:latin typeface="Comic Sans MS" pitchFamily="66" charset="0"/>
              </a:rPr>
              <a:t> углубление </a:t>
            </a:r>
          </a:p>
          <a:p>
            <a:pPr eaLnBrk="1" hangingPunct="1"/>
            <a:r>
              <a:rPr lang="ru-RU" sz="3600" b="1">
                <a:latin typeface="Comic Sans MS" pitchFamily="66" charset="0"/>
              </a:rPr>
              <a:t> с крутым</a:t>
            </a:r>
          </a:p>
          <a:p>
            <a:pPr eaLnBrk="1" hangingPunct="1"/>
            <a:r>
              <a:rPr lang="ru-RU" sz="3600" b="1">
                <a:latin typeface="Comic Sans MS" pitchFamily="66" charset="0"/>
              </a:rPr>
              <a:t> склоном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C:\Documents and Settings\User\Мои документы\Downloads\alt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44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838835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179388" y="5349875"/>
            <a:ext cx="8713787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3600" b="1" i="1">
                <a:latin typeface="Comic Sans MS" pitchFamily="66" charset="0"/>
              </a:rPr>
              <a:t> </a:t>
            </a:r>
            <a:r>
              <a:rPr lang="ru-RU" sz="3600" b="1">
                <a:latin typeface="Comic Sans MS" pitchFamily="66" charset="0"/>
              </a:rPr>
              <a:t>Горы</a:t>
            </a:r>
            <a:r>
              <a:rPr lang="ru-RU" sz="2800" b="1">
                <a:latin typeface="Comic Sans MS" pitchFamily="66" charset="0"/>
              </a:rPr>
              <a:t> – неровные участки земной поверхности, которые возвышаются над окружающей местностью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C:\Documents and Settings\User\Мои документы\Downloads\эльбру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350" y="260350"/>
            <a:ext cx="7999413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2339975" y="5876925"/>
            <a:ext cx="4514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4000" b="1">
                <a:latin typeface="Comic Sans MS" pitchFamily="66" charset="0"/>
              </a:rPr>
              <a:t>Одиночные горы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95936" y="-99392"/>
            <a:ext cx="87716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 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5934670"/>
            <a:ext cx="109196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 Ю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2996952"/>
            <a:ext cx="81144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 З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308304" y="2996952"/>
            <a:ext cx="87716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 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764704"/>
            <a:ext cx="130247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 </a:t>
            </a:r>
            <a:r>
              <a:rPr lang="ru-RU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СЗ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28184" y="836712"/>
            <a:ext cx="137730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 </a:t>
            </a:r>
            <a:r>
              <a:rPr lang="ru-RU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СВ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5013176"/>
            <a:ext cx="152638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 </a:t>
            </a:r>
            <a:r>
              <a:rPr lang="ru-RU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ЮЗ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228184" y="5013176"/>
            <a:ext cx="159210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 </a:t>
            </a:r>
            <a:r>
              <a:rPr lang="ru-RU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ЮВ</a:t>
            </a:r>
          </a:p>
        </p:txBody>
      </p:sp>
      <p:pic>
        <p:nvPicPr>
          <p:cNvPr id="4106" name="Picture 6" descr="item_309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8175" y="765175"/>
            <a:ext cx="5472113" cy="523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1619250" y="5949950"/>
            <a:ext cx="52927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4400" b="1">
                <a:latin typeface="Comic Sans MS" pitchFamily="66" charset="0"/>
              </a:rPr>
              <a:t> </a:t>
            </a:r>
            <a:r>
              <a:rPr lang="ru-RU" sz="4400" b="1" i="1">
                <a:latin typeface="Comic Sans MS" pitchFamily="66" charset="0"/>
              </a:rPr>
              <a:t>Горные   хребты</a:t>
            </a:r>
            <a:endParaRPr lang="ru-RU" sz="4400" b="1">
              <a:latin typeface="Comic Sans MS" pitchFamily="66" charset="0"/>
            </a:endParaRPr>
          </a:p>
        </p:txBody>
      </p:sp>
      <p:pic>
        <p:nvPicPr>
          <p:cNvPr id="23556" name="Picture 4" descr="C:\Users\Pilot\Desktop\Новый рисуно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259702" cy="432047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User\Мои документы\Downloads\физ росси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975"/>
            <a:ext cx="9144000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Прямоугольник 2"/>
          <p:cNvSpPr>
            <a:spLocks noChangeArrowheads="1"/>
          </p:cNvSpPr>
          <p:nvPr/>
        </p:nvSpPr>
        <p:spPr bwMode="auto">
          <a:xfrm>
            <a:off x="827088" y="188913"/>
            <a:ext cx="77771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4000">
                <a:latin typeface="Comic Sans MS" pitchFamily="66" charset="0"/>
              </a:rPr>
              <a:t> Физическая карта России</a:t>
            </a:r>
            <a:endParaRPr lang="ru-RU" sz="4000"/>
          </a:p>
        </p:txBody>
      </p:sp>
      <p:sp>
        <p:nvSpPr>
          <p:cNvPr id="4" name="Дуга 3"/>
          <p:cNvSpPr/>
          <p:nvPr/>
        </p:nvSpPr>
        <p:spPr>
          <a:xfrm rot="2094567">
            <a:off x="2686050" y="3475038"/>
            <a:ext cx="498475" cy="1871662"/>
          </a:xfrm>
          <a:prstGeom prst="arc">
            <a:avLst>
              <a:gd name="adj1" fmla="val 17366735"/>
              <a:gd name="adj2" fmla="val 16260407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hlinkClick r:id="" action="ppaction://noaction"/>
          </p:cNvPr>
          <p:cNvSpPr txBox="1"/>
          <p:nvPr/>
        </p:nvSpPr>
        <p:spPr>
          <a:xfrm>
            <a:off x="3563938" y="292100"/>
            <a:ext cx="1655762" cy="584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 algn="ctr" eaLnBrk="1" hangingPunct="1"/>
            <a:r>
              <a:rPr lang="ru-RU" sz="3200" b="1" i="1"/>
              <a:t>ХОЛМ</a:t>
            </a:r>
          </a:p>
        </p:txBody>
      </p:sp>
      <p:sp>
        <p:nvSpPr>
          <p:cNvPr id="4" name="TextBox 3">
            <a:hlinkClick r:id="" action="ppaction://noaction"/>
          </p:cNvPr>
          <p:cNvSpPr txBox="1"/>
          <p:nvPr/>
        </p:nvSpPr>
        <p:spPr>
          <a:xfrm>
            <a:off x="3343275" y="1019175"/>
            <a:ext cx="1876425" cy="584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 algn="ctr" eaLnBrk="1" hangingPunct="1"/>
            <a:r>
              <a:rPr lang="ru-RU" sz="3200" b="1" i="1"/>
              <a:t>ГОРА</a:t>
            </a:r>
          </a:p>
        </p:txBody>
      </p:sp>
      <p:sp>
        <p:nvSpPr>
          <p:cNvPr id="5" name="TextBox 4">
            <a:hlinkClick r:id="" action="ppaction://noaction"/>
          </p:cNvPr>
          <p:cNvSpPr txBox="1"/>
          <p:nvPr/>
        </p:nvSpPr>
        <p:spPr>
          <a:xfrm>
            <a:off x="2484438" y="6092825"/>
            <a:ext cx="4032250" cy="584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 algn="ctr" eaLnBrk="1" hangingPunct="1"/>
            <a:r>
              <a:rPr lang="ru-RU" sz="3200" b="1" i="1"/>
              <a:t>высота до 200 м</a:t>
            </a:r>
          </a:p>
        </p:txBody>
      </p:sp>
      <p:sp>
        <p:nvSpPr>
          <p:cNvPr id="6" name="TextBox 5">
            <a:hlinkClick r:id="" action="ppaction://noaction"/>
          </p:cNvPr>
          <p:cNvSpPr txBox="1"/>
          <p:nvPr/>
        </p:nvSpPr>
        <p:spPr>
          <a:xfrm>
            <a:off x="2500313" y="5373688"/>
            <a:ext cx="4592637" cy="584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 algn="ctr" eaLnBrk="1" hangingPunct="1"/>
            <a:r>
              <a:rPr lang="ru-RU" sz="3200" b="1" i="1"/>
              <a:t>высота более 200 м</a:t>
            </a:r>
          </a:p>
        </p:txBody>
      </p:sp>
      <p:pic>
        <p:nvPicPr>
          <p:cNvPr id="25606" name="Picture 2" descr="http://questpointgroup.com/Travel/wp-content/uploads/2009/11/Green_Hills_1024x768-66199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060575"/>
            <a:ext cx="3840162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4" descr="http://alp.crimea.ua/wp-content/uploads/2009/12/P10112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2060575"/>
            <a:ext cx="3863975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635375" y="260350"/>
            <a:ext cx="1709738" cy="523875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800" b="1">
                <a:latin typeface="Comic Sans MS" pitchFamily="66" charset="0"/>
              </a:rPr>
              <a:t>Вершина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708400" y="981075"/>
            <a:ext cx="1376363" cy="5842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3200" b="1">
                <a:latin typeface="Comic Sans MS" pitchFamily="66" charset="0"/>
              </a:rPr>
              <a:t>Склон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492500" y="1700213"/>
            <a:ext cx="2019300" cy="585787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3200" b="1">
                <a:latin typeface="Comic Sans MS" pitchFamily="66" charset="0"/>
              </a:rPr>
              <a:t>Подошва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2987675" y="1268413"/>
            <a:ext cx="720725" cy="26654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2771775" y="765175"/>
            <a:ext cx="863600" cy="27352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8" idx="3"/>
          </p:cNvCxnSpPr>
          <p:nvPr/>
        </p:nvCxnSpPr>
        <p:spPr>
          <a:xfrm>
            <a:off x="5345113" y="522288"/>
            <a:ext cx="1530350" cy="21859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3203575" y="2276475"/>
            <a:ext cx="863600" cy="22320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003800" y="2276475"/>
            <a:ext cx="1081088" cy="2160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003800" y="1341438"/>
            <a:ext cx="1512888" cy="19431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7" name="TextBox 17"/>
          <p:cNvSpPr txBox="1">
            <a:spLocks noChangeArrowheads="1"/>
          </p:cNvSpPr>
          <p:nvPr/>
        </p:nvSpPr>
        <p:spPr bwMode="auto">
          <a:xfrm>
            <a:off x="684213" y="4005263"/>
            <a:ext cx="6127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5618" name="Прямоугольник 18"/>
          <p:cNvSpPr>
            <a:spLocks noChangeArrowheads="1"/>
          </p:cNvSpPr>
          <p:nvPr/>
        </p:nvSpPr>
        <p:spPr bwMode="auto">
          <a:xfrm>
            <a:off x="8101013" y="3933825"/>
            <a:ext cx="612775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b="1">
                <a:solidFill>
                  <a:srgbClr val="FF0000"/>
                </a:solidFill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701 0.02637 L -0.36892 0.162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744 0.02521 L 0.40313 0.0566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458 -0.00069 L 0.18819 -0.0636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646 0.00995 L -0.2915 -0.168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755650" y="765175"/>
            <a:ext cx="75596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b="1" dirty="0">
                <a:solidFill>
                  <a:srgbClr val="006600"/>
                </a:solidFill>
                <a:latin typeface="Times New Roman" pitchFamily="18" charset="0"/>
              </a:rPr>
              <a:t>Домашнее задание</a:t>
            </a: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1193843" y="2493645"/>
            <a:ext cx="696799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003300"/>
                </a:solidFill>
                <a:latin typeface="Times New Roman" pitchFamily="18" charset="0"/>
              </a:rPr>
              <a:t>1. Учебник: прочитать с. 80 – 81.</a:t>
            </a:r>
          </a:p>
          <a:p>
            <a:pPr algn="ctr"/>
            <a:r>
              <a:rPr lang="ru-RU" sz="2400" b="1" dirty="0">
                <a:solidFill>
                  <a:srgbClr val="003300"/>
                </a:solidFill>
                <a:latin typeface="Times New Roman" pitchFamily="18" charset="0"/>
              </a:rPr>
              <a:t>2. Рабочая тетрадь: с. 50 № 4 или № 5 по выбору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</a:rPr>
              <a:t>.</a:t>
            </a:r>
            <a:endParaRPr lang="ru-RU" sz="2400" b="1" dirty="0">
              <a:solidFill>
                <a:srgbClr val="00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2"/>
          <p:cNvSpPr txBox="1">
            <a:spLocks noChangeArrowheads="1"/>
          </p:cNvSpPr>
          <p:nvPr/>
        </p:nvSpPr>
        <p:spPr bwMode="auto">
          <a:xfrm>
            <a:off x="971550" y="1628775"/>
            <a:ext cx="7056438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400" i="1">
                <a:solidFill>
                  <a:srgbClr val="000099"/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ru-RU" sz="2400" i="1">
                <a:solidFill>
                  <a:srgbClr val="000099"/>
                </a:solidFill>
              </a:rPr>
              <a:t> </a:t>
            </a:r>
            <a:r>
              <a:rPr lang="ru-RU" sz="4400" b="1" i="1">
                <a:latin typeface="Comic Sans MS" pitchFamily="66" charset="0"/>
              </a:rPr>
              <a:t>« Теперь я знаю, что…</a:t>
            </a:r>
            <a:r>
              <a:rPr lang="ru-RU" sz="4400" b="1">
                <a:latin typeface="Comic Sans MS" pitchFamily="66" charset="0"/>
              </a:rPr>
              <a:t>        </a:t>
            </a:r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1476375" y="404813"/>
            <a:ext cx="51133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4400" b="1">
                <a:latin typeface="Comic Sans MS" pitchFamily="66" charset="0"/>
              </a:rPr>
              <a:t>Мои   открытия: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/>
      <p:bldP spid="1116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ilot\Desktop\iphone_5s_with_ios7_pixelmator_template_dribbb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60648"/>
            <a:ext cx="4032448" cy="616868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03848" y="1484784"/>
            <a:ext cx="3117717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 отлично </a:t>
            </a:r>
          </a:p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поработали </a:t>
            </a:r>
          </a:p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уроке, </a:t>
            </a:r>
          </a:p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 cstate="print"/>
          <a:srcRect t="17708" r="15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611560" y="1196752"/>
            <a:ext cx="792088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Times New Roman" pitchFamily="18" charset="0"/>
                <a:ea typeface="MS Mincho" pitchFamily="49" charset="-128"/>
                <a:cs typeface="Arial" pitchFamily="34" charset="0"/>
              </a:rPr>
              <a:t>Правила поведения в природе.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Times New Roman" pitchFamily="18" charset="0"/>
                <a:ea typeface="MS Mincho" pitchFamily="49" charset="-128"/>
                <a:cs typeface="Arial" pitchFamily="34" charset="0"/>
              </a:rPr>
              <a:t>Не шумите на природе! Не включайте громко музыку.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Times New Roman" pitchFamily="18" charset="0"/>
                <a:ea typeface="MS Mincho" pitchFamily="49" charset="-128"/>
                <a:cs typeface="Arial" pitchFamily="34" charset="0"/>
              </a:rPr>
              <a:t> Не ловите бабочек, стрекоз, кузнечиков, жуков!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Times New Roman" pitchFamily="18" charset="0"/>
                <a:ea typeface="MS Mincho" pitchFamily="49" charset="-128"/>
                <a:cs typeface="Arial" pitchFamily="34" charset="0"/>
              </a:rPr>
              <a:t> Не убирайте за собой мусор!  Оставляйте  его на природе!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Times New Roman" pitchFamily="18" charset="0"/>
                <a:ea typeface="MS Mincho" pitchFamily="49" charset="-128"/>
                <a:cs typeface="Arial" pitchFamily="34" charset="0"/>
              </a:rPr>
              <a:t>Не ломайте ветки деревьев и кустарников!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Times New Roman" pitchFamily="18" charset="0"/>
                <a:ea typeface="MS Mincho" pitchFamily="49" charset="-128"/>
                <a:cs typeface="Arial" pitchFamily="34" charset="0"/>
              </a:rPr>
              <a:t>Берегите почву!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Times New Roman" pitchFamily="18" charset="0"/>
                <a:ea typeface="MS Mincho" pitchFamily="49" charset="-128"/>
                <a:cs typeface="Arial" pitchFamily="34" charset="0"/>
              </a:rPr>
              <a:t>Берегите прекрасный мир растений!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Times New Roman" pitchFamily="18" charset="0"/>
                <a:ea typeface="MS Mincho" pitchFamily="49" charset="-128"/>
                <a:cs typeface="Arial" pitchFamily="34" charset="0"/>
              </a:rPr>
              <a:t>Собирайте любые грибы и ягоды!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Times New Roman" pitchFamily="18" charset="0"/>
                <a:ea typeface="MS Mincho" pitchFamily="49" charset="-128"/>
                <a:cs typeface="Arial" pitchFamily="34" charset="0"/>
              </a:rPr>
              <a:t>Не ловите детёнышей диких животных и не уносите их домой!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Times New Roman" pitchFamily="18" charset="0"/>
                <a:ea typeface="MS Mincho" pitchFamily="49" charset="-128"/>
                <a:cs typeface="Arial" pitchFamily="34" charset="0"/>
              </a:rPr>
              <a:t>Ходите на природу только без взрослых!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611560" y="1196752"/>
            <a:ext cx="792088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Times New Roman" pitchFamily="18" charset="0"/>
                <a:ea typeface="MS Mincho" pitchFamily="49" charset="-128"/>
                <a:cs typeface="Arial" pitchFamily="34" charset="0"/>
              </a:rPr>
              <a:t>Правила поведения в природе.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Times New Roman" pitchFamily="18" charset="0"/>
                <a:ea typeface="MS Mincho" pitchFamily="49" charset="-128"/>
                <a:cs typeface="Arial" pitchFamily="34" charset="0"/>
              </a:rPr>
              <a:t>Не шумите на природе! Не включайте громко музыку.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Times New Roman" pitchFamily="18" charset="0"/>
                <a:ea typeface="MS Mincho" pitchFamily="49" charset="-128"/>
                <a:cs typeface="Arial" pitchFamily="34" charset="0"/>
              </a:rPr>
              <a:t> Не ловите бабочек, стрекоз, кузнечиков, жуков!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383838"/>
                </a:solidFill>
                <a:effectLst/>
                <a:latin typeface="Times New Roman" pitchFamily="18" charset="0"/>
                <a:ea typeface="MS Mincho" pitchFamily="49" charset="-128"/>
                <a:cs typeface="Arial" pitchFamily="34" charset="0"/>
              </a:rPr>
              <a:t> 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Times New Roman" pitchFamily="18" charset="0"/>
                <a:ea typeface="MS Mincho" pitchFamily="49" charset="-128"/>
                <a:cs typeface="Arial" pitchFamily="34" charset="0"/>
              </a:rPr>
              <a:t>бирайте за собой мусор!  Не оставляйте  его на природе!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Times New Roman" pitchFamily="18" charset="0"/>
                <a:ea typeface="MS Mincho" pitchFamily="49" charset="-128"/>
                <a:cs typeface="Arial" pitchFamily="34" charset="0"/>
              </a:rPr>
              <a:t>Не ломайте ветки деревьев и кустарников!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Times New Roman" pitchFamily="18" charset="0"/>
                <a:ea typeface="MS Mincho" pitchFamily="49" charset="-128"/>
                <a:cs typeface="Arial" pitchFamily="34" charset="0"/>
              </a:rPr>
              <a:t>Берегите почву!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Times New Roman" pitchFamily="18" charset="0"/>
                <a:ea typeface="MS Mincho" pitchFamily="49" charset="-128"/>
                <a:cs typeface="Arial" pitchFamily="34" charset="0"/>
              </a:rPr>
              <a:t>Берегите прекрасный мир растений!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Times New Roman" pitchFamily="18" charset="0"/>
                <a:ea typeface="MS Mincho" pitchFamily="49" charset="-128"/>
                <a:cs typeface="Arial" pitchFamily="34" charset="0"/>
              </a:rPr>
              <a:t> Не собирайте незнакомые грибы и ягоды!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Times New Roman" pitchFamily="18" charset="0"/>
                <a:ea typeface="MS Mincho" pitchFamily="49" charset="-128"/>
                <a:cs typeface="Arial" pitchFamily="34" charset="0"/>
              </a:rPr>
              <a:t>Не ловите детёнышей диких животных и не уносите их домой!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Times New Roman" pitchFamily="18" charset="0"/>
                <a:ea typeface="MS Mincho" pitchFamily="49" charset="-128"/>
                <a:cs typeface="Arial" pitchFamily="34" charset="0"/>
              </a:rPr>
              <a:t> Не ходите на природу без взрослых!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hdwallpaperhot.com/files/nature/beautiful-green-green-forest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Мои документы\Downloads\111603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395288" y="404813"/>
            <a:ext cx="83534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400" i="1">
                <a:solidFill>
                  <a:schemeClr val="bg1"/>
                </a:solidFill>
              </a:rPr>
              <a:t>Путешествуя по Земле, люди видят вокруг много нового, интересного…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4"/>
          <p:cNvSpPr>
            <a:spLocks noChangeArrowheads="1" noChangeShapeType="1" noTextEdit="1"/>
          </p:cNvSpPr>
          <p:nvPr/>
        </p:nvSpPr>
        <p:spPr bwMode="auto">
          <a:xfrm>
            <a:off x="395288" y="2565400"/>
            <a:ext cx="8353425" cy="2087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98"/>
              </a:avLst>
            </a:prstTxWarp>
          </a:bodyPr>
          <a:lstStyle/>
          <a:p>
            <a:pPr algn="ctr"/>
            <a:r>
              <a:rPr lang="ru-RU" sz="3600" b="1" kern="10">
                <a:ln w="508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FF99"/>
                </a:solidFill>
                <a:latin typeface="Arial"/>
                <a:cs typeface="Arial"/>
              </a:rPr>
              <a:t> </a:t>
            </a:r>
          </a:p>
        </p:txBody>
      </p:sp>
      <p:pic>
        <p:nvPicPr>
          <p:cNvPr id="6147" name="Picture 3" descr="C:\Documents and Settings\User\Мои документы\Мои рисунки\фоны\WideWalls.1920x1200.www.tusnya.net.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593725" y="981075"/>
            <a:ext cx="8001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b="1">
                <a:latin typeface="Comic Sans MS" pitchFamily="66" charset="0"/>
              </a:rPr>
              <a:t> Формы </a:t>
            </a:r>
          </a:p>
          <a:p>
            <a:pPr algn="ctr" eaLnBrk="1" hangingPunct="1"/>
            <a:r>
              <a:rPr lang="ru-RU" b="1">
                <a:latin typeface="Comic Sans MS" pitchFamily="66" charset="0"/>
              </a:rPr>
              <a:t>земной поверхности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User\Мои документы\Downloads\физ росси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9"/>
            <a:ext cx="9144000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827088" y="188913"/>
            <a:ext cx="77771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4000">
                <a:latin typeface="Comic Sans MS" pitchFamily="66" charset="0"/>
              </a:rPr>
              <a:t> Физическая карта России</a:t>
            </a:r>
            <a:endParaRPr lang="ru-RU" sz="4000"/>
          </a:p>
        </p:txBody>
      </p:sp>
      <p:sp>
        <p:nvSpPr>
          <p:cNvPr id="11" name="Дуга 10"/>
          <p:cNvSpPr/>
          <p:nvPr/>
        </p:nvSpPr>
        <p:spPr>
          <a:xfrm>
            <a:off x="1692275" y="3357563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2" name="Дуга 11"/>
          <p:cNvSpPr/>
          <p:nvPr/>
        </p:nvSpPr>
        <p:spPr>
          <a:xfrm>
            <a:off x="1908175" y="3789363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2291</TotalTime>
  <Words>320</Words>
  <Application>Microsoft Office PowerPoint</Application>
  <PresentationFormat>Экран (4:3)</PresentationFormat>
  <Paragraphs>72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Равнина – это ровный или почти ровный участок земной поверхности </vt:lpstr>
      <vt:lpstr>Слайд 13</vt:lpstr>
      <vt:lpstr>Слайд 14</vt:lpstr>
      <vt:lpstr>Слайд 15</vt:lpstr>
      <vt:lpstr> 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Pilot</cp:lastModifiedBy>
  <cp:revision>194</cp:revision>
  <dcterms:created xsi:type="dcterms:W3CDTF">2007-03-24T10:21:46Z</dcterms:created>
  <dcterms:modified xsi:type="dcterms:W3CDTF">2020-04-19T06:34:36Z</dcterms:modified>
</cp:coreProperties>
</file>