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8" r:id="rId2"/>
    <p:sldId id="256" r:id="rId3"/>
    <p:sldId id="27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1" r:id="rId17"/>
    <p:sldId id="269" r:id="rId18"/>
    <p:sldId id="270" r:id="rId19"/>
    <p:sldId id="272" r:id="rId20"/>
    <p:sldId id="273" r:id="rId21"/>
    <p:sldId id="274" r:id="rId22"/>
    <p:sldId id="275" r:id="rId23"/>
    <p:sldId id="277" r:id="rId24"/>
    <p:sldId id="276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7228"/>
    <a:srgbClr val="EF8731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4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DBADD-BBD8-4749-8EBC-CFB02F11B7A5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5E87BD-8EF6-40E0-85B1-690F5B79F9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315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5E87BD-8EF6-40E0-85B1-690F5B79F94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63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24015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5958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5722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46634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09572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6538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64852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20138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71036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4041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B87A4-0B88-4842-B315-FDDEB86504B3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6378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B87A4-0B88-4842-B315-FDDEB86504B3}" type="datetimeFigureOut">
              <a:rPr lang="ru-RU" smtClean="0"/>
              <a:pPr/>
              <a:t>03.06.2020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F9FD6-3BE8-4741-AED3-FBE5730B62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54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F:\&#1054;&#1090;&#1082;&#1088;&#1099;&#1090;&#1099;&#1081;%20&#1091;&#1088;&#1086;&#1082;1\Zvuk_-_Poezd_(iPlayer.fm).mp3" TargetMode="External"/><Relationship Id="rId1" Type="http://schemas.microsoft.com/office/2007/relationships/media" Target="file:///F:\&#1054;&#1090;&#1082;&#1088;&#1099;&#1090;&#1099;&#1081;%20&#1091;&#1088;&#1086;&#1082;1\Zvuk_-_Poezd_(iPlayer.fm).mp3" TargetMode="Externa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gif"/><Relationship Id="rId2" Type="http://schemas.openxmlformats.org/officeDocument/2006/relationships/audio" Target="file:///F:\&#1054;&#1090;&#1082;&#1088;&#1099;&#1090;&#1099;&#1081;%20&#1091;&#1088;&#1086;&#1082;1\Fiksiki_-_televizor%20(mp3cut.ru).mp3" TargetMode="External"/><Relationship Id="rId1" Type="http://schemas.microsoft.com/office/2007/relationships/media" Target="file:///F:\&#1054;&#1090;&#1082;&#1088;&#1099;&#1090;&#1099;&#1081;%20&#1091;&#1088;&#1086;&#1082;1\Fiksiki_-_televizor%20(mp3cut.ru).mp3" TargetMode="Externa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hdphoto" Target="../media/hdphoto1.wdp"/><Relationship Id="rId7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828" y="1784124"/>
            <a:ext cx="5662697" cy="30201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1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0351" y="566241"/>
            <a:ext cx="998344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 Красный квадрат разделите на четыре доли в виде треугольников и возьмите четверть –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путеочиститель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2428411" y="3762532"/>
            <a:ext cx="2908087" cy="131913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10800000">
            <a:off x="2428411" y="2368441"/>
            <a:ext cx="2945557" cy="13940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1843789" y="2990537"/>
            <a:ext cx="2713221" cy="1469036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5" name="Равнобедренный треугольник 14"/>
          <p:cNvSpPr/>
          <p:nvPr/>
        </p:nvSpPr>
        <p:spPr>
          <a:xfrm rot="16200000">
            <a:off x="3241623" y="2986792"/>
            <a:ext cx="2683241" cy="1506508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3574844" flipV="1">
            <a:off x="1922902" y="3639978"/>
            <a:ext cx="3919101" cy="1701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9093919" flipV="1">
            <a:off x="1941639" y="3639978"/>
            <a:ext cx="3919101" cy="1701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335763" y="1476253"/>
            <a:ext cx="1079650" cy="25075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7105339" y="2952364"/>
            <a:ext cx="2230424" cy="1035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120450" y="3583743"/>
            <a:ext cx="1022692" cy="113199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8240637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9409272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481778" y="1620027"/>
            <a:ext cx="843196" cy="10371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 rot="5400000">
            <a:off x="7166217" y="2085974"/>
            <a:ext cx="1300669" cy="47594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8125437">
            <a:off x="6111370" y="4076831"/>
            <a:ext cx="1447535" cy="690534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55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08617" y="365125"/>
            <a:ext cx="7704944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72087" y="0"/>
            <a:ext cx="2222743" cy="58880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910687" y="3493981"/>
            <a:ext cx="4591914" cy="24304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566697" y="4392612"/>
            <a:ext cx="2128133" cy="24012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715488" y="365125"/>
            <a:ext cx="1735940" cy="24354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8125437">
            <a:off x="885016" y="5340125"/>
            <a:ext cx="2980131" cy="162149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80173" y="3457648"/>
            <a:ext cx="4591914" cy="24304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4281327" y="1490786"/>
            <a:ext cx="3054201" cy="9798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/>
          <p:cNvSpPr/>
          <p:nvPr/>
        </p:nvSpPr>
        <p:spPr>
          <a:xfrm rot="8125437">
            <a:off x="854502" y="5303792"/>
            <a:ext cx="2980131" cy="1621496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000011" y="4392612"/>
            <a:ext cx="2105480" cy="240128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288750" y="4392612"/>
            <a:ext cx="2128133" cy="24012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765144" y="0"/>
            <a:ext cx="5535542" cy="22467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Мы сядем в поезд и -вперёд!</a:t>
            </a:r>
            <a:b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Помчим по рельсам быстро-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быстро.</a:t>
            </a:r>
            <a:b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А кто же поезд поведёт?</a:t>
            </a:r>
            <a:b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Им управляют машинисты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1" name="Zvuk_-_Poezd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48343" y="5664200"/>
            <a:ext cx="1193800" cy="1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575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10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10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100" fill="hold">
                                          <p:stCondLst>
                                            <p:cond delay="3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100" fill="hold">
                                          <p:stCondLst>
                                            <p:cond delay="4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07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04" y="-39610"/>
            <a:ext cx="12205503" cy="6897609"/>
          </a:xfr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27" y="746378"/>
            <a:ext cx="9452083" cy="53167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35176" y="104576"/>
            <a:ext cx="4701928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Поле цветов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824" y="609936"/>
            <a:ext cx="6063175" cy="6063175"/>
          </a:xfrm>
          <a:prstGeom prst="rect">
            <a:avLst/>
          </a:prstGeo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232074" y="4303455"/>
            <a:ext cx="8178019" cy="2554545"/>
          </a:xfrm>
          <a:prstGeom prst="rect">
            <a:avLst/>
          </a:prstGeom>
          <a:solidFill>
            <a:schemeClr val="bg1"/>
          </a:solidFill>
          <a:ln w="349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Давайте-ка дружно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Мы вспомним ребята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 чём говорили на прошлом занятии.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Пройденный материал повторим,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 голове у себя закрепим.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009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246" y="0"/>
            <a:ext cx="12209245" cy="6857999"/>
          </a:xfrm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024623" y="104576"/>
            <a:ext cx="5723042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Озеро Ребусное</a:t>
            </a: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132405" y="4795897"/>
            <a:ext cx="6386733" cy="20621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Здесь задания реши,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Думай лучше,</a:t>
            </a:r>
            <a:r>
              <a:rPr kumimoji="0" lang="ru-RU" sz="3200" b="1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не спеши.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Если смысл разберешь,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Ответ быстро ты найдешь.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7698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27817"/>
            <a:ext cx="12192000" cy="354517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56173" cy="31477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64173" y="228600"/>
            <a:ext cx="2540673" cy="278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9" y="464478"/>
            <a:ext cx="2452419" cy="24524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25663" y="228600"/>
            <a:ext cx="2540673" cy="278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621769" y="464478"/>
            <a:ext cx="1569589" cy="1085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22179">
            <a:off x="3234194" y="603983"/>
            <a:ext cx="3958726" cy="193977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934138" y="1550007"/>
            <a:ext cx="1492975" cy="151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950614" y="248453"/>
            <a:ext cx="1492975" cy="151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47251" y="326804"/>
            <a:ext cx="2425757" cy="258489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838200" y="3383622"/>
            <a:ext cx="1972203" cy="29572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70" y="3457677"/>
            <a:ext cx="1942792" cy="19427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2815" y="4820554"/>
            <a:ext cx="1463328" cy="209949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407852" y="3571604"/>
            <a:ext cx="2847387" cy="2439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209516" y="4257916"/>
            <a:ext cx="631106" cy="1208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711" y="4218772"/>
            <a:ext cx="2711818" cy="176326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7473585" y="3457677"/>
            <a:ext cx="1399113" cy="2490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3278" y="3839568"/>
            <a:ext cx="2533413" cy="214246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5751">
            <a:off x="9508484" y="3933634"/>
            <a:ext cx="2683213" cy="1926676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8949" y="162700"/>
            <a:ext cx="12183051" cy="284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сложение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4413" y="3337729"/>
            <a:ext cx="12163172" cy="35078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вычитание</a:t>
            </a:r>
          </a:p>
        </p:txBody>
      </p:sp>
    </p:spTree>
    <p:extLst>
      <p:ext uri="{BB962C8B-B14F-4D97-AF65-F5344CB8AC3E}">
        <p14:creationId xmlns:p14="http://schemas.microsoft.com/office/powerpoint/2010/main" val="502394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31" t="5324" r="2377" b="34166"/>
          <a:stretch/>
        </p:blipFill>
        <p:spPr>
          <a:xfrm>
            <a:off x="0" y="-40962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711"/>
          <a:stretch/>
        </p:blipFill>
        <p:spPr>
          <a:xfrm>
            <a:off x="419100" y="-40962"/>
            <a:ext cx="3238500" cy="507552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857"/>
          <a:stretch/>
        </p:blipFill>
        <p:spPr>
          <a:xfrm>
            <a:off x="4113469" y="0"/>
            <a:ext cx="3248025" cy="5230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769" y="0"/>
            <a:ext cx="3282925" cy="54406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6742" y="4872055"/>
            <a:ext cx="264326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b="1" dirty="0"/>
              <a:t>Ответы к карточке №1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31939" y="4941686"/>
            <a:ext cx="244227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b="1" dirty="0"/>
              <a:t>Ответы к карточке №2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127972" y="5047368"/>
            <a:ext cx="244227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b="1" dirty="0"/>
              <a:t>Ответы к карточке №3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09" y="5198477"/>
            <a:ext cx="3303688" cy="144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319" y="5440654"/>
            <a:ext cx="3115046" cy="14173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9280" y="5463796"/>
            <a:ext cx="3196603" cy="139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312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31" t="5324" r="2377" b="34166"/>
          <a:stretch/>
        </p:blipFill>
        <p:spPr>
          <a:xfrm>
            <a:off x="0" y="-40962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15671" y="1157879"/>
            <a:ext cx="736898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Критерий оценивания: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 ошибок – 5 баллов,</a:t>
            </a:r>
            <a:endParaRPr kumimoji="0" lang="ru-RU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ошибка – 4 балла,</a:t>
            </a:r>
            <a:endParaRPr kumimoji="0" lang="ru-RU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ошибки – 3 балла,</a:t>
            </a:r>
            <a:endParaRPr kumimoji="0" lang="ru-RU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8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ошибки – 2 балла,</a:t>
            </a:r>
            <a:endParaRPr kumimoji="0" lang="ru-RU" sz="48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4-5 ошибок – 0 баллов. </a:t>
            </a:r>
            <a:endParaRPr kumimoji="0" lang="ru-RU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51500" y="104576"/>
            <a:ext cx="7808549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Замок Кроссвордный</a:t>
            </a: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883879" y="5042118"/>
            <a:ext cx="6311703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На вопросы отвечай,</a:t>
            </a:r>
            <a:b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 быстрей кроссворд решай.</a:t>
            </a:r>
            <a:b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Ты кроссворд любой решишь,</a:t>
            </a:r>
            <a:b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Если думать поспешишь.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42873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Объект 4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621863" cy="6858000"/>
          </a:xfrm>
        </p:spPr>
      </p:pic>
      <p:sp>
        <p:nvSpPr>
          <p:cNvPr id="37" name="TextBox 36"/>
          <p:cNvSpPr txBox="1"/>
          <p:nvPr/>
        </p:nvSpPr>
        <p:spPr>
          <a:xfrm rot="10800000" flipH="1" flipV="1">
            <a:off x="5349589" y="492369"/>
            <a:ext cx="291556" cy="636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chemeClr val="bg1"/>
                </a:solidFill>
              </a:rPr>
              <a:t>обыкновенная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98609" y="450167"/>
            <a:ext cx="5546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с        к   р  а   т  и </a:t>
            </a:r>
            <a:r>
              <a:rPr lang="en-US" sz="4000" dirty="0"/>
              <a:t> </a:t>
            </a:r>
            <a:r>
              <a:rPr lang="ru-RU" sz="4000" dirty="0"/>
              <a:t>м </a:t>
            </a:r>
            <a:r>
              <a:rPr lang="en-US" sz="4000" dirty="0"/>
              <a:t> </a:t>
            </a:r>
            <a:r>
              <a:rPr lang="ru-RU" sz="4000" dirty="0"/>
              <a:t>а  я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669281" y="2494484"/>
            <a:ext cx="6158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 е   п  р  а  в  </a:t>
            </a:r>
            <a:r>
              <a:rPr lang="en-US" sz="4000" dirty="0"/>
              <a:t> </a:t>
            </a:r>
            <a:r>
              <a:rPr lang="ru-RU" sz="4000" dirty="0"/>
              <a:t>и  л  ь  </a:t>
            </a:r>
            <a:r>
              <a:rPr lang="en-US" sz="4000" dirty="0"/>
              <a:t> </a:t>
            </a:r>
            <a:r>
              <a:rPr lang="ru-RU" sz="4000" dirty="0"/>
              <a:t>н  а  я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596112" y="3457136"/>
            <a:ext cx="585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 д        е  </a:t>
            </a:r>
            <a:r>
              <a:rPr lang="ru-RU" sz="4000" dirty="0" err="1"/>
              <a:t>н</a:t>
            </a:r>
            <a:r>
              <a:rPr lang="ru-RU" sz="4000" dirty="0"/>
              <a:t>  а  </a:t>
            </a:r>
            <a:r>
              <a:rPr lang="ru-RU" sz="4000" dirty="0" err="1"/>
              <a:t>д</a:t>
            </a:r>
            <a:r>
              <a:rPr lang="ru-RU" sz="4000" dirty="0"/>
              <a:t>  </a:t>
            </a:r>
            <a:r>
              <a:rPr lang="ru-RU" sz="4000" dirty="0" err="1"/>
              <a:t>ц</a:t>
            </a:r>
            <a:r>
              <a:rPr lang="ru-RU" sz="4000" dirty="0"/>
              <a:t>  а   т   ь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19379" y="4051776"/>
            <a:ext cx="585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 ч  и   с  л   и   т       л  ь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80826" y="4538801"/>
            <a:ext cx="6003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д   е  л  е       и  я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543865" y="5079843"/>
            <a:ext cx="625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 з        а   м  е  н  а  т   е  л  </a:t>
            </a:r>
            <a:r>
              <a:rPr lang="en-US" sz="4000" dirty="0"/>
              <a:t> </a:t>
            </a:r>
            <a:r>
              <a:rPr lang="ru-RU" sz="4000" dirty="0"/>
              <a:t>ь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29884" y="5580795"/>
            <a:ext cx="585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п  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ru-RU" sz="4000" dirty="0">
                <a:solidFill>
                  <a:schemeClr val="bg1"/>
                </a:solidFill>
              </a:rPr>
              <a:t>о  л  о  в  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ru-RU" sz="4000" dirty="0">
                <a:solidFill>
                  <a:schemeClr val="bg1"/>
                </a:solidFill>
              </a:rPr>
              <a:t>и  н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13318" y="6141718"/>
            <a:ext cx="5850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 п  р  а  </a:t>
            </a:r>
            <a:r>
              <a:rPr lang="en-US" sz="4000" dirty="0"/>
              <a:t> </a:t>
            </a:r>
            <a:r>
              <a:rPr lang="ru-RU" sz="4000" dirty="0"/>
              <a:t>в  и  л  </a:t>
            </a:r>
            <a:r>
              <a:rPr lang="en-US" sz="4000" dirty="0"/>
              <a:t> </a:t>
            </a:r>
            <a:r>
              <a:rPr lang="ru-RU" sz="4000" dirty="0"/>
              <a:t>ь  н   а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918" y="-223537"/>
            <a:ext cx="3060694" cy="460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174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04" y="2418149"/>
            <a:ext cx="3403217" cy="25070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8060" y="1383195"/>
            <a:ext cx="2252625" cy="35177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873" y="4524292"/>
            <a:ext cx="3217012" cy="196742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82848" y="104576"/>
            <a:ext cx="5945858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Поляна Отдыха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090" y="3614185"/>
            <a:ext cx="6276975" cy="3019425"/>
          </a:xfrm>
          <a:prstGeom prst="rect">
            <a:avLst/>
          </a:prstGeom>
        </p:spPr>
      </p:pic>
      <p:pic>
        <p:nvPicPr>
          <p:cNvPr id="13" name="Fiksiki_-_televizor (mp3cut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26255" y="5583701"/>
            <a:ext cx="1042182" cy="1042182"/>
          </a:xfrm>
          <a:prstGeom prst="rect">
            <a:avLst/>
          </a:prstGeom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263705" y="1110827"/>
            <a:ext cx="6049108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Мы поставили пластинку</a:t>
            </a:r>
            <a:b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 выходим на разминку!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19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961034"/>
            <a:ext cx="9144000" cy="2387600"/>
          </a:xfrm>
        </p:spPr>
        <p:txBody>
          <a:bodyPr>
            <a:noAutofit/>
          </a:bodyPr>
          <a:lstStyle/>
          <a:p>
            <a:pPr algn="l"/>
            <a:r>
              <a:rPr lang="ru-RU" sz="5400" b="1" dirty="0">
                <a:latin typeface="+mn-lt"/>
                <a:cs typeface="Times New Roman" panose="02020603050405020304" pitchFamily="18" charset="0"/>
              </a:rPr>
              <a:t>Каждый может за версту</a:t>
            </a:r>
            <a:r>
              <a:rPr lang="ru-RU" sz="5400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5400" dirty="0">
                <a:latin typeface="+mn-lt"/>
                <a:cs typeface="Times New Roman" panose="02020603050405020304" pitchFamily="18" charset="0"/>
              </a:rPr>
            </a:br>
            <a:r>
              <a:rPr lang="ru-RU" sz="5400" b="1" dirty="0">
                <a:latin typeface="+mn-lt"/>
                <a:cs typeface="Times New Roman" panose="02020603050405020304" pitchFamily="18" charset="0"/>
              </a:rPr>
              <a:t>Видеть дробную  …..</a:t>
            </a:r>
            <a:r>
              <a:rPr lang="ru-RU" sz="5400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5400" dirty="0">
                <a:latin typeface="+mn-lt"/>
                <a:cs typeface="Times New Roman" panose="02020603050405020304" pitchFamily="18" charset="0"/>
              </a:rPr>
            </a:br>
            <a:r>
              <a:rPr lang="ru-RU" sz="5400" b="1" dirty="0">
                <a:latin typeface="+mn-lt"/>
                <a:cs typeface="Times New Roman" panose="02020603050405020304" pitchFamily="18" charset="0"/>
              </a:rPr>
              <a:t>Над чертой  …..                   </a:t>
            </a:r>
            <a:br>
              <a:rPr lang="ru-RU" sz="5400" b="1" dirty="0">
                <a:latin typeface="+mn-lt"/>
                <a:cs typeface="Times New Roman" panose="02020603050405020304" pitchFamily="18" charset="0"/>
              </a:rPr>
            </a:br>
            <a:r>
              <a:rPr lang="ru-RU" sz="5400" b="1" dirty="0">
                <a:latin typeface="+mn-lt"/>
                <a:cs typeface="Times New Roman" panose="02020603050405020304" pitchFamily="18" charset="0"/>
              </a:rPr>
              <a:t>Знайте!</a:t>
            </a:r>
            <a:r>
              <a:rPr lang="ru-RU" sz="5400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5400" dirty="0">
                <a:latin typeface="+mn-lt"/>
                <a:cs typeface="Times New Roman" panose="02020603050405020304" pitchFamily="18" charset="0"/>
              </a:rPr>
            </a:br>
            <a:r>
              <a:rPr lang="ru-RU" sz="5400" b="1" dirty="0">
                <a:latin typeface="+mn-lt"/>
                <a:cs typeface="Times New Roman" panose="02020603050405020304" pitchFamily="18" charset="0"/>
              </a:rPr>
              <a:t>Под чертою  …..</a:t>
            </a:r>
            <a:r>
              <a:rPr lang="ru-RU" sz="5400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5400" dirty="0">
                <a:latin typeface="+mn-lt"/>
                <a:cs typeface="Times New Roman" panose="02020603050405020304" pitchFamily="18" charset="0"/>
              </a:rPr>
            </a:br>
            <a:r>
              <a:rPr lang="ru-RU" sz="5400" b="1" dirty="0">
                <a:latin typeface="+mn-lt"/>
                <a:cs typeface="Times New Roman" panose="02020603050405020304" pitchFamily="18" charset="0"/>
              </a:rPr>
              <a:t>Дробь такую непременно</a:t>
            </a:r>
            <a:r>
              <a:rPr lang="ru-RU" sz="5400" dirty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5400" dirty="0">
                <a:latin typeface="+mn-lt"/>
                <a:cs typeface="Times New Roman" panose="02020603050405020304" pitchFamily="18" charset="0"/>
              </a:rPr>
            </a:br>
            <a:r>
              <a:rPr lang="ru-RU" sz="5400" b="1" dirty="0">
                <a:latin typeface="+mn-lt"/>
                <a:cs typeface="Times New Roman" panose="02020603050405020304" pitchFamily="18" charset="0"/>
              </a:rPr>
              <a:t>Надо звать …..</a:t>
            </a:r>
            <a:r>
              <a:rPr lang="ru-RU" sz="4800" dirty="0"/>
              <a:t/>
            </a:r>
            <a:br>
              <a:rPr lang="ru-RU" sz="4800" dirty="0"/>
            </a:br>
            <a:r>
              <a:rPr lang="ru-RU" sz="4800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86610" y="1052473"/>
            <a:ext cx="180049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черту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97040" y="1866318"/>
            <a:ext cx="317914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числитель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70781" y="4813152"/>
            <a:ext cx="4594528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обыкновенной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564" y="1442749"/>
            <a:ext cx="2906127" cy="303939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305084" y="3299014"/>
            <a:ext cx="3965766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знаменатель</a:t>
            </a:r>
          </a:p>
        </p:txBody>
      </p:sp>
    </p:spTree>
    <p:extLst>
      <p:ext uri="{BB962C8B-B14F-4D97-AF65-F5344CB8AC3E}">
        <p14:creationId xmlns:p14="http://schemas.microsoft.com/office/powerpoint/2010/main" val="421077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4264" cy="6858000"/>
          </a:xfrm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61670" y="104576"/>
            <a:ext cx="3788217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Горы Ума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362178" y="4611231"/>
            <a:ext cx="5219115" cy="22467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А теперь все ручки взяли,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вместе дружно замолчали.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Вы примеры запишите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  самостоятельно их  решите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5297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391400" cy="6858000"/>
          </a:xfr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351058" y="1555884"/>
            <a:ext cx="470647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Критерий оценивания: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 ошибок – 5 баллов,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1-2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ошибки – 4 балла,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ошибки – 3 балла,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ошибки – 2 балла,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5-6 ошибок – 0 баллов. 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16913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0"/>
            <a:ext cx="10294919" cy="6858000"/>
          </a:xfrm>
          <a:effectLst>
            <a:softEdge rad="635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950657" y="104576"/>
            <a:ext cx="7010252" cy="92333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Станция Конечная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578991" y="4121834"/>
            <a:ext cx="5613009" cy="2736166"/>
          </a:xfrm>
          <a:prstGeom prst="wedgeRectCallout">
            <a:avLst>
              <a:gd name="adj1" fmla="val -126597"/>
              <a:gd name="adj2" fmla="val -111534"/>
            </a:avLst>
          </a:prstGeom>
          <a:solidFill>
            <a:schemeClr val="bg1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654018" y="4180344"/>
            <a:ext cx="5537982" cy="26776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Ну что, вот закончена игра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Результат узнать пора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Кто же лучше всех трудился?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81225" algn="l"/>
              </a:tabLst>
            </a:pP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Кто в путешествии отличился?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20474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27540" y="184476"/>
            <a:ext cx="6955750" cy="92333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Домашнее задание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40598" y="987526"/>
            <a:ext cx="9927718" cy="34163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Составить кроссворд или </a:t>
            </a:r>
          </a:p>
          <a:p>
            <a:pPr algn="ctr"/>
            <a:r>
              <a:rPr lang="ru-RU" sz="5400" b="1" cap="none" spc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Segoe Print" panose="02000600000000000000" pitchFamily="2" charset="0"/>
              </a:rPr>
              <a:t>сказку о дробях</a:t>
            </a:r>
          </a:p>
          <a:p>
            <a:pPr algn="ctr"/>
            <a:r>
              <a:rPr lang="ru-RU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(оформить на </a:t>
            </a:r>
          </a:p>
          <a:p>
            <a:pPr algn="ctr"/>
            <a:r>
              <a:rPr lang="ru-RU" sz="5400" b="1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альбомном листе)</a:t>
            </a:r>
            <a:endParaRPr lang="ru-RU" sz="5400" b="1" cap="none" spc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781" y="4266590"/>
            <a:ext cx="4354045" cy="258753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022" y="4015337"/>
            <a:ext cx="3289595" cy="2755035"/>
          </a:xfrm>
          <a:prstGeom prst="rect">
            <a:avLst/>
          </a:prstGeom>
        </p:spPr>
      </p:pic>
      <p:pic>
        <p:nvPicPr>
          <p:cNvPr id="12" name="Объект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70466"/>
            <a:ext cx="4354045" cy="25875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427" y="4011460"/>
            <a:ext cx="3289595" cy="275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2382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5" y="0"/>
            <a:ext cx="12192000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/>
        </p:nvSpPr>
        <p:spPr>
          <a:xfrm>
            <a:off x="2209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638837" y="566241"/>
            <a:ext cx="8489901" cy="616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2"/>
          <p:cNvSpPr>
            <a:spLocks noGrp="1"/>
          </p:cNvSpPr>
          <p:nvPr/>
        </p:nvSpPr>
        <p:spPr>
          <a:xfrm>
            <a:off x="2895600" y="38862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8" name="tabl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628"/>
          <a:stretch>
            <a:fillRect/>
          </a:stretch>
        </p:blipFill>
        <p:spPr>
          <a:xfrm>
            <a:off x="1730960" y="566241"/>
            <a:ext cx="8214898" cy="6121531"/>
          </a:xfrm>
          <a:prstGeom prst="rect">
            <a:avLst/>
          </a:prstGeom>
          <a:noFill/>
        </p:spPr>
      </p:pic>
      <p:pic>
        <p:nvPicPr>
          <p:cNvPr id="9" name="Рисунок 8" descr="36_2_25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FF6699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852284" y="463766"/>
            <a:ext cx="2065291" cy="19622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4" descr="36_2_24"/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prstClr val="black"/>
              <a:srgbClr val="F87228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30960" y="4482972"/>
            <a:ext cx="2204800" cy="22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" name="Picture 5" descr="36_2_21"/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804541" y="2501153"/>
            <a:ext cx="2071461" cy="18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343400" y="722376"/>
            <a:ext cx="5074920" cy="1472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093464" y="2685288"/>
            <a:ext cx="5708904" cy="15483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172712" y="4511040"/>
            <a:ext cx="5708904" cy="1917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4195264" y="554822"/>
            <a:ext cx="5750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Во время путешествия было интересно и легко, потому что умею быстро и правильно вычислять, решать задачи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93464" y="2684819"/>
            <a:ext cx="5681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Путешествие было интересное, но некоторые задания вызывали затруднения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52402" y="4813517"/>
            <a:ext cx="53969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Мне было скучно! Я медленно считаю, мне трудно было выполнить задания.</a:t>
            </a:r>
          </a:p>
        </p:txBody>
      </p:sp>
    </p:spTree>
    <p:extLst>
      <p:ext uri="{BB962C8B-B14F-4D97-AF65-F5344CB8AC3E}">
        <p14:creationId xmlns:p14="http://schemas.microsoft.com/office/powerpoint/2010/main" val="210716676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362" y="3467894"/>
            <a:ext cx="1819275" cy="10668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5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9607" y="1754519"/>
            <a:ext cx="11782393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anose="02000600000000000000" pitchFamily="2" charset="0"/>
              </a:rPr>
              <a:t>Спасибо за внимание!</a:t>
            </a:r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781" y="4266590"/>
            <a:ext cx="4354045" cy="25875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022" y="4015337"/>
            <a:ext cx="3289595" cy="2755035"/>
          </a:xfrm>
          <a:prstGeom prst="rect">
            <a:avLst/>
          </a:prstGeom>
        </p:spPr>
      </p:pic>
      <p:pic>
        <p:nvPicPr>
          <p:cNvPr id="9" name="Объект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70466"/>
            <a:ext cx="4354045" cy="25875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427" y="4011460"/>
            <a:ext cx="3289595" cy="27550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01860" y="-153889"/>
            <a:ext cx="10480431" cy="69865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урока: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повторить и закрепить знания по сложению и вычитанию дробей</a:t>
            </a:r>
          </a:p>
          <a:p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 урока: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1)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Образовательные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продолжить работу по закреплению знаний правил сложения (вычитания) обыкновенных дробей, совершенствовать вычислительные навыки, организовать деятельность учащихся по самостоятельному применению знаний.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2)Развивающие: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учащихся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мыслительные навыки, аргументированную математическую речь, навыки самопроверки и объективной самооценки.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3)Воспитательные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воспитывать устойчивый интерес, познавательную активность, самостоятельность, навыки </a:t>
            </a:r>
            <a:r>
              <a:rPr kumimoji="0" lang="ru-RU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коммуникативности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сообразительности, чувство личной ответственности в коллективной работе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8439"/>
          <a:stretch/>
        </p:blipFill>
        <p:spPr>
          <a:xfrm rot="10800000">
            <a:off x="0" y="2002448"/>
            <a:ext cx="12192000" cy="490767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778" y="250135"/>
            <a:ext cx="2609483" cy="3479310"/>
          </a:xfrm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33" y="676886"/>
            <a:ext cx="2802928" cy="1576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7" y="1013932"/>
            <a:ext cx="4777559" cy="268737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210" y="3704450"/>
            <a:ext cx="2095634" cy="314345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537" y="3999213"/>
            <a:ext cx="5120454" cy="288208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3" name="TextBox 12"/>
          <p:cNvSpPr txBox="1"/>
          <p:nvPr/>
        </p:nvSpPr>
        <p:spPr>
          <a:xfrm>
            <a:off x="1400874" y="365125"/>
            <a:ext cx="2390387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</a:rPr>
              <a:t>Поле цветов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40642" y="825303"/>
            <a:ext cx="2698036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</a:rPr>
              <a:t>Озеро Ребусное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15096" y="693222"/>
            <a:ext cx="3897441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Segoe Print" panose="02000600000000000000" pitchFamily="2" charset="0"/>
              </a:rPr>
              <a:t>Замок Кроссвордный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24991" y="3781569"/>
            <a:ext cx="2968052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</a:rPr>
              <a:t>Поляна Отдыха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70054" y="3935282"/>
            <a:ext cx="1854257" cy="46166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</a:rPr>
              <a:t>Горы Ума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525" y="909707"/>
            <a:ext cx="4593146" cy="235169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07126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1268" y="419799"/>
            <a:ext cx="1051560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algn="ctr">
              <a:spcAft>
                <a:spcPts val="0"/>
              </a:spcAft>
              <a:buFont typeface="+mj-lt"/>
              <a:buAutoNum type="arabicPeriod"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Синий квадрат разделите на две доли и возьмите половину – это будет носовая часть паровоза 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06741" y="1627579"/>
            <a:ext cx="3282845" cy="14959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06743" y="3123500"/>
            <a:ext cx="3282845" cy="16669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106742" y="3123500"/>
            <a:ext cx="3282845" cy="1262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7911955" y="2622674"/>
            <a:ext cx="2244919" cy="1001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161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13810" y="365125"/>
            <a:ext cx="9338872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Большой красный квадрат разделите на 4 доли и возьмите 2 доли – кабина паровоза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05916" y="1704984"/>
            <a:ext cx="1633927" cy="15605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53451" y="3212697"/>
            <a:ext cx="1686392" cy="15991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783830" y="1700201"/>
            <a:ext cx="1636786" cy="15635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1878759" y="3189592"/>
            <a:ext cx="3127485" cy="1487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105339" y="2952364"/>
            <a:ext cx="2230424" cy="1035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814732" y="3207434"/>
            <a:ext cx="1547268" cy="161544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86689" y="3139344"/>
            <a:ext cx="3282845" cy="12621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9335836" y="1463041"/>
            <a:ext cx="1383745" cy="12637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338603" y="2686929"/>
            <a:ext cx="1366911" cy="129422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3302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5" grpId="0" animBg="1"/>
      <p:bldP spid="11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58977" y="405924"/>
            <a:ext cx="939883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Возьмите 3 целых зеленых круга – колеса паровоза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018614" y="1690688"/>
            <a:ext cx="1525261" cy="15320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776958" y="1627525"/>
            <a:ext cx="1581730" cy="159523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700730" y="3583743"/>
            <a:ext cx="1721368" cy="165219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335763" y="1476253"/>
            <a:ext cx="1079650" cy="25075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7105339" y="2952364"/>
            <a:ext cx="2230424" cy="1035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031830" y="3583743"/>
            <a:ext cx="1022692" cy="113199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240637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9409272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69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81790" y="230188"/>
            <a:ext cx="1002842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Из синего прямоугольника возьмите четверть – окно кабины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0534" y="1482475"/>
            <a:ext cx="1686392" cy="21616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745693" y="1471619"/>
            <a:ext cx="1686392" cy="21833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72438" y="3526024"/>
            <a:ext cx="1809428" cy="22301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750689" y="3633976"/>
            <a:ext cx="1686392" cy="21222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1606506" y="3543527"/>
            <a:ext cx="4284603" cy="1407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rot="10800000">
            <a:off x="2064296" y="3526024"/>
            <a:ext cx="3367788" cy="11924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335763" y="1476253"/>
            <a:ext cx="1079650" cy="25075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105339" y="2952364"/>
            <a:ext cx="2230424" cy="1035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031830" y="3583743"/>
            <a:ext cx="1022692" cy="113199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240637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409272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481778" y="1620027"/>
            <a:ext cx="843196" cy="10371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57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08879" y="365125"/>
            <a:ext cx="899409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Зеленый прямоугольник разделите на 3 доли и возьмите треть – дымовая труба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35763" y="1476253"/>
            <a:ext cx="1079650" cy="250750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105339" y="2952364"/>
            <a:ext cx="2230424" cy="10350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031830" y="3583743"/>
            <a:ext cx="1022692" cy="113199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240637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409272" y="3583743"/>
            <a:ext cx="1033695" cy="11248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481778" y="1620027"/>
            <a:ext cx="843196" cy="103716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059300" y="1424760"/>
            <a:ext cx="3269451" cy="123242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059301" y="2604888"/>
            <a:ext cx="3269450" cy="13788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059299" y="3946791"/>
            <a:ext cx="3269451" cy="12697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 rot="10800000">
            <a:off x="2059298" y="2642931"/>
            <a:ext cx="3269451" cy="1197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 rot="10800000">
            <a:off x="2059298" y="3946791"/>
            <a:ext cx="3269451" cy="1197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 rot="5400000">
            <a:off x="7166217" y="2085974"/>
            <a:ext cx="1300669" cy="47594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898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630</TotalTime>
  <Words>462</Words>
  <Application>Microsoft Office PowerPoint</Application>
  <PresentationFormat>Широкоэкранный</PresentationFormat>
  <Paragraphs>86</Paragraphs>
  <Slides>25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Segoe Print</vt:lpstr>
      <vt:lpstr>Times New Roman</vt:lpstr>
      <vt:lpstr>Тема Office</vt:lpstr>
      <vt:lpstr>Презентация PowerPoint</vt:lpstr>
      <vt:lpstr>Каждый может за версту Видеть дробную  ….. Над чертой  …..                    Знайте! Под чертою  ….. Дробь такую непременно Надо звать …..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Vlad</cp:lastModifiedBy>
  <cp:revision>55</cp:revision>
  <dcterms:created xsi:type="dcterms:W3CDTF">2017-03-01T15:25:48Z</dcterms:created>
  <dcterms:modified xsi:type="dcterms:W3CDTF">2020-06-03T13:24:47Z</dcterms:modified>
</cp:coreProperties>
</file>