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6" r:id="rId2"/>
    <p:sldId id="271" r:id="rId3"/>
    <p:sldId id="256" r:id="rId4"/>
    <p:sldId id="257" r:id="rId5"/>
    <p:sldId id="272" r:id="rId6"/>
    <p:sldId id="273" r:id="rId7"/>
    <p:sldId id="274" r:id="rId8"/>
    <p:sldId id="259" r:id="rId9"/>
    <p:sldId id="260" r:id="rId10"/>
    <p:sldId id="275" r:id="rId11"/>
    <p:sldId id="263" r:id="rId12"/>
    <p:sldId id="262" r:id="rId13"/>
    <p:sldId id="276" r:id="rId14"/>
    <p:sldId id="264" r:id="rId15"/>
    <p:sldId id="265" r:id="rId16"/>
    <p:sldId id="268" r:id="rId17"/>
    <p:sldId id="266" r:id="rId18"/>
    <p:sldId id="267" r:id="rId19"/>
    <p:sldId id="269" r:id="rId20"/>
    <p:sldId id="270" r:id="rId21"/>
    <p:sldId id="281" r:id="rId22"/>
    <p:sldId id="287" r:id="rId23"/>
    <p:sldId id="282" r:id="rId24"/>
    <p:sldId id="288" r:id="rId25"/>
    <p:sldId id="289" r:id="rId26"/>
    <p:sldId id="284" r:id="rId27"/>
    <p:sldId id="283" r:id="rId28"/>
    <p:sldId id="277" r:id="rId29"/>
    <p:sldId id="280" r:id="rId30"/>
    <p:sldId id="278" r:id="rId31"/>
    <p:sldId id="27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74E0-A520-4E2B-9344-E5CEC8D9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gasur.ru/70year/09_03_2015.php?clear_cache=Y" TargetMode="External"/><Relationship Id="rId3" Type="http://schemas.openxmlformats.org/officeDocument/2006/relationships/hyperlink" Target="https://nsportal.ru/ap/library/drugoe/2015/07/22/prezentatsiya-vse-dlya-fronta-vse-dlya-pobedy" TargetMode="External"/><Relationship Id="rId7" Type="http://schemas.openxmlformats.org/officeDocument/2006/relationships/hyperlink" Target="http://gasur.ru/activity/publications/pub_arh/2006/02/" TargetMode="External"/><Relationship Id="rId2" Type="http://schemas.openxmlformats.org/officeDocument/2006/relationships/hyperlink" Target="https://ppt-online.org/3362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z-article.ru/voinaur.html" TargetMode="External"/><Relationship Id="rId5" Type="http://schemas.openxmlformats.org/officeDocument/2006/relationships/hyperlink" Target="https://poisk-ru.ru/s7278t7.html" TargetMode="External"/><Relationship Id="rId4" Type="http://schemas.openxmlformats.org/officeDocument/2006/relationships/hyperlink" Target="http://www.myshared.ru/slide/80013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458200" cy="1222375"/>
          </a:xfrm>
        </p:spPr>
        <p:txBody>
          <a:bodyPr>
            <a:normAutofit/>
          </a:bodyPr>
          <a:lstStyle/>
          <a:p>
            <a:r>
              <a:rPr lang="ru-RU" dirty="0" smtClean="0"/>
              <a:t>Фронт и тыл: организация обороны в годы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86322"/>
            <a:ext cx="8062912" cy="1752600"/>
          </a:xfrm>
        </p:spPr>
        <p:txBody>
          <a:bodyPr/>
          <a:lstStyle/>
          <a:p>
            <a:r>
              <a:rPr lang="ru-RU" dirty="0" err="1" smtClean="0"/>
              <a:t>Касимова</a:t>
            </a:r>
            <a:r>
              <a:rPr lang="ru-RU" dirty="0" smtClean="0"/>
              <a:t> Н.М, учитель истории и обществознания МБОУ «</a:t>
            </a:r>
            <a:r>
              <a:rPr lang="ru-RU" dirty="0" err="1" smtClean="0"/>
              <a:t>Балезинская</a:t>
            </a:r>
            <a:r>
              <a:rPr lang="ru-RU" dirty="0" smtClean="0"/>
              <a:t> средняя школа №2» поселка </a:t>
            </a:r>
            <a:r>
              <a:rPr lang="ru-RU" smtClean="0"/>
              <a:t>Балезино Удмуртская Республика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Чрезвычайные  меры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Эвакуация на восток промышленности</a:t>
            </a:r>
          </a:p>
          <a:p>
            <a:pPr>
              <a:buNone/>
            </a:pPr>
            <a:r>
              <a:rPr lang="ru-RU" dirty="0" smtClean="0"/>
              <a:t>Введение обязательных сверхурочных работ, 11- часового рабочего дня, отмена отпусков</a:t>
            </a:r>
          </a:p>
          <a:p>
            <a:pPr>
              <a:buNone/>
            </a:pPr>
            <a:r>
              <a:rPr lang="ru-RU" dirty="0" smtClean="0"/>
              <a:t>Трудовая мобилизация приравнена к военной</a:t>
            </a:r>
          </a:p>
          <a:p>
            <a:pPr>
              <a:buNone/>
            </a:pPr>
            <a:r>
              <a:rPr lang="ru-RU" dirty="0" smtClean="0"/>
              <a:t>Прикрепление работников к предприятиям</a:t>
            </a:r>
          </a:p>
          <a:p>
            <a:pPr>
              <a:buNone/>
            </a:pPr>
            <a:r>
              <a:rPr lang="ru-RU" dirty="0" smtClean="0"/>
              <a:t>Ужесточение санкций за нарушение трудовой дисциплины</a:t>
            </a:r>
          </a:p>
          <a:p>
            <a:pPr>
              <a:buNone/>
            </a:pPr>
            <a:r>
              <a:rPr lang="ru-RU" dirty="0" smtClean="0"/>
              <a:t>Движение скоростников ( за выполнение 2-3 норм) и за овладение смежными профессиями</a:t>
            </a:r>
          </a:p>
          <a:p>
            <a:pPr>
              <a:buNone/>
            </a:pPr>
            <a:r>
              <a:rPr lang="ru-RU" dirty="0" smtClean="0"/>
              <a:t>К концу 1942 г. удалось превзойти утраченные военные мощности и бесперебойно  снабжать армию 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05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 </a:t>
            </a:r>
            <a:r>
              <a:rPr lang="ru-RU" sz="4800"/>
              <a:t>Труженики села</a:t>
            </a:r>
            <a:r>
              <a:rPr lang="ru-RU" sz="5400"/>
              <a:t>- фронту!</a:t>
            </a:r>
          </a:p>
        </p:txBody>
      </p:sp>
      <p:pic>
        <p:nvPicPr>
          <p:cNvPr id="30723" name="Picture 1031" descr="IMG_173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828800"/>
            <a:ext cx="3962400" cy="4343400"/>
          </a:xfrm>
        </p:spPr>
      </p:pic>
      <p:sp>
        <p:nvSpPr>
          <p:cNvPr id="3072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572000" cy="4114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80%  всей рабочей силы в деревне составили –</a:t>
            </a:r>
            <a:r>
              <a:rPr lang="ru-RU" smtClean="0">
                <a:solidFill>
                  <a:schemeClr val="tx2"/>
                </a:solidFill>
              </a:rPr>
              <a:t> </a:t>
            </a:r>
            <a:r>
              <a:rPr lang="ru-RU" b="1" smtClean="0">
                <a:solidFill>
                  <a:schemeClr val="tx2"/>
                </a:solidFill>
              </a:rPr>
              <a:t>женщины, старики и дети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b="1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За 1941-1944 гг. колхозы и совхозы дали стране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smtClean="0">
                <a:solidFill>
                  <a:schemeClr val="tx2"/>
                </a:solidFill>
              </a:rPr>
              <a:t>4,3 миллиарда пудов  зерна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Неимоверное напряжение сил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крестьянства 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позволило обеспечить армию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продовольствием, а военную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промышленность — сырьем.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428868"/>
            <a:ext cx="6364288" cy="4200525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14313"/>
            <a:ext cx="22240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Удмуртия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Три основные взаимосвязанные задачи:</a:t>
            </a:r>
          </a:p>
          <a:p>
            <a:pPr lvl="0">
              <a:buNone/>
            </a:pPr>
            <a:r>
              <a:rPr lang="ru-RU" dirty="0" smtClean="0"/>
              <a:t>Обеспечение фронта оружием, боеприпасами, обмундированием.</a:t>
            </a:r>
          </a:p>
          <a:p>
            <a:pPr lvl="0">
              <a:buNone/>
            </a:pPr>
            <a:r>
              <a:rPr lang="ru-RU" dirty="0" smtClean="0"/>
              <a:t>Размещение и ввод в действие эвакуированных предприятий и учреждений.</a:t>
            </a:r>
          </a:p>
          <a:p>
            <a:pPr lvl="0">
              <a:buNone/>
            </a:pPr>
            <a:r>
              <a:rPr lang="ru-RU" dirty="0" smtClean="0"/>
              <a:t>Строительство железных и шоссейных дорог с целью реализации заданий фронтовой экономики.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Как помогали фронту 12-летние дети?</a:t>
            </a:r>
            <a:r>
              <a:rPr lang="ru-RU" sz="4400" dirty="0" smtClean="0">
                <a:latin typeface="Georgia" pitchFamily="18" charset="0"/>
              </a:rPr>
              <a:t/>
            </a:r>
            <a:br>
              <a:rPr lang="ru-RU" sz="4400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31746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571612"/>
            <a:ext cx="4286250" cy="3214687"/>
          </a:xfrm>
        </p:spPr>
      </p:pic>
      <p:pic>
        <p:nvPicPr>
          <p:cNvPr id="31747" name="Picture 2" descr="C:\Documents and Settings\Администратор\Рабочий стол\Командина\ф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263650"/>
            <a:ext cx="39592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9124" y="4857760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Победа  добывалась на фронте,  а оружие ковалось в тылу.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Дети труженики тыла.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</a:rPr>
              <a:t>Факты</a:t>
            </a:r>
            <a:r>
              <a:rPr lang="ru-RU" sz="6000" b="1" dirty="0">
                <a:solidFill>
                  <a:srgbClr val="FF0000"/>
                </a:solidFill>
                <a:effectLst/>
              </a:rPr>
              <a:t>: 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b="1" dirty="0" smtClean="0"/>
              <a:t>Ижевск </a:t>
            </a:r>
            <a:r>
              <a:rPr lang="ru-RU" sz="3000" b="1" dirty="0"/>
              <a:t>за годы войны дал фронту более 11 миллионов единиц стрелкового оружия.</a:t>
            </a:r>
          </a:p>
          <a:p>
            <a:pPr>
              <a:buNone/>
            </a:pPr>
            <a:r>
              <a:rPr lang="ru-RU" sz="3000" b="1" dirty="0"/>
              <a:t>Это почти столько же, сколько вся промышленность США, в 2 раза больше, чем Великобритания, и на 2 миллиона больше, чем все заводы Германии.</a:t>
            </a:r>
          </a:p>
          <a:p>
            <a:pPr>
              <a:buNone/>
            </a:pPr>
            <a:r>
              <a:rPr lang="ru-RU" sz="3000" b="1" dirty="0"/>
              <a:t>Каждая десятая пушка, бившая по врагу, была произведена на Воткинском заводе.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3070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00105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u="sng" dirty="0" smtClean="0">
                <a:solidFill>
                  <a:srgbClr val="FF0000"/>
                </a:solidFill>
              </a:rPr>
              <a:t>«</a:t>
            </a:r>
            <a:r>
              <a:rPr lang="ru-RU" sz="6000" u="sng" dirty="0" err="1">
                <a:solidFill>
                  <a:srgbClr val="FF0000"/>
                </a:solidFill>
              </a:rPr>
              <a:t>Ижсталь</a:t>
            </a:r>
            <a:r>
              <a:rPr lang="ru-RU" sz="6000" u="sng" dirty="0">
                <a:solidFill>
                  <a:srgbClr val="FF0000"/>
                </a:solidFill>
              </a:rPr>
              <a:t>»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3286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За годы Великой Отечественной войны металлурги освоили 75 новых марок стали на электропечах и мартеновских агрегатах. </a:t>
            </a:r>
          </a:p>
          <a:p>
            <a:pPr>
              <a:buNone/>
            </a:pPr>
            <a:r>
              <a:rPr lang="ru-RU" sz="1800" dirty="0" err="1" smtClean="0"/>
              <a:t>Ижсталевцы</a:t>
            </a:r>
            <a:r>
              <a:rPr lang="ru-RU" sz="1800" dirty="0" smtClean="0"/>
              <a:t> снабжали металлопродукцией более 150 предприятий </a:t>
            </a:r>
            <a:r>
              <a:rPr lang="ru-RU" sz="1800" dirty="0" smtClean="0"/>
              <a:t>страны для </a:t>
            </a:r>
            <a:r>
              <a:rPr lang="ru-RU" sz="1800" dirty="0" smtClean="0"/>
              <a:t>производства оружия и военной техники - самолетов, танков и др. </a:t>
            </a:r>
          </a:p>
          <a:p>
            <a:pPr>
              <a:buNone/>
            </a:pPr>
            <a:r>
              <a:rPr lang="ru-RU" sz="1800" dirty="0" smtClean="0"/>
              <a:t>Фронт получил от завода почти 1,5 млн. тонн стали, 1100 тыс. тонн проката, почти 150 тыс. тонн штамповок и поковок, 100 тыс. тонн проволоки, калибровки и ленты. Такое количество металла было произведено за 10 предвоенных лет.</a:t>
            </a:r>
          </a:p>
          <a:p>
            <a:pPr>
              <a:buNone/>
            </a:pPr>
            <a:r>
              <a:rPr lang="ru-RU" sz="1800" dirty="0" smtClean="0"/>
              <a:t>На фронт добровольцами ушли более двух тысяч человек. </a:t>
            </a:r>
          </a:p>
          <a:p>
            <a:pPr>
              <a:buNone/>
            </a:pPr>
            <a:r>
              <a:rPr lang="ru-RU" sz="1800" dirty="0" smtClean="0"/>
              <a:t>Коллектив металлургов внес на танковую колонну «Ижевский рабочий» 3 миллиона 389 тысяч рублей.</a:t>
            </a:r>
          </a:p>
          <a:p>
            <a:pPr>
              <a:buNone/>
            </a:pPr>
            <a:r>
              <a:rPr lang="ru-RU" sz="1800" dirty="0" smtClean="0"/>
              <a:t>В войну металлурги построили 8 жилых домов, 18 бараков и общежитий, в которых поселились рабочие, пришедшие из деревень, и эвакуированные с мест военных действий. </a:t>
            </a:r>
          </a:p>
          <a:p>
            <a:pPr>
              <a:buNone/>
            </a:pPr>
            <a:r>
              <a:rPr lang="ru-RU" sz="1800" dirty="0" smtClean="0"/>
              <a:t>Во время войны энергетики увеличили выработку электроэнергии на 33 процента, пара - на 30 процентов, генераторного газа - на 29 процентов. </a:t>
            </a:r>
          </a:p>
          <a:p>
            <a:pPr>
              <a:buNone/>
            </a:pPr>
            <a:r>
              <a:rPr lang="ru-RU" sz="1800" dirty="0" smtClean="0"/>
              <a:t>Железнодорожники восстановили и построили 350 километров железнодорожного пути. Восстановили 26 разбитых паровозов, поступивших с прифронтовой полосы, увеличив подвижной состав на заводе. 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157264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/>
              </a:rPr>
              <a:t>Оружие победы: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chemeClr val="tx1"/>
                </a:solidFill>
              </a:rPr>
              <a:t>«Ижевский оружейный завод»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/>
              <a:t>В 1945 году производство оружия выросло почти в три раза по сравнению с 1941-м. </a:t>
            </a:r>
          </a:p>
          <a:p>
            <a:pPr>
              <a:buNone/>
            </a:pPr>
            <a:r>
              <a:rPr lang="ru-RU" dirty="0"/>
              <a:t>За четыре года войны завод произвел стрелкового оружия столько, сколько за 92 довоенные года вместе взятые. </a:t>
            </a:r>
          </a:p>
          <a:p>
            <a:pPr>
              <a:buNone/>
            </a:pPr>
            <a:r>
              <a:rPr lang="ru-RU" dirty="0"/>
              <a:t>В 1945 году Ижевский машиностроительный выпускал 20 видов военной техники. </a:t>
            </a:r>
          </a:p>
          <a:p>
            <a:pPr>
              <a:buNone/>
            </a:pPr>
            <a:r>
              <a:rPr lang="ru-RU" dirty="0"/>
              <a:t>Всего за годы войны здесь было произведено более 11 миллионов винтовок и карабинов, более 15 тысяч авиационных пушек, более 130 тысяч противотанковых ружей. </a:t>
            </a:r>
          </a:p>
          <a:p>
            <a:pPr>
              <a:buNone/>
            </a:pPr>
            <a:r>
              <a:rPr lang="ru-RU" dirty="0"/>
              <a:t>Если в мирное время цикл обработки ствола длился 22 часа, то во время войны сократился до 2 часов.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531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3786190"/>
            <a:ext cx="4042460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17032"/>
            <a:ext cx="3994940" cy="29808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428604"/>
            <a:ext cx="5622324" cy="28111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974921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3675">
            <a:off x="395536" y="322231"/>
            <a:ext cx="3620588" cy="2711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0795">
            <a:off x="4839753" y="362152"/>
            <a:ext cx="3931636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8563">
            <a:off x="392440" y="3985669"/>
            <a:ext cx="3752293" cy="2319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1020">
            <a:off x="4773186" y="3936673"/>
            <a:ext cx="3834698" cy="2390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5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Советский тыл в годы Великой Отечественной войны</a:t>
            </a:r>
          </a:p>
          <a:p>
            <a:pPr lvl="0">
              <a:buNone/>
            </a:pPr>
            <a:r>
              <a:rPr lang="ru-RU" dirty="0" smtClean="0"/>
              <a:t>Удмуртия  годы  Великой Отечественной войны</a:t>
            </a:r>
          </a:p>
          <a:p>
            <a:pPr lvl="0">
              <a:buNone/>
            </a:pPr>
            <a:r>
              <a:rPr lang="ru-RU" dirty="0" smtClean="0"/>
              <a:t>Строительство дороги Ижевск Балезино</a:t>
            </a:r>
          </a:p>
          <a:p>
            <a:pPr lvl="0">
              <a:buNone/>
            </a:pPr>
            <a:r>
              <a:rPr lang="ru-RU" dirty="0" err="1" smtClean="0"/>
              <a:t>Балезинский</a:t>
            </a:r>
            <a:r>
              <a:rPr lang="ru-RU" dirty="0" smtClean="0"/>
              <a:t> район в годы Великой Отечественной войны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71546"/>
            <a:ext cx="71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</a:t>
            </a:r>
            <a:r>
              <a:rPr lang="ru-RU" sz="3600" dirty="0" smtClean="0"/>
              <a:t>Работники всех отраслей промышленности республики внесли существенный вклад в победу над врагом. Многие из них получили награды за самоотверженный труд в годы войны.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3000"/>
                    <a:satMod val="150000"/>
                  </a:schemeClr>
                </a:solidFill>
              </a:rPr>
              <a:t>Дорога мужества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6400800" cy="2667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/>
              <a:t>Ижевск - Балезино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anoramio - Photo of Балезинский паровоз - памятник строителям железной дороги Ижевск - Балезин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8305800" cy="6096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G_20150311_10093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7" t="5136"/>
          <a:stretch>
            <a:fillRect/>
          </a:stretch>
        </p:blipFill>
        <p:spPr>
          <a:xfrm>
            <a:off x="1371600" y="228600"/>
            <a:ext cx="6248400" cy="64008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Подросток строитель </a:t>
            </a:r>
            <a:r>
              <a:rPr lang="ru-RU" dirty="0" err="1" smtClean="0"/>
              <a:t>Ижевск-балезино</a:t>
            </a:r>
            <a:endParaRPr lang="ru-RU" dirty="0"/>
          </a:p>
        </p:txBody>
      </p:sp>
      <p:pic>
        <p:nvPicPr>
          <p:cNvPr id="20482" name="Picture 4" descr="d9387c76e546447bbb24afc3aa3b457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714488"/>
            <a:ext cx="5562600" cy="4419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G_20150311_13395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898" t="55170" r="7617" b="6769"/>
          <a:stretch>
            <a:fillRect/>
          </a:stretch>
        </p:blipFill>
        <p:spPr>
          <a:xfrm>
            <a:off x="609600" y="304800"/>
            <a:ext cx="8001000" cy="6324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142984"/>
            <a:ext cx="7929618" cy="535781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dirty="0"/>
              <a:t>На строительстве были заняты крестьяне из 29 районов Удмуртии.</a:t>
            </a:r>
            <a:br>
              <a:rPr lang="ru-RU" sz="2800" dirty="0"/>
            </a:br>
            <a:r>
              <a:rPr lang="ru-RU" sz="2800" dirty="0"/>
              <a:t>Летом 1942 г. на трассе ежедневно трудились 24 тыс. пеших и 7,5 тыс. конных колхозников.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dirty="0"/>
              <a:t> За период строительства было выполнено свыше 3 миллионов  кубометров земляных работ, прорублено 80 км просеки, заготовлено и подвезено 10 тыс. куб. м лесоматериала, забито свыше 4 тыс. свай, построено 116 мостов, уложено 146 км верхнего строения пути.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142984"/>
            <a:ext cx="7758138" cy="526734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/>
              <a:t> В одной из бригад </a:t>
            </a:r>
            <a:r>
              <a:rPr lang="ru-RU" dirty="0" err="1"/>
              <a:t>Кекоранского</a:t>
            </a:r>
            <a:r>
              <a:rPr lang="ru-RU" dirty="0"/>
              <a:t> участка было около пяти тысяч колхозников, среди них молодежи - четыре тысячи. Вот возрастной состав этих строителей: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/>
              <a:t>18-20 лет-852 </a:t>
            </a:r>
            <a:r>
              <a:rPr lang="ru-RU" dirty="0" smtClean="0"/>
              <a:t>человека</a:t>
            </a:r>
            <a:endParaRPr lang="ru-RU" dirty="0"/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/>
              <a:t> </a:t>
            </a:r>
            <a:endParaRPr lang="ru-RU" dirty="0" smtClean="0"/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(</a:t>
            </a:r>
            <a:r>
              <a:rPr lang="ru-RU" dirty="0" smtClean="0"/>
              <a:t>в основном девушки</a:t>
            </a:r>
            <a:r>
              <a:rPr lang="ru-RU" dirty="0"/>
              <a:t>);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/>
              <a:t>16-18 лет - 670 человек;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/>
              <a:t>14-16 лет -1306 человек;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/>
              <a:t>12-14 лет- 660 человек;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/>
              <a:t>10-12 лет- 54 человека.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Балезинский</a:t>
            </a:r>
            <a:r>
              <a:rPr lang="ru-RU" dirty="0" smtClean="0"/>
              <a:t>  район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 промышленных предприятиях, лесопунктах, колхозах создаются фронтовые бригады, которые работали под девизом: «всё для фронта, всё для победы, работать за себя и за товарища, ушедшего на фронт»</a:t>
            </a:r>
          </a:p>
          <a:p>
            <a:pPr>
              <a:buNone/>
            </a:pPr>
            <a:r>
              <a:rPr lang="ru-RU" dirty="0" smtClean="0"/>
              <a:t>На нужды фронта работали </a:t>
            </a:r>
            <a:r>
              <a:rPr lang="ru-RU" dirty="0" err="1" smtClean="0"/>
              <a:t>лесобаза</a:t>
            </a:r>
            <a:r>
              <a:rPr lang="ru-RU" dirty="0" smtClean="0"/>
              <a:t>, льнозавод, </a:t>
            </a:r>
            <a:r>
              <a:rPr lang="ru-RU" dirty="0" err="1" smtClean="0"/>
              <a:t>райпромкомбинат</a:t>
            </a:r>
            <a:r>
              <a:rPr lang="ru-RU" dirty="0" smtClean="0"/>
              <a:t>, </a:t>
            </a:r>
            <a:r>
              <a:rPr lang="ru-RU" dirty="0" err="1" smtClean="0"/>
              <a:t>райпищепром</a:t>
            </a:r>
            <a:r>
              <a:rPr lang="ru-RU" dirty="0" smtClean="0"/>
              <a:t>, железнодорожный транспорт.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средств в Фонд обороны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Инициаторами выступили учителя-комсомольцы  </a:t>
            </a:r>
            <a:r>
              <a:rPr lang="ru-RU" dirty="0" err="1" smtClean="0"/>
              <a:t>Кестымской</a:t>
            </a:r>
            <a:r>
              <a:rPr lang="ru-RU" dirty="0" smtClean="0"/>
              <a:t> семилетней школы, которые решили ежемесячно отчислять однодневный заработок.</a:t>
            </a:r>
          </a:p>
          <a:p>
            <a:pPr>
              <a:buNone/>
            </a:pPr>
            <a:r>
              <a:rPr lang="ru-RU" dirty="0" smtClean="0"/>
              <a:t>За годы войны трудящиеся района собрали на строительство танковой колонны «Колхозник Удмуртии» 3 млн. рублей и в Фонд обороны – 3 млн. 457 тысяч рублей.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4752975" cy="4752975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/>
              <a:t>«В истории России войны - это тяжелый труд всего народа».</a:t>
            </a:r>
          </a:p>
          <a:p>
            <a:pPr>
              <a:buFont typeface="Wingdings" pitchFamily="2" charset="2"/>
              <a:buNone/>
            </a:pPr>
            <a:endParaRPr lang="ru-RU" sz="3600" b="1" i="1" dirty="0" smtClean="0"/>
          </a:p>
          <a:p>
            <a:pPr algn="r">
              <a:buFont typeface="Wingdings" pitchFamily="2" charset="2"/>
              <a:buNone/>
            </a:pPr>
            <a:r>
              <a:rPr lang="ru-RU" dirty="0" smtClean="0"/>
              <a:t>В. О. Ключевский</a:t>
            </a:r>
          </a:p>
        </p:txBody>
      </p:sp>
      <p:pic>
        <p:nvPicPr>
          <p:cNvPr id="16386" name="Picture 4" descr="Klyuche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620713"/>
            <a:ext cx="37655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Декабрь 1942 года – </a:t>
            </a:r>
            <a:r>
              <a:rPr lang="ru-RU" dirty="0" err="1" smtClean="0"/>
              <a:t>балезинские</a:t>
            </a:r>
            <a:r>
              <a:rPr lang="ru-RU" dirty="0" smtClean="0"/>
              <a:t> железнодорожники выступили инициаторами республиканского соревнования железнодорожников, в котором не раз выходили победителями.</a:t>
            </a:r>
          </a:p>
          <a:p>
            <a:pPr>
              <a:buNone/>
            </a:pPr>
            <a:r>
              <a:rPr lang="ru-RU" dirty="0" smtClean="0"/>
              <a:t>Рабочие станции  провели несколько воскресников, на которые выходили целыми семьями. На них заработано и перечислено в Фонд обороны 28260 рублей.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Посевные площади в 1942 году увеличились на 3,4 %. </a:t>
            </a:r>
          </a:p>
          <a:p>
            <a:pPr>
              <a:buNone/>
            </a:pPr>
            <a:r>
              <a:rPr lang="ru-RU" dirty="0" smtClean="0"/>
              <a:t>Все тяжести военных лет невыносимым грузом легли на плечи матерей, жен, стариков, сестер, детей и подростков. </a:t>
            </a:r>
          </a:p>
          <a:p>
            <a:pPr>
              <a:buNone/>
            </a:pPr>
            <a:r>
              <a:rPr lang="ru-RU" dirty="0" smtClean="0"/>
              <a:t>Несмотря на огромные трудности, нехватку рабочих рук, колхозы района выращивали по 11-13 центнеров зерна с гектара, а в некоторых колхозах получали по 18-20 центнеров.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ppt-online.org/336262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https://nsportal.ru/ap/library/drugoe/2015/07/22/prezentatsiya-vse-dlya-fronta-vse-dlya-pobedy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http://www.myshared.ru/slide/800135/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https://poisk-ru.ru/s7278t7.html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6"/>
              </a:rPr>
              <a:t>http://www.iz-article.ru/voinaur.html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7"/>
              </a:rPr>
              <a:t>http://gasur.ru/activity/publications/pub_arh/2006/02/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8"/>
              </a:rPr>
              <a:t>http://gasur.ru/70year/09_03_2015.php?clear_cache=Y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571504"/>
          </a:xfrm>
        </p:spPr>
        <p:txBody>
          <a:bodyPr>
            <a:noAutofit/>
          </a:bodyPr>
          <a:lstStyle/>
          <a:p>
            <a:pPr indent="269875" fontAlgn="auto">
              <a:spcAft>
                <a:spcPts val="0"/>
              </a:spcAft>
              <a:defRPr/>
            </a:pPr>
            <a:r>
              <a:rPr lang="ru-RU" sz="2800" i="1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Тыл – это половина Победы, даже больше.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                        Маршал Г.К.Жуков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001125" cy="542926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    День </a:t>
            </a:r>
            <a:r>
              <a:rPr lang="ru-RU" sz="2000" dirty="0" smtClean="0">
                <a:cs typeface="Times New Roman" pitchFamily="18" charset="0"/>
              </a:rPr>
              <a:t>Победы был бы невозможен без  героического вклада тех, кто работал в тылу. Труженики тыла относятся к поколению победителей. Это они в годы войны одержали Победу над фашизмом в тылу: строили оборонительные укрепления, выпускали танки, самолеты, оружие, боеприпасы, выращивали хлеб, одевали и кормили армию. Они работали по 16-18 часов в сутки, без выходных и отпусков. Так продолжалось долгих четыре года, в течение которых войска в достаточной мере получали продовольствие, обмундирование и все, что было необходимо.</a:t>
            </a:r>
            <a:r>
              <a:rPr lang="ru-RU" sz="2000" dirty="0" smtClean="0">
                <a:latin typeface="Georgia" pitchFamily="18" charset="0"/>
              </a:rPr>
              <a:t> Люди, совершившие беспримерный подвиг в тылу, справедливо приравниваются в своем подвиге к  воинам-победителям. Именно труженики тыла явились тем арсеналом, который обеспечил успешное ведение войны и полный разгром немецко-фашистских захватчиков. Солдат тыла заслужил своим самоотверженным трудом вечную память.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      Низкий </a:t>
            </a:r>
            <a:r>
              <a:rPr lang="ru-RU" sz="2000" dirty="0" smtClean="0">
                <a:latin typeface="Georgia" pitchFamily="18" charset="0"/>
              </a:rPr>
              <a:t>поклон тем, кто ковал Победу  для фронта в тылу.</a:t>
            </a:r>
          </a:p>
          <a:p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 smtClean="0"/>
              <a:t>Перераспределить </a:t>
            </a:r>
            <a:r>
              <a:rPr lang="ru-RU" dirty="0" smtClean="0"/>
              <a:t>материальные, финансовые и трудовые ресурсы страны для обеспечения нужд </a:t>
            </a:r>
            <a:r>
              <a:rPr lang="ru-RU" dirty="0" smtClean="0"/>
              <a:t>фронта.</a:t>
            </a:r>
          </a:p>
          <a:p>
            <a:pPr lvl="0">
              <a:buNone/>
            </a:pPr>
            <a:r>
              <a:rPr lang="ru-RU" dirty="0" smtClean="0"/>
              <a:t>Переключить </a:t>
            </a:r>
            <a:r>
              <a:rPr lang="ru-RU" dirty="0" smtClean="0"/>
              <a:t>на военное производство практически все гражданские отрасли промышленности.</a:t>
            </a:r>
          </a:p>
          <a:p>
            <a:pPr lvl="0">
              <a:buNone/>
            </a:pPr>
            <a:r>
              <a:rPr lang="ru-RU" dirty="0" smtClean="0"/>
              <a:t>Поддержать сельскохозяйственное производство на уровне, минимально достаточном   для снабжения армии и тыла.  </a:t>
            </a:r>
          </a:p>
          <a:p>
            <a:pPr lvl="0">
              <a:buNone/>
            </a:pPr>
            <a:r>
              <a:rPr lang="ru-RU" dirty="0" smtClean="0"/>
              <a:t>Перестроить работу транспорта для бесперебойного обслуживания военных нужд.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Перестройка экономики на военный лад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24 июня 1941 года- создан Совет по  эвакуации.</a:t>
            </a:r>
          </a:p>
          <a:p>
            <a:pPr>
              <a:buNone/>
            </a:pPr>
            <a:r>
              <a:rPr lang="ru-RU" dirty="0" smtClean="0"/>
              <a:t>30 июня 1941  - государственный Комитет Обороны, который осуществлял в стране всю полноту власти и возглавил перестройку экономики на военный лад.</a:t>
            </a:r>
          </a:p>
          <a:p>
            <a:pPr>
              <a:buNone/>
            </a:pPr>
            <a:r>
              <a:rPr lang="ru-RU" dirty="0" smtClean="0"/>
              <a:t>29 июня 1941 года  - Директива Совнаркома СССР и ЦК ВКП (б) партийным и советским организациям прифронтовых областей -  сформирован лозунг «Всё для фронта, всё для победы».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населения фронту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Передача личных денежных накоплений в фонд обороны.</a:t>
            </a:r>
          </a:p>
          <a:p>
            <a:pPr>
              <a:buNone/>
            </a:pPr>
            <a:r>
              <a:rPr lang="ru-RU" dirty="0" smtClean="0"/>
              <a:t>Расширение донорства.</a:t>
            </a:r>
          </a:p>
          <a:p>
            <a:pPr>
              <a:buNone/>
            </a:pPr>
            <a:r>
              <a:rPr lang="ru-RU" dirty="0" smtClean="0"/>
              <a:t>Сбор тёплых вещей для армии.</a:t>
            </a:r>
          </a:p>
          <a:p>
            <a:pPr>
              <a:buNone/>
            </a:pPr>
            <a:r>
              <a:rPr lang="ru-RU" dirty="0" smtClean="0"/>
              <a:t>Самоотверженный труд рабочих.</a:t>
            </a:r>
          </a:p>
          <a:p>
            <a:pPr>
              <a:buNone/>
            </a:pPr>
            <a:r>
              <a:rPr lang="ru-RU" dirty="0" smtClean="0"/>
              <a:t>Увеличение  количества  подростков и женщин, занятых в промышленности (до 60%) и в сельском хозяйстве (до 70%).</a:t>
            </a:r>
          </a:p>
          <a:p>
            <a:pPr>
              <a:buNone/>
            </a:pPr>
            <a:r>
              <a:rPr lang="ru-RU" dirty="0" smtClean="0"/>
              <a:t>Движение скоростников (за выполнение 2-3 норм) и за овладение смежными профессиями.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103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Всеобщая мобилизация</a:t>
            </a:r>
            <a:br>
              <a:rPr lang="ru-RU"/>
            </a:br>
            <a:endParaRPr lang="ru-RU"/>
          </a:p>
        </p:txBody>
      </p:sp>
      <p:pic>
        <p:nvPicPr>
          <p:cNvPr id="20482" name="Picture 103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214438"/>
            <a:ext cx="3810000" cy="5286375"/>
          </a:xfrm>
        </p:spPr>
      </p:pic>
      <p:sp>
        <p:nvSpPr>
          <p:cNvPr id="54285" name="Rectangle 103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267200" cy="4419600"/>
          </a:xfrm>
        </p:spPr>
        <p:txBody>
          <a:bodyPr>
            <a:normAutofit fontScale="925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/>
              <a:t>перевод промышленных предприятий на выпуск военной продукции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/>
              <a:t>мобилизация и перестройка работы транспорта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/>
              <a:t>мобилизация продовольственных ресурсов для снабжения армии и городов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b="1" dirty="0"/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/>
              <a:t>мобилизация всех  средств на нужды войны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Молодежь – фронту</a:t>
            </a:r>
            <a:br>
              <a:rPr lang="ru-RU"/>
            </a:br>
            <a:endParaRPr lang="ru-RU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clipArt" sz="half" idx="1"/>
          </p:nvPr>
        </p:nvSpPr>
        <p:spPr>
          <a:xfrm>
            <a:off x="685800" y="1981200"/>
            <a:ext cx="2743200" cy="4114800"/>
          </a:xfrm>
        </p:spPr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981200"/>
            <a:ext cx="5105400" cy="45720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  Во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втором полугодии 1941года в работу включились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360 тысяч учащихся 8-10 классов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Уже на третьем году войны доля рабочих и служащих в возрасте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до 18 лет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в различных отраслях промышленности составляла от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40 до 60%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endParaRPr lang="ru-RU" sz="1800" b="1" dirty="0" smtClean="0"/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Мальчишки мужали.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Мальчишки взрослели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Им только бы жить начинать сорванцам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Как их завертели такие метели,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Какие, пожалуй, не снились отцам.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                                  С. </a:t>
            </a:r>
            <a:r>
              <a:rPr lang="ru-RU" sz="1800" b="1" dirty="0" err="1" smtClean="0"/>
              <a:t>Наровчатов</a:t>
            </a:r>
            <a:endParaRPr lang="ru-RU" sz="1800" b="1" dirty="0" smtClean="0"/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endParaRPr lang="ru-RU" sz="1800" b="1" dirty="0" smtClean="0"/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endParaRPr lang="ru-RU" sz="1800" b="1" dirty="0" smtClean="0"/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 marL="0" indent="0">
              <a:lnSpc>
                <a:spcPct val="90000"/>
              </a:lnSpc>
            </a:pPr>
            <a:endParaRPr lang="ru-RU" sz="2000" b="1" dirty="0" smtClean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733675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4581" name="Picture 5" descr="ovladevay-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327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1074</Words>
  <Application>Microsoft Office PowerPoint</Application>
  <PresentationFormat>Экран (4:3)</PresentationFormat>
  <Paragraphs>124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Фронт и тыл: организация обороны в годы войны</vt:lpstr>
      <vt:lpstr>                    План</vt:lpstr>
      <vt:lpstr>Слайд 3</vt:lpstr>
      <vt:lpstr>  Тыл – это половина Победы, даже больше.                          Маршал Г.К.Жуков </vt:lpstr>
      <vt:lpstr>Основные задачи:</vt:lpstr>
      <vt:lpstr>Перестройка экономики на военный лад </vt:lpstr>
      <vt:lpstr>Помощь населения фронту </vt:lpstr>
      <vt:lpstr>Всеобщая мобилизация </vt:lpstr>
      <vt:lpstr>Молодежь – фронту </vt:lpstr>
      <vt:lpstr>Чрезвычайные  меры  </vt:lpstr>
      <vt:lpstr> Труженики села- фронту!</vt:lpstr>
      <vt:lpstr>  Неимоверное напряжение сил  крестьянства  позволило обеспечить армию  продовольствием, а военную промышленность — сырьем.  </vt:lpstr>
      <vt:lpstr>Удмуртия </vt:lpstr>
      <vt:lpstr>Как помогали фронту 12-летние дети? </vt:lpstr>
      <vt:lpstr>Факты: </vt:lpstr>
      <vt:lpstr>«Ижсталь» </vt:lpstr>
      <vt:lpstr>Оружие победы:</vt:lpstr>
      <vt:lpstr>Слайд 18</vt:lpstr>
      <vt:lpstr>Слайд 19</vt:lpstr>
      <vt:lpstr>Слайд 20</vt:lpstr>
      <vt:lpstr>Дорога мужества</vt:lpstr>
      <vt:lpstr>Слайд 22</vt:lpstr>
      <vt:lpstr>Слайд 23</vt:lpstr>
      <vt:lpstr>Подросток строитель Ижевск-балезино</vt:lpstr>
      <vt:lpstr>Слайд 25</vt:lpstr>
      <vt:lpstr>Слайд 26</vt:lpstr>
      <vt:lpstr>Слайд 27</vt:lpstr>
      <vt:lpstr>Балезинский  район </vt:lpstr>
      <vt:lpstr>Сбор средств в Фонд обороны </vt:lpstr>
      <vt:lpstr>Слайд 30</vt:lpstr>
      <vt:lpstr>Слайд 31</vt:lpstr>
      <vt:lpstr>                         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modified xsi:type="dcterms:W3CDTF">2020-04-03T08:40:07Z</dcterms:modified>
</cp:coreProperties>
</file>