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0" r:id="rId1"/>
  </p:sldMasterIdLst>
  <p:notesMasterIdLst>
    <p:notesMasterId r:id="rId26"/>
  </p:notesMasterIdLst>
  <p:sldIdLst>
    <p:sldId id="302" r:id="rId2"/>
    <p:sldId id="304" r:id="rId3"/>
    <p:sldId id="258" r:id="rId4"/>
    <p:sldId id="259" r:id="rId5"/>
    <p:sldId id="305" r:id="rId6"/>
    <p:sldId id="306" r:id="rId7"/>
    <p:sldId id="307" r:id="rId8"/>
    <p:sldId id="264" r:id="rId9"/>
    <p:sldId id="266" r:id="rId10"/>
    <p:sldId id="267" r:id="rId11"/>
    <p:sldId id="269" r:id="rId12"/>
    <p:sldId id="270" r:id="rId13"/>
    <p:sldId id="272" r:id="rId14"/>
    <p:sldId id="308" r:id="rId15"/>
    <p:sldId id="309" r:id="rId16"/>
    <p:sldId id="310" r:id="rId17"/>
    <p:sldId id="303" r:id="rId18"/>
    <p:sldId id="287" r:id="rId19"/>
    <p:sldId id="311" r:id="rId20"/>
    <p:sldId id="313" r:id="rId21"/>
    <p:sldId id="314" r:id="rId22"/>
    <p:sldId id="281" r:id="rId23"/>
    <p:sldId id="315" r:id="rId24"/>
    <p:sldId id="316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9900"/>
    <a:srgbClr val="CC6600"/>
    <a:srgbClr val="542804"/>
    <a:srgbClr val="FF5050"/>
    <a:srgbClr val="CC00CC"/>
    <a:srgbClr val="008000"/>
    <a:srgbClr val="BFBFBF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78" autoAdjust="0"/>
    <p:restoredTop sz="94660"/>
  </p:normalViewPr>
  <p:slideViewPr>
    <p:cSldViewPr>
      <p:cViewPr varScale="1">
        <p:scale>
          <a:sx n="58" d="100"/>
          <a:sy n="58" d="100"/>
        </p:scale>
        <p:origin x="-149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1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BC684F2F-D33D-45B1-81F5-48E07A5EA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E13B277-AA91-4B5E-AB61-AE5DD995B265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7800992-A077-459C-9012-C9C6177053F9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F84C68D-0E53-47A5-B2AE-5AD60C0FE58E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Формулу лишнего вещества зачеркнуть пером интерактивной доски.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2E12E86-26E1-462E-B4E7-0D8EE5CC4066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Пером интерактивной доски соотнести формулы и названия кислот.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4A289CB-52E6-43CF-96B7-25C85C4D2DDF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Подберите цвета неорганических веществ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41B8DF4-D463-44ED-9E72-253E8374DD9F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20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По таблице растворимости кислот, солей, оснований определить растворимость солей в воде. Не растворимые в воде соли зачеркнуть пером интерактивной доски.</a:t>
            </a:r>
          </a:p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E50D15-6AEE-4A80-ACC1-4CD1BDA347DD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21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7F401A5-119F-4AEF-850F-72E50473C635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22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Даны пробирки с веществами: кислотой и щелочью, определить вещества с помощью индикаторов.</a:t>
            </a:r>
          </a:p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Заполнить пробелы, пользуясь пером интерактивной доски.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6ACBDBA-2E81-40CB-99AC-AA216534D873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23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Записать формулы веществ на пустых листах бумаги, пользуясь пером интерактивной доски.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1CF42D9-0A64-4F52-87A0-8EF0420F06B9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24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DAA7C5A-B8D0-4543-A9E0-F8C95C3D313E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CB271E7-5446-4FA8-AFB0-DD5BE2BD1FB7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1B849B7-3F1E-4C0A-9922-014312A455A1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74A99BD-1C86-4B6A-AF39-CEA0645DE40E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860F8E9-558A-48B7-AE44-B29945F66F61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AD564E5-ECE2-4D79-9FF0-892EC76D239D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10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23E4B37-01E9-4CFE-88D2-E5FFFCD8DC02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B9A4E9D-3AF8-4B18-8B02-AA847055EF9A}" type="slidenum">
              <a:rPr lang="ru-RU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A519-6C95-4819-8D03-D780A9833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746-CD79-49AF-92D8-D36CB7B88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C206-950C-49EE-8C38-8C6AF6F63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238" y="4338638"/>
            <a:ext cx="4457700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35E6-088C-4B3C-AA27-A1477A1CC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2930-D159-4BB0-91AA-D858E19B7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3282-D8F8-4D97-A143-18E40AC75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E2E2-BB11-4D9E-935D-FA7689055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312E-D2DD-4527-8740-35F66A3D0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B877-A5AC-47C4-BF22-D7B319A29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E508-5F44-4E18-A7A0-5AFEF32D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43C7-25D0-4D47-B82F-6BD38FDBE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4240-D60C-48E5-B8F3-4483C45FA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40836B-637A-46BB-9E19-47F5463AD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4.jpeg"/><Relationship Id="rId7" Type="http://schemas.openxmlformats.org/officeDocument/2006/relationships/hyperlink" Target="&#1082;&#1072;&#1088;&#1090;&#1072;%20&#1086;&#1089;&#1090;&#1086;&#1088;&#1074;&#1072;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&#1082;&#1072;&#1088;&#1090;&#1072;%20&#1086;&#1089;&#1090;&#1086;&#1088;&#1074;&#1072;.JPG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8.png"/><Relationship Id="rId7" Type="http://schemas.openxmlformats.org/officeDocument/2006/relationships/hyperlink" Target="&#1082;&#1072;&#1088;&#1090;&#1072;%20&#1086;&#1089;&#1090;&#1086;&#1088;&#1074;&#1072;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5.xml"/><Relationship Id="rId5" Type="http://schemas.openxmlformats.org/officeDocument/2006/relationships/image" Target="../media/image7.jpeg"/><Relationship Id="rId10" Type="http://schemas.openxmlformats.org/officeDocument/2006/relationships/slide" Target="slide6.xml"/><Relationship Id="rId4" Type="http://schemas.openxmlformats.org/officeDocument/2006/relationships/image" Target="../media/image6.jpe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&#1082;&#1072;&#1088;&#1090;&#1072;%20&#1086;&#1089;&#1090;&#1086;&#1088;&#1074;&#1072;.JPG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60363" y="1474788"/>
            <a:ext cx="93599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Путешествие на остров</a:t>
            </a:r>
          </a:p>
          <a:p>
            <a:pPr algn="ctr"/>
            <a:r>
              <a:rPr lang="ru-RU" sz="6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«Мир неорганических</a:t>
            </a:r>
          </a:p>
          <a:p>
            <a:pPr algn="ctr"/>
            <a:r>
              <a:rPr lang="ru-RU" sz="6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веществ»</a:t>
            </a:r>
          </a:p>
        </p:txBody>
      </p:sp>
      <p:sp>
        <p:nvSpPr>
          <p:cNvPr id="3075" name="Прямоугольник 7"/>
          <p:cNvSpPr>
            <a:spLocks noChangeArrowheads="1"/>
          </p:cNvSpPr>
          <p:nvPr/>
        </p:nvSpPr>
        <p:spPr bwMode="auto">
          <a:xfrm>
            <a:off x="4319588" y="4140200"/>
            <a:ext cx="11160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8класс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рямоугольник 9"/>
          <p:cNvSpPr>
            <a:spLocks noChangeArrowheads="1"/>
          </p:cNvSpPr>
          <p:nvPr/>
        </p:nvSpPr>
        <p:spPr bwMode="auto">
          <a:xfrm>
            <a:off x="0" y="7210425"/>
            <a:ext cx="10080625" cy="349250"/>
          </a:xfrm>
          <a:prstGeom prst="rect">
            <a:avLst/>
          </a:prstGeom>
          <a:solidFill>
            <a:srgbClr val="996633">
              <a:alpha val="60000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учителя химии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«Красночетайская СОШ» Мидаковой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539750"/>
            <a:ext cx="9720263" cy="93503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Какое вещество скрыто в пещере?</a:t>
            </a:r>
          </a:p>
        </p:txBody>
      </p:sp>
      <p:sp>
        <p:nvSpPr>
          <p:cNvPr id="12291" name="Прямоугольник 11"/>
          <p:cNvSpPr>
            <a:spLocks noChangeArrowheads="1"/>
          </p:cNvSpPr>
          <p:nvPr/>
        </p:nvSpPr>
        <p:spPr bwMode="auto">
          <a:xfrm>
            <a:off x="792163" y="5724525"/>
            <a:ext cx="8785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Порознь каждый ядовит, вместе будет — аппетит.</a:t>
            </a:r>
          </a:p>
        </p:txBody>
      </p:sp>
      <p:pic>
        <p:nvPicPr>
          <p:cNvPr id="13" name="Рисунок 12" descr="A07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11" y="1835621"/>
            <a:ext cx="5666833" cy="376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kungur-per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976" y="1547589"/>
            <a:ext cx="618202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0" y="0"/>
            <a:ext cx="5184328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Пещера забытых веществ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31800" y="4643438"/>
            <a:ext cx="9396413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80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4400">
                <a:latin typeface="Times New Roman" pitchFamily="18" charset="0"/>
                <a:cs typeface="Times New Roman" pitchFamily="18" charset="0"/>
              </a:rPr>
              <a:t>Я от мороза - застываю. То снегом стану, то инеем, то градом. Весною в– ручейке бегу, летом – дождиком землю поливаю.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9180513" y="7019925"/>
            <a:ext cx="14398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endParaRPr lang="ru-RU">
              <a:solidFill>
                <a:srgbClr val="000000"/>
              </a:solidFill>
              <a:cs typeface="Lucida Sans Unicode" pitchFamily="34" charset="0"/>
              <a:hlinkClick r:id=""/>
            </a:endParaRPr>
          </a:p>
        </p:txBody>
      </p:sp>
      <p:sp>
        <p:nvSpPr>
          <p:cNvPr id="13316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539750"/>
            <a:ext cx="9720263" cy="93503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Какое вещество скрыто в пещере?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0" y="0"/>
            <a:ext cx="5184328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Пещера забытых веществ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pic>
        <p:nvPicPr>
          <p:cNvPr id="13" name="Рисунок 12" descr="vodawr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122" y="1619597"/>
            <a:ext cx="387043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kungur-per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040" y="1331565"/>
            <a:ext cx="5317927" cy="353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7-copy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112" y="1907629"/>
            <a:ext cx="3600400" cy="330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455988" y="4427538"/>
            <a:ext cx="1878012" cy="6080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Щелочь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759450" y="1079500"/>
            <a:ext cx="4319588" cy="716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380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4400" i="1">
              <a:solidFill>
                <a:srgbClr val="FF0000"/>
              </a:solidFill>
              <a:cs typeface="Lucida Sans Unicode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4400" i="1">
              <a:solidFill>
                <a:srgbClr val="FF0000"/>
              </a:solidFill>
              <a:cs typeface="Lucida Sans Unicode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600" i="1">
              <a:solidFill>
                <a:srgbClr val="FF0000"/>
              </a:solidFill>
              <a:cs typeface="Lucida Sans Unicode" pitchFamily="34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0" y="0"/>
            <a:ext cx="5184328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Пещера забытых веществ</a:t>
            </a: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14347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539750"/>
            <a:ext cx="9720263" cy="93503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Какое вещество скрыто в пещере?</a:t>
            </a:r>
          </a:p>
        </p:txBody>
      </p:sp>
      <p:sp>
        <p:nvSpPr>
          <p:cNvPr id="14348" name="Прямоугольник 14"/>
          <p:cNvSpPr>
            <a:spLocks noChangeArrowheads="1"/>
          </p:cNvSpPr>
          <p:nvPr/>
        </p:nvSpPr>
        <p:spPr bwMode="auto">
          <a:xfrm>
            <a:off x="576263" y="5795963"/>
            <a:ext cx="8928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В них фенолфталеин приобретает малиновую окраску</a:t>
            </a:r>
          </a:p>
        </p:txBody>
      </p:sp>
      <p:pic>
        <p:nvPicPr>
          <p:cNvPr id="16" name="Рисунок 15" descr="kungur-per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968" y="1547589"/>
            <a:ext cx="618202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0" name="Рисунок 9" descr="карта осторва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08025"/>
            <a:ext cx="9683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39750" y="2700338"/>
            <a:ext cx="5214938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endParaRPr lang="ru-RU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9750" y="3419475"/>
            <a:ext cx="360045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>
              <a:solidFill>
                <a:srgbClr val="000000"/>
              </a:solidFill>
              <a:cs typeface="Lucida Sans Unicode" pitchFamily="34" charset="0"/>
              <a:hlinkClick r:id="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Темная сторона</a:t>
            </a: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682625" y="1208088"/>
            <a:ext cx="88582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Если растереть в ступке таблетку фенолфталеина, добавить несколько гранул щёлочи, то между этими веществами реакция не идёт. Что надо сделать, чтобы она произошла? </a:t>
            </a:r>
          </a:p>
        </p:txBody>
      </p:sp>
      <p:pic>
        <p:nvPicPr>
          <p:cNvPr id="17" name="Рисунок 16" descr="89824_1600_1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56" y="636565"/>
            <a:ext cx="8858312" cy="664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Темная сторона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896938" y="598488"/>
            <a:ext cx="85725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В минеральной воде бурлит, в топочном газе летает, растениям пользу несёт, пожар затухать заставляет. О каком веществе идёт речь, к какому классу веществ относится?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754063" y="1136650"/>
            <a:ext cx="900112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Какая кислота содержится в желудочном соке человека? К какому классу веществ относится?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Темная сторона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pic>
        <p:nvPicPr>
          <p:cNvPr id="7" name="Рисунок 6" descr="1913_603_640x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56" y="779441"/>
            <a:ext cx="8596374" cy="644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968375" y="922338"/>
            <a:ext cx="85725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На кожу ваших рук попал раствор едкого натра. Каковы ваши действия?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Темная сторона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pic>
        <p:nvPicPr>
          <p:cNvPr id="7" name="Рисунок 6" descr="11242310-close-up-of-human-hands-being-washed-under-pure-water-from-t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40" y="3241675"/>
            <a:ext cx="5715040" cy="384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Рисунок 7" descr="карта осторва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5150"/>
            <a:ext cx="9683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0" descr="ре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38" y="422275"/>
            <a:ext cx="5754687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Река ошибок</a:t>
            </a: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1946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63" y="708025"/>
            <a:ext cx="9720262" cy="93503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Найдите третье лишнее вещество?</a:t>
            </a:r>
          </a:p>
        </p:txBody>
      </p:sp>
      <p:sp>
        <p:nvSpPr>
          <p:cNvPr id="19466" name="Прямоугольник 10"/>
          <p:cNvSpPr>
            <a:spLocks noChangeArrowheads="1"/>
          </p:cNvSpPr>
          <p:nvPr/>
        </p:nvSpPr>
        <p:spPr bwMode="auto">
          <a:xfrm>
            <a:off x="754063" y="1493838"/>
            <a:ext cx="8143875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 MgO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ru-RU" sz="4400" b="1">
              <a:solidFill>
                <a:srgbClr val="54280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ru-RU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ZnO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 FeSO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>
              <a:solidFill>
                <a:srgbClr val="54280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baseline="-2500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8" descr="ре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38" y="422275"/>
            <a:ext cx="5754687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63" y="422275"/>
            <a:ext cx="9720262" cy="93503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Найдите ошибки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1325563" y="1851025"/>
            <a:ext cx="2403475" cy="539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73224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 sz="32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40246" y="1279507"/>
            <a:ext cx="4857784" cy="1857388"/>
          </a:xfrm>
          <a:prstGeom prst="rect">
            <a:avLst/>
          </a:prstGeom>
          <a:solidFill>
            <a:srgbClr val="996633">
              <a:alpha val="18824"/>
            </a:srgb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64404" rIns="90000" bIns="45000"/>
          <a:lstStyle/>
          <a:p>
            <a:pPr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кремниевая кислота;</a:t>
            </a:r>
          </a:p>
          <a:p>
            <a:pPr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двухосновная;</a:t>
            </a:r>
          </a:p>
          <a:p>
            <a:pPr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кислородсодержащая;</a:t>
            </a:r>
          </a:p>
          <a:p>
            <a:pPr>
              <a:lnSpc>
                <a:spcPct val="100000"/>
              </a:lnSpc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растворимая в воде.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183056" y="3279771"/>
            <a:ext cx="5429288" cy="1428760"/>
          </a:xfrm>
          <a:prstGeom prst="rect">
            <a:avLst/>
          </a:prstGeom>
          <a:solidFill>
            <a:srgbClr val="996633">
              <a:alpha val="20000"/>
            </a:srgb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62640" rIns="90000" bIns="45000"/>
          <a:lstStyle/>
          <a:p>
            <a:pP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хлорид железа (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соль;</a:t>
            </a:r>
          </a:p>
          <a:p>
            <a:pP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нерастворимая в воде;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20725" y="5040313"/>
            <a:ext cx="179388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254125" y="5708650"/>
            <a:ext cx="1643063" cy="539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9695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 sz="28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оксиды</a:t>
            </a:r>
          </a:p>
        </p:txBody>
      </p:sp>
      <p:sp>
        <p:nvSpPr>
          <p:cNvPr id="20493" name="AutoShape 14"/>
          <p:cNvSpPr>
            <a:spLocks noChangeArrowheads="1"/>
          </p:cNvSpPr>
          <p:nvPr/>
        </p:nvSpPr>
        <p:spPr bwMode="auto">
          <a:xfrm>
            <a:off x="1111250" y="3994150"/>
            <a:ext cx="2143125" cy="539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73224" rIns="90000" bIns="45000" anchor="ctr"/>
          <a:lstStyle/>
          <a:p>
            <a:pPr algn="ctr">
              <a:tabLst>
                <a:tab pos="723900" algn="l"/>
              </a:tabLst>
            </a:pPr>
            <a:r>
              <a:rPr lang="ru-RU" sz="3200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ru-RU" b="1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254494" y="5137159"/>
            <a:ext cx="5357850" cy="1643074"/>
          </a:xfrm>
          <a:prstGeom prst="rect">
            <a:avLst/>
          </a:prstGeom>
          <a:solidFill>
            <a:srgbClr val="996633">
              <a:alpha val="18824"/>
            </a:srgb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сложные вещества, состоящие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 трех элементов,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среди которых имеется атом кислорода</a:t>
            </a: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Река ошибок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4032" y="1851011"/>
            <a:ext cx="3286148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Формула кислоты</a:t>
            </a: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040188" y="1922463"/>
            <a:ext cx="477837" cy="484187"/>
          </a:xfrm>
          <a:prstGeom prst="rightArrow">
            <a:avLst/>
          </a:prstGeom>
          <a:ln>
            <a:solidFill>
              <a:srgbClr val="54280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8280" y="3851275"/>
            <a:ext cx="3286148" cy="857256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Формула вещества</a:t>
            </a: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754438" y="4065588"/>
            <a:ext cx="477837" cy="484187"/>
          </a:xfrm>
          <a:prstGeom prst="rightArrow">
            <a:avLst/>
          </a:prstGeom>
          <a:ln>
            <a:solidFill>
              <a:srgbClr val="54280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718" y="5422911"/>
            <a:ext cx="3286148" cy="1214446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Какой класс неорганических веществ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825875" y="5780088"/>
            <a:ext cx="477838" cy="484187"/>
          </a:xfrm>
          <a:prstGeom prst="rightArrow">
            <a:avLst/>
          </a:prstGeom>
          <a:ln>
            <a:solidFill>
              <a:srgbClr val="54280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8" descr="ре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063" y="422275"/>
            <a:ext cx="5897562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Река ошибок</a:t>
            </a:r>
          </a:p>
        </p:txBody>
      </p:sp>
      <p:sp>
        <p:nvSpPr>
          <p:cNvPr id="2151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63" y="422275"/>
            <a:ext cx="9720262" cy="93503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8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Формулы кислот и их названия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968346" y="6280167"/>
            <a:ext cx="2071702" cy="823630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b="1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400" b="1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039784" y="4279903"/>
            <a:ext cx="207170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039784" y="3279771"/>
            <a:ext cx="207170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4400" b="1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1039784" y="5280035"/>
            <a:ext cx="207170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4400" b="1" i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i="1" baseline="-25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039784" y="2351077"/>
            <a:ext cx="207170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4400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039784" y="1422383"/>
            <a:ext cx="207170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sz="4400" b="1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683122" y="6280167"/>
            <a:ext cx="4214842" cy="823630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Сернистая </a:t>
            </a:r>
            <a:endParaRPr lang="ru-RU" sz="4400" b="1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754560" y="4279903"/>
            <a:ext cx="421484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Фосфористая 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754560" y="3279771"/>
            <a:ext cx="421484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Сероводородная </a:t>
            </a:r>
            <a:endParaRPr lang="ru-RU" sz="4400" b="1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754560" y="5280035"/>
            <a:ext cx="421484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Угольная </a:t>
            </a:r>
            <a:endParaRPr lang="ru-RU" sz="4400" b="1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4754560" y="2351077"/>
            <a:ext cx="421484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Азотная </a:t>
            </a:r>
            <a:endParaRPr lang="ru-RU" sz="4400" b="1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754560" y="1422383"/>
            <a:ext cx="4214842" cy="706712"/>
          </a:xfrm>
          <a:prstGeom prst="flowChartTerminator">
            <a:avLst/>
          </a:prstGeom>
          <a:solidFill>
            <a:srgbClr val="BFBFBF">
              <a:alpha val="61961"/>
            </a:srgb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Кремниевая </a:t>
            </a:r>
            <a:endParaRPr lang="ru-RU" sz="4400" b="1" i="1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авнобедренный треугольник 36"/>
          <p:cNvSpPr/>
          <p:nvPr/>
        </p:nvSpPr>
        <p:spPr>
          <a:xfrm>
            <a:off x="3095625" y="323850"/>
            <a:ext cx="720725" cy="55403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16200000" flipH="1">
            <a:off x="3744120" y="827881"/>
            <a:ext cx="3744912" cy="244792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Равнобедренный треугольник 35"/>
          <p:cNvSpPr/>
          <p:nvPr/>
        </p:nvSpPr>
        <p:spPr>
          <a:xfrm>
            <a:off x="3744913" y="323850"/>
            <a:ext cx="719137" cy="55403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rot="16200000" flipH="1">
            <a:off x="6263481" y="4428332"/>
            <a:ext cx="3457575" cy="230346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17"/>
          <p:cNvSpPr txBox="1">
            <a:spLocks noChangeArrowheads="1"/>
          </p:cNvSpPr>
          <p:nvPr/>
        </p:nvSpPr>
        <p:spPr bwMode="auto">
          <a:xfrm>
            <a:off x="6048375" y="2843213"/>
            <a:ext cx="1571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Река </a:t>
            </a:r>
          </a:p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ошибок</a:t>
            </a:r>
          </a:p>
        </p:txBody>
      </p:sp>
      <p:sp>
        <p:nvSpPr>
          <p:cNvPr id="4103" name="Text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08063" y="1474788"/>
            <a:ext cx="13954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Замок </a:t>
            </a:r>
          </a:p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КОСО</a:t>
            </a:r>
          </a:p>
        </p:txBody>
      </p:sp>
      <p:sp>
        <p:nvSpPr>
          <p:cNvPr id="4104" name="TextBox 2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920038" y="827088"/>
            <a:ext cx="1730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Темная </a:t>
            </a:r>
          </a:p>
          <a:p>
            <a:r>
              <a:rPr lang="ru-RU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сторона</a:t>
            </a:r>
          </a:p>
        </p:txBody>
      </p:sp>
      <p:pic>
        <p:nvPicPr>
          <p:cNvPr id="4105" name="Рисунок 25" descr="башня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4275" y="6111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Рисунок 26" descr="камы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4188" y="2411413"/>
            <a:ext cx="8493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27" descr="камы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5988" y="2627313"/>
            <a:ext cx="8636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Рисунок 28" descr="камы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2388" y="2720975"/>
            <a:ext cx="863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29" descr="камы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5625" y="3059113"/>
            <a:ext cx="819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30" descr="камы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7425" y="2987675"/>
            <a:ext cx="86518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Рисунок 31" descr="камы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2388" y="3132138"/>
            <a:ext cx="8636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Box 3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540000" y="3922713"/>
            <a:ext cx="2084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Лабиринт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3455988" y="539750"/>
            <a:ext cx="720725" cy="55403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671888" y="827088"/>
            <a:ext cx="215900" cy="195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384550" y="611188"/>
            <a:ext cx="215900" cy="195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032250" y="611188"/>
            <a:ext cx="215900" cy="195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4117" name="TextBox 4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808288" y="971550"/>
            <a:ext cx="18986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Пещера</a:t>
            </a:r>
          </a:p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забытых</a:t>
            </a:r>
          </a:p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веществ</a:t>
            </a:r>
          </a:p>
        </p:txBody>
      </p:sp>
      <p:sp>
        <p:nvSpPr>
          <p:cNvPr id="4118" name="TextBox 67"/>
          <p:cNvSpPr txBox="1">
            <a:spLocks noChangeArrowheads="1"/>
          </p:cNvSpPr>
          <p:nvPr/>
        </p:nvSpPr>
        <p:spPr bwMode="auto">
          <a:xfrm>
            <a:off x="215900" y="4067175"/>
            <a:ext cx="29305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КАРТА</a:t>
            </a:r>
          </a:p>
          <a:p>
            <a:r>
              <a:rPr lang="ru-RU" sz="4400" b="1" i="1">
                <a:latin typeface="Times New Roman" pitchFamily="18" charset="0"/>
                <a:cs typeface="Times New Roman" pitchFamily="18" charset="0"/>
              </a:rPr>
              <a:t> ОСТРОВА</a:t>
            </a:r>
          </a:p>
        </p:txBody>
      </p:sp>
      <p:sp>
        <p:nvSpPr>
          <p:cNvPr id="27" name="Овал 26"/>
          <p:cNvSpPr/>
          <p:nvPr/>
        </p:nvSpPr>
        <p:spPr>
          <a:xfrm>
            <a:off x="2325688" y="1279525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540000" y="1136650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754313" y="993775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968625" y="922338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325938" y="922338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11688" y="922338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897438" y="993775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83188" y="1065213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468938" y="1136650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754688" y="1279525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Нашивка 46"/>
          <p:cNvSpPr/>
          <p:nvPr/>
        </p:nvSpPr>
        <p:spPr>
          <a:xfrm>
            <a:off x="3111500" y="850900"/>
            <a:ext cx="269875" cy="26987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40438" y="1350963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326188" y="1422400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611938" y="1493838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897688" y="1493838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183438" y="1422400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469188" y="1708150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Нашивка 53"/>
          <p:cNvSpPr/>
          <p:nvPr/>
        </p:nvSpPr>
        <p:spPr>
          <a:xfrm rot="21145603">
            <a:off x="7415213" y="1262063"/>
            <a:ext cx="252412" cy="28257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326313" y="1922463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83438" y="2136775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040563" y="2351088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897688" y="2565400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183313" y="3065463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Нашивка 59"/>
          <p:cNvSpPr/>
          <p:nvPr/>
        </p:nvSpPr>
        <p:spPr>
          <a:xfrm rot="8961796">
            <a:off x="6664325" y="2668588"/>
            <a:ext cx="196850" cy="26035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969000" y="3208338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754688" y="3351213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468938" y="3422650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183188" y="3494088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897438" y="3565525"/>
            <a:ext cx="142875" cy="1285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683125" y="3636963"/>
            <a:ext cx="142875" cy="128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Нашивка 66"/>
          <p:cNvSpPr/>
          <p:nvPr/>
        </p:nvSpPr>
        <p:spPr>
          <a:xfrm rot="10445046">
            <a:off x="4440238" y="3575050"/>
            <a:ext cx="185737" cy="25558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Прямоугольник с двумя скругленными противолежащими углами 67"/>
          <p:cNvSpPr/>
          <p:nvPr/>
        </p:nvSpPr>
        <p:spPr>
          <a:xfrm>
            <a:off x="182563" y="136525"/>
            <a:ext cx="9572625" cy="7215188"/>
          </a:xfrm>
          <a:prstGeom prst="round2DiagRect">
            <a:avLst/>
          </a:prstGeom>
          <a:solidFill>
            <a:srgbClr val="CC9900">
              <a:alpha val="69020"/>
            </a:srgbClr>
          </a:solidFill>
          <a:ln>
            <a:solidFill>
              <a:srgbClr val="542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>
              <a:defRPr/>
            </a:pP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обобщить и систематизировать ЗУН по теме «Основные классы неорганических веществ»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7" descr="ре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188" y="422275"/>
            <a:ext cx="6040437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Река ошибок</a:t>
            </a:r>
          </a:p>
        </p:txBody>
      </p:sp>
      <p:sp>
        <p:nvSpPr>
          <p:cNvPr id="22537" name="Rectangle 1"/>
          <p:cNvSpPr>
            <a:spLocks noGrp="1" noChangeArrowheads="1"/>
          </p:cNvSpPr>
          <p:nvPr>
            <p:ph type="title"/>
          </p:nvPr>
        </p:nvSpPr>
        <p:spPr>
          <a:xfrm>
            <a:off x="396875" y="922338"/>
            <a:ext cx="9505950" cy="935037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Цветовое обозначение этикеток кислот, солей, оснований и оксидов</a:t>
            </a:r>
          </a:p>
        </p:txBody>
      </p:sp>
      <p:pic>
        <p:nvPicPr>
          <p:cNvPr id="22538" name="Рисунок 7" descr="sunduk-vik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4213"/>
            <a:ext cx="40973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8" descr="sunduk-vik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93900"/>
            <a:ext cx="40973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9" descr="sunduk-vik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4688" y="4565650"/>
            <a:ext cx="40973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10" descr="sunduk-vik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6125" y="1993900"/>
            <a:ext cx="40973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50384">
            <a:off x="766263" y="3399055"/>
            <a:ext cx="2201537" cy="607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50384">
            <a:off x="766255" y="5899762"/>
            <a:ext cx="2218707" cy="607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50384">
            <a:off x="6681398" y="3403843"/>
            <a:ext cx="2305888" cy="607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50384">
            <a:off x="6538796" y="6040770"/>
            <a:ext cx="2304124" cy="607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77681">
            <a:off x="3897040" y="2420662"/>
            <a:ext cx="2357766" cy="6463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7" name="Прямоугольник 19"/>
          <p:cNvSpPr>
            <a:spLocks noChangeArrowheads="1"/>
          </p:cNvSpPr>
          <p:nvPr/>
        </p:nvSpPr>
        <p:spPr bwMode="auto">
          <a:xfrm rot="192730">
            <a:off x="749300" y="3503613"/>
            <a:ext cx="21478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Кислота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 rot="177681">
            <a:off x="3912426" y="3483120"/>
            <a:ext cx="2357766" cy="64636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1" name="Прямоугольник 22"/>
          <p:cNvSpPr>
            <a:spLocks noChangeArrowheads="1"/>
          </p:cNvSpPr>
          <p:nvPr/>
        </p:nvSpPr>
        <p:spPr bwMode="auto">
          <a:xfrm rot="192730">
            <a:off x="6767513" y="3482975"/>
            <a:ext cx="2147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Основание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rot="177681">
            <a:off x="3912426" y="4483252"/>
            <a:ext cx="2357766" cy="64636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5" name="Прямоугольник 24"/>
          <p:cNvSpPr>
            <a:spLocks noChangeArrowheads="1"/>
          </p:cNvSpPr>
          <p:nvPr/>
        </p:nvSpPr>
        <p:spPr bwMode="auto">
          <a:xfrm rot="192730">
            <a:off x="838200" y="5983288"/>
            <a:ext cx="21478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Соли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 rot="177681">
            <a:off x="3840988" y="5626260"/>
            <a:ext cx="2357766" cy="646362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9" name="Прямоугольник 25"/>
          <p:cNvSpPr>
            <a:spLocks noChangeArrowheads="1"/>
          </p:cNvSpPr>
          <p:nvPr/>
        </p:nvSpPr>
        <p:spPr bwMode="auto">
          <a:xfrm rot="192730">
            <a:off x="6624638" y="6126163"/>
            <a:ext cx="2147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Оксиды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635E-6 -2.74255E-6 L -0.31775 0.12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856E-6 1.88996E-7 L 0.27507 -0.009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157E-7 2.71315E-6 L -0.31208 0.18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05E-6 -4.26291E-6 L 0.26626 0.056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8" descr="реч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25" y="422275"/>
            <a:ext cx="65405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Группа 16"/>
          <p:cNvGrpSpPr>
            <a:grpSpLocks/>
          </p:cNvGrpSpPr>
          <p:nvPr/>
        </p:nvGrpSpPr>
        <p:grpSpPr bwMode="auto">
          <a:xfrm>
            <a:off x="682625" y="1636713"/>
            <a:ext cx="8858250" cy="1714500"/>
            <a:chOff x="1325536" y="1636697"/>
            <a:chExt cx="7500990" cy="930282"/>
          </a:xfrm>
        </p:grpSpPr>
        <p:grpSp>
          <p:nvGrpSpPr>
            <p:cNvPr id="23593" name="Группа 15"/>
            <p:cNvGrpSpPr>
              <a:grpSpLocks/>
            </p:cNvGrpSpPr>
            <p:nvPr/>
          </p:nvGrpSpPr>
          <p:grpSpPr bwMode="auto">
            <a:xfrm>
              <a:off x="1325536" y="1636697"/>
              <a:ext cx="7500990" cy="928694"/>
              <a:chOff x="1325536" y="993755"/>
              <a:chExt cx="7500990" cy="92869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8112723" y="993755"/>
                <a:ext cx="713803" cy="928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1611865" y="993755"/>
                <a:ext cx="6928334" cy="92855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1325536" y="993755"/>
                <a:ext cx="713804" cy="928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754356" y="993755"/>
                <a:ext cx="6714595" cy="172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754356" y="2565256"/>
              <a:ext cx="6714595" cy="172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6" name="Группа 24"/>
          <p:cNvGrpSpPr>
            <a:grpSpLocks/>
          </p:cNvGrpSpPr>
          <p:nvPr/>
        </p:nvGrpSpPr>
        <p:grpSpPr bwMode="auto">
          <a:xfrm>
            <a:off x="682625" y="3351213"/>
            <a:ext cx="8858250" cy="1714500"/>
            <a:chOff x="1325536" y="1636697"/>
            <a:chExt cx="7500990" cy="930282"/>
          </a:xfrm>
        </p:grpSpPr>
        <p:grpSp>
          <p:nvGrpSpPr>
            <p:cNvPr id="23587" name="Группа 15"/>
            <p:cNvGrpSpPr>
              <a:grpSpLocks/>
            </p:cNvGrpSpPr>
            <p:nvPr/>
          </p:nvGrpSpPr>
          <p:grpSpPr bwMode="auto">
            <a:xfrm>
              <a:off x="1325536" y="1636697"/>
              <a:ext cx="7500990" cy="928694"/>
              <a:chOff x="1325536" y="993755"/>
              <a:chExt cx="7500990" cy="928694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112723" y="993755"/>
                <a:ext cx="713803" cy="928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1611865" y="993755"/>
                <a:ext cx="6928334" cy="92855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325536" y="993755"/>
                <a:ext cx="713804" cy="928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754356" y="993755"/>
                <a:ext cx="6714595" cy="172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754356" y="2565256"/>
              <a:ext cx="6714595" cy="172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Группа 31"/>
          <p:cNvGrpSpPr>
            <a:grpSpLocks/>
          </p:cNvGrpSpPr>
          <p:nvPr/>
        </p:nvGrpSpPr>
        <p:grpSpPr bwMode="auto">
          <a:xfrm>
            <a:off x="682625" y="5065713"/>
            <a:ext cx="8858250" cy="1714500"/>
            <a:chOff x="1325536" y="1636697"/>
            <a:chExt cx="7500990" cy="930282"/>
          </a:xfrm>
        </p:grpSpPr>
        <p:grpSp>
          <p:nvGrpSpPr>
            <p:cNvPr id="23581" name="Группа 15"/>
            <p:cNvGrpSpPr>
              <a:grpSpLocks/>
            </p:cNvGrpSpPr>
            <p:nvPr/>
          </p:nvGrpSpPr>
          <p:grpSpPr bwMode="auto">
            <a:xfrm>
              <a:off x="1325536" y="1636697"/>
              <a:ext cx="7500990" cy="928694"/>
              <a:chOff x="1325536" y="993755"/>
              <a:chExt cx="7500990" cy="928694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8112723" y="993755"/>
                <a:ext cx="713803" cy="928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1611865" y="993755"/>
                <a:ext cx="6928334" cy="92855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1325536" y="993755"/>
                <a:ext cx="713804" cy="92855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1754356" y="993755"/>
                <a:ext cx="6714595" cy="172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754356" y="2565256"/>
              <a:ext cx="6714595" cy="172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8" name="Прямоугольник 38"/>
          <p:cNvSpPr>
            <a:spLocks noChangeArrowheads="1"/>
          </p:cNvSpPr>
          <p:nvPr/>
        </p:nvSpPr>
        <p:spPr bwMode="auto">
          <a:xfrm>
            <a:off x="1539875" y="2065338"/>
            <a:ext cx="19653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/>
          </a:p>
        </p:txBody>
      </p:sp>
      <p:sp>
        <p:nvSpPr>
          <p:cNvPr id="23559" name="Прямоугольник 39"/>
          <p:cNvSpPr>
            <a:spLocks noChangeArrowheads="1"/>
          </p:cNvSpPr>
          <p:nvPr/>
        </p:nvSpPr>
        <p:spPr bwMode="auto">
          <a:xfrm>
            <a:off x="4397375" y="2065338"/>
            <a:ext cx="20653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/>
          </a:p>
        </p:txBody>
      </p:sp>
      <p:sp>
        <p:nvSpPr>
          <p:cNvPr id="23560" name="Прямоугольник 40"/>
          <p:cNvSpPr>
            <a:spLocks noChangeArrowheads="1"/>
          </p:cNvSpPr>
          <p:nvPr/>
        </p:nvSpPr>
        <p:spPr bwMode="auto">
          <a:xfrm>
            <a:off x="7397750" y="2065338"/>
            <a:ext cx="17922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00" b="1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/>
          </a:p>
        </p:txBody>
      </p:sp>
      <p:sp>
        <p:nvSpPr>
          <p:cNvPr id="23561" name="Прямоугольник 42"/>
          <p:cNvSpPr>
            <a:spLocks noChangeArrowheads="1"/>
          </p:cNvSpPr>
          <p:nvPr/>
        </p:nvSpPr>
        <p:spPr bwMode="auto">
          <a:xfrm>
            <a:off x="1468438" y="3779838"/>
            <a:ext cx="20653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00" b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/>
          </a:p>
        </p:txBody>
      </p:sp>
      <p:sp>
        <p:nvSpPr>
          <p:cNvPr id="23562" name="Прямоугольник 43"/>
          <p:cNvSpPr>
            <a:spLocks noChangeArrowheads="1"/>
          </p:cNvSpPr>
          <p:nvPr/>
        </p:nvSpPr>
        <p:spPr bwMode="auto">
          <a:xfrm>
            <a:off x="4397375" y="3779838"/>
            <a:ext cx="1930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800" b="1"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/>
          </a:p>
        </p:txBody>
      </p:sp>
      <p:sp>
        <p:nvSpPr>
          <p:cNvPr id="23563" name="Прямоугольник 44"/>
          <p:cNvSpPr>
            <a:spLocks noChangeArrowheads="1"/>
          </p:cNvSpPr>
          <p:nvPr/>
        </p:nvSpPr>
        <p:spPr bwMode="auto">
          <a:xfrm>
            <a:off x="7183438" y="3708400"/>
            <a:ext cx="20653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06475" hangingPunct="1">
              <a:lnSpc>
                <a:spcPct val="100000"/>
              </a:lnSpc>
              <a:buClrTx/>
              <a:buSzTx/>
            </a:pPr>
            <a:r>
              <a:rPr lang="en-GB" sz="4800" b="1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/>
          </a:p>
        </p:txBody>
      </p:sp>
      <p:sp>
        <p:nvSpPr>
          <p:cNvPr id="23564" name="Прямоугольник 45"/>
          <p:cNvSpPr>
            <a:spLocks noChangeArrowheads="1"/>
          </p:cNvSpPr>
          <p:nvPr/>
        </p:nvSpPr>
        <p:spPr bwMode="auto">
          <a:xfrm>
            <a:off x="1682750" y="5494338"/>
            <a:ext cx="1279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06475" hangingPunct="1">
              <a:lnSpc>
                <a:spcPct val="100000"/>
              </a:lnSpc>
              <a:buClrTx/>
              <a:buSzTx/>
            </a:pPr>
            <a:r>
              <a:rPr lang="en-GB" sz="4800" b="1">
                <a:latin typeface="Times New Roman" pitchFamily="18" charset="0"/>
                <a:cs typeface="Times New Roman" pitchFamily="18" charset="0"/>
              </a:rPr>
              <a:t>KCl</a:t>
            </a:r>
            <a:endParaRPr lang="ru-RU" sz="4800"/>
          </a:p>
        </p:txBody>
      </p:sp>
      <p:sp>
        <p:nvSpPr>
          <p:cNvPr id="23565" name="Прямоугольник 46"/>
          <p:cNvSpPr>
            <a:spLocks noChangeArrowheads="1"/>
          </p:cNvSpPr>
          <p:nvPr/>
        </p:nvSpPr>
        <p:spPr bwMode="auto">
          <a:xfrm>
            <a:off x="4397375" y="5494338"/>
            <a:ext cx="2203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06475" hangingPunct="1">
              <a:lnSpc>
                <a:spcPct val="100000"/>
              </a:lnSpc>
              <a:buClrTx/>
              <a:buSzTx/>
            </a:pPr>
            <a:r>
              <a:rPr lang="en-GB" sz="48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4800" b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/>
          </a:p>
        </p:txBody>
      </p:sp>
      <p:sp>
        <p:nvSpPr>
          <p:cNvPr id="23566" name="Прямоугольник 47"/>
          <p:cNvSpPr>
            <a:spLocks noChangeArrowheads="1"/>
          </p:cNvSpPr>
          <p:nvPr/>
        </p:nvSpPr>
        <p:spPr bwMode="auto">
          <a:xfrm>
            <a:off x="7397750" y="5494338"/>
            <a:ext cx="2100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06475" hangingPunct="1">
              <a:lnSpc>
                <a:spcPct val="100000"/>
              </a:lnSpc>
              <a:buClrTx/>
              <a:buSzTx/>
            </a:pPr>
            <a:r>
              <a:rPr lang="en-GB" sz="4800" b="1"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GB" sz="4800" b="1" baseline="-2500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/>
          </a:p>
        </p:txBody>
      </p:sp>
      <p:sp>
        <p:nvSpPr>
          <p:cNvPr id="49" name="TextBox 48">
            <a:hlinkClick r:id="rId4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50" name="TextBox 49">
            <a:hlinkClick r:id="rId5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Река ошибок</a:t>
            </a:r>
          </a:p>
        </p:txBody>
      </p:sp>
      <p:sp>
        <p:nvSpPr>
          <p:cNvPr id="235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2625" y="636588"/>
            <a:ext cx="9220200" cy="935037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 соли в ряду растворимы в воде</a:t>
            </a:r>
          </a:p>
        </p:txBody>
      </p:sp>
      <p:pic>
        <p:nvPicPr>
          <p:cNvPr id="23574" name="Рисунок 52" descr="верев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0" y="1636713"/>
            <a:ext cx="10191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Рисунок 53" descr="верев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0063" y="3279775"/>
            <a:ext cx="10191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Рисунок 54" descr="верев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8625" y="4994275"/>
            <a:ext cx="1019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Рисунок 55" descr="верев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6188" y="1636713"/>
            <a:ext cx="10191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Рисунок 56" descr="верев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4750" y="3279775"/>
            <a:ext cx="10191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Рисунок 57" descr="веревк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3313" y="4994275"/>
            <a:ext cx="1019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Рисунок 41" descr="карта осторва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08025"/>
            <a:ext cx="9683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3" descr="sklianki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779463"/>
            <a:ext cx="9572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Лабиринт </a:t>
            </a:r>
          </a:p>
        </p:txBody>
      </p:sp>
      <p:sp>
        <p:nvSpPr>
          <p:cNvPr id="2458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350838"/>
            <a:ext cx="9648825" cy="935037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Распознайте индикаторами раствор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5563" y="1279525"/>
            <a:ext cx="1725612" cy="4365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Индикатор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82938" y="1065213"/>
            <a:ext cx="1785937" cy="665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Нейтральная среда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12000" y="1065213"/>
            <a:ext cx="1500188" cy="665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Кислая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среда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54625" y="1065213"/>
            <a:ext cx="1500188" cy="665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Щелочная среда</a:t>
            </a:r>
          </a:p>
        </p:txBody>
      </p:sp>
      <p:pic>
        <p:nvPicPr>
          <p:cNvPr id="24590" name="Рисунок 34" descr="sklianki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2636838"/>
            <a:ext cx="9572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Рисунок 35" descr="sklianki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4494213"/>
            <a:ext cx="9755187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468438" y="2708275"/>
            <a:ext cx="1428750" cy="436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Лакмус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97000" y="4637088"/>
            <a:ext cx="1643063" cy="34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Метилоранж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25563" y="6494463"/>
            <a:ext cx="1785937" cy="34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Фенолфталеин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97250" y="4565650"/>
            <a:ext cx="1357313" cy="5715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54625" y="2708275"/>
            <a:ext cx="1357313" cy="571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112000" y="2708275"/>
            <a:ext cx="1357313" cy="571500"/>
          </a:xfrm>
          <a:prstGeom prst="roundRect">
            <a:avLst/>
          </a:prstGeom>
          <a:solidFill>
            <a:srgbClr val="C00000"/>
          </a:solidFill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54625" y="4565650"/>
            <a:ext cx="1357313" cy="571500"/>
          </a:xfrm>
          <a:prstGeom prst="roundRect">
            <a:avLst/>
          </a:prstGeom>
          <a:solidFill>
            <a:srgbClr val="FFFF00"/>
          </a:solidFill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112000" y="4565650"/>
            <a:ext cx="1357313" cy="571500"/>
          </a:xfrm>
          <a:prstGeom prst="roundRect">
            <a:avLst/>
          </a:prstGeom>
          <a:solidFill>
            <a:srgbClr val="FF5050"/>
          </a:solidFill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468688" y="6423025"/>
            <a:ext cx="1357312" cy="571500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26063" y="6423025"/>
            <a:ext cx="1357312" cy="571500"/>
          </a:xfrm>
          <a:prstGeom prst="roundRect">
            <a:avLst/>
          </a:prstGeom>
          <a:solidFill>
            <a:srgbClr val="CC00CC"/>
          </a:solidFill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254875" y="6423025"/>
            <a:ext cx="1357313" cy="571500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97250" y="2708275"/>
            <a:ext cx="1357313" cy="571500"/>
          </a:xfrm>
          <a:prstGeom prst="roundRect">
            <a:avLst/>
          </a:prstGeom>
          <a:solidFill>
            <a:srgbClr val="7030A0"/>
          </a:solidFill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97238" y="2708267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97238" y="4565655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468676" y="6423043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254626" y="2708267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254626" y="4565655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26064" y="6423043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112014" y="2708267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112014" y="4565655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254890" y="6423043"/>
            <a:ext cx="1357322" cy="57150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Лабиринт </a:t>
            </a:r>
          </a:p>
        </p:txBody>
      </p:sp>
      <p:sp>
        <p:nvSpPr>
          <p:cNvPr id="25608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350838"/>
            <a:ext cx="9648825" cy="935037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i="1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Заполните пробелы</a:t>
            </a:r>
          </a:p>
        </p:txBody>
      </p:sp>
      <p:sp>
        <p:nvSpPr>
          <p:cNvPr id="25609" name="Прямоугольник 6"/>
          <p:cNvSpPr>
            <a:spLocks noChangeArrowheads="1"/>
          </p:cNvSpPr>
          <p:nvPr/>
        </p:nvSpPr>
        <p:spPr bwMode="auto">
          <a:xfrm>
            <a:off x="1039813" y="1422400"/>
            <a:ext cx="631031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b="1">
                <a:latin typeface="Times New Roman" pitchFamily="18" charset="0"/>
                <a:cs typeface="Times New Roman" pitchFamily="18" charset="0"/>
              </a:rPr>
              <a:t>Zn +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 …      </a:t>
            </a:r>
            <a:r>
              <a:rPr lang="pt-BR" sz="4400" b="1">
                <a:latin typeface="Times New Roman" pitchFamily="18" charset="0"/>
                <a:cs typeface="Times New Roman" pitchFamily="18" charset="0"/>
              </a:rPr>
              <a:t>= ZnCl</a:t>
            </a:r>
            <a:r>
              <a:rPr lang="pt-BR" sz="4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4400" b="1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pt-BR" sz="44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pt-BR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Прямоугольник 7"/>
          <p:cNvSpPr>
            <a:spLocks noChangeArrowheads="1"/>
          </p:cNvSpPr>
          <p:nvPr/>
        </p:nvSpPr>
        <p:spPr bwMode="auto">
          <a:xfrm>
            <a:off x="968375" y="2351088"/>
            <a:ext cx="81899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CuO + H</a:t>
            </a:r>
            <a:r>
              <a:rPr lang="en-US" sz="4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4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…     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4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O       </a:t>
            </a: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Прямоугольник 8"/>
          <p:cNvSpPr>
            <a:spLocks noChangeArrowheads="1"/>
          </p:cNvSpPr>
          <p:nvPr/>
        </p:nvSpPr>
        <p:spPr bwMode="auto">
          <a:xfrm>
            <a:off x="968375" y="3422650"/>
            <a:ext cx="79295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HCl + NaOH =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…     +   …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2" name="Прямоугольник 9"/>
          <p:cNvSpPr>
            <a:spLocks noChangeArrowheads="1"/>
          </p:cNvSpPr>
          <p:nvPr/>
        </p:nvSpPr>
        <p:spPr bwMode="auto">
          <a:xfrm>
            <a:off x="968375" y="4494213"/>
            <a:ext cx="46212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4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3" name="Прямоугольник 10"/>
          <p:cNvSpPr>
            <a:spLocks noChangeArrowheads="1"/>
          </p:cNvSpPr>
          <p:nvPr/>
        </p:nvSpPr>
        <p:spPr bwMode="auto">
          <a:xfrm>
            <a:off x="968375" y="5637213"/>
            <a:ext cx="564038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 …  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44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0" y="0"/>
            <a:ext cx="354011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Лабиринт </a:t>
            </a:r>
          </a:p>
        </p:txBody>
      </p:sp>
      <p:sp>
        <p:nvSpPr>
          <p:cNvPr id="26632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493713"/>
            <a:ext cx="9648825" cy="935037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5400" b="1" i="1" smtClean="0">
                <a:solidFill>
                  <a:srgbClr val="542804"/>
                </a:solidFill>
                <a:latin typeface="Times New Roman" pitchFamily="18" charset="0"/>
                <a:cs typeface="Times New Roman" pitchFamily="18" charset="0"/>
              </a:rPr>
              <a:t>Составьте формулы веществ </a:t>
            </a:r>
          </a:p>
        </p:txBody>
      </p:sp>
      <p:pic>
        <p:nvPicPr>
          <p:cNvPr id="26633" name="Рисунок 7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93838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8"/>
          <p:cNvSpPr txBox="1">
            <a:spLocks noChangeArrowheads="1"/>
          </p:cNvSpPr>
          <p:nvPr/>
        </p:nvSpPr>
        <p:spPr bwMode="auto">
          <a:xfrm>
            <a:off x="825500" y="1636713"/>
            <a:ext cx="9493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baseline="3000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26635" name="Рисунок 9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938" y="1493838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Box 10"/>
          <p:cNvSpPr txBox="1">
            <a:spLocks noChangeArrowheads="1"/>
          </p:cNvSpPr>
          <p:nvPr/>
        </p:nvSpPr>
        <p:spPr bwMode="auto">
          <a:xfrm>
            <a:off x="2182813" y="1636713"/>
            <a:ext cx="10302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baseline="30000">
                <a:latin typeface="Times New Roman" pitchFamily="18" charset="0"/>
                <a:cs typeface="Times New Roman" pitchFamily="18" charset="0"/>
              </a:rPr>
              <a:t>-</a:t>
            </a:r>
            <a:endParaRPr lang="ru-RU" sz="5400" b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7" name="Рисунок 11" descr="oldpaper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25" y="2708275"/>
            <a:ext cx="2643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Рисунок 15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853521">
            <a:off x="2097088" y="226536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Рисунок 16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468709">
            <a:off x="1219200" y="22447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Рисунок 17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688" y="1565275"/>
            <a:ext cx="1285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TextBox 18"/>
          <p:cNvSpPr txBox="1">
            <a:spLocks noChangeArrowheads="1"/>
          </p:cNvSpPr>
          <p:nvPr/>
        </p:nvSpPr>
        <p:spPr bwMode="auto">
          <a:xfrm>
            <a:off x="3540125" y="1708150"/>
            <a:ext cx="12938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5400" b="1" baseline="3000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26642" name="Рисунок 19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0" y="1565275"/>
            <a:ext cx="1857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TextBox 20"/>
          <p:cNvSpPr txBox="1">
            <a:spLocks noChangeArrowheads="1"/>
          </p:cNvSpPr>
          <p:nvPr/>
        </p:nvSpPr>
        <p:spPr bwMode="auto">
          <a:xfrm>
            <a:off x="4897438" y="1708150"/>
            <a:ext cx="18383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baseline="30000">
                <a:latin typeface="Times New Roman" pitchFamily="18" charset="0"/>
                <a:cs typeface="Times New Roman" pitchFamily="18" charset="0"/>
              </a:rPr>
              <a:t>2-</a:t>
            </a:r>
            <a:endParaRPr lang="ru-RU" sz="5400" b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4" name="Рисунок 21" descr="oldpaper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8688" y="2779713"/>
            <a:ext cx="3143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22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853521">
            <a:off x="5168900" y="233680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3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468709">
            <a:off x="4291013" y="231616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24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4813" y="1565275"/>
            <a:ext cx="1285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8" name="TextBox 25"/>
          <p:cNvSpPr txBox="1">
            <a:spLocks noChangeArrowheads="1"/>
          </p:cNvSpPr>
          <p:nvPr/>
        </p:nvSpPr>
        <p:spPr bwMode="auto">
          <a:xfrm>
            <a:off x="6897688" y="1708150"/>
            <a:ext cx="9858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400" b="1" baseline="3000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26649" name="Рисунок 26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2125" y="1565275"/>
            <a:ext cx="1285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0" name="TextBox 27"/>
          <p:cNvSpPr txBox="1">
            <a:spLocks noChangeArrowheads="1"/>
          </p:cNvSpPr>
          <p:nvPr/>
        </p:nvSpPr>
        <p:spPr bwMode="auto">
          <a:xfrm>
            <a:off x="8540750" y="1708150"/>
            <a:ext cx="6080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baseline="30000">
                <a:latin typeface="Times New Roman" pitchFamily="18" charset="0"/>
                <a:cs typeface="Times New Roman" pitchFamily="18" charset="0"/>
              </a:rPr>
              <a:t>-</a:t>
            </a:r>
            <a:endParaRPr lang="ru-RU" sz="5400" b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51" name="Рисунок 28" descr="oldpaper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813" y="2779713"/>
            <a:ext cx="2643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29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853521">
            <a:off x="8169275" y="233680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0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468709">
            <a:off x="7291388" y="231616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1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063" y="4208463"/>
            <a:ext cx="16430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5" name="TextBox 32"/>
          <p:cNvSpPr txBox="1">
            <a:spLocks noChangeArrowheads="1"/>
          </p:cNvSpPr>
          <p:nvPr/>
        </p:nvSpPr>
        <p:spPr bwMode="auto">
          <a:xfrm>
            <a:off x="1968500" y="4279900"/>
            <a:ext cx="152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5400" b="1" baseline="30000">
                <a:latin typeface="Times New Roman" pitchFamily="18" charset="0"/>
                <a:cs typeface="Times New Roman" pitchFamily="18" charset="0"/>
              </a:rPr>
              <a:t>2+</a:t>
            </a:r>
            <a:endParaRPr lang="ru-RU" sz="5400" b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56" name="Рисунок 33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3000" y="4208463"/>
            <a:ext cx="1714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7" name="TextBox 34"/>
          <p:cNvSpPr txBox="1">
            <a:spLocks noChangeArrowheads="1"/>
          </p:cNvSpPr>
          <p:nvPr/>
        </p:nvSpPr>
        <p:spPr bwMode="auto">
          <a:xfrm>
            <a:off x="3897313" y="4279900"/>
            <a:ext cx="14160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5400" b="1" baseline="30000">
                <a:latin typeface="Times New Roman" pitchFamily="18" charset="0"/>
                <a:cs typeface="Times New Roman" pitchFamily="18" charset="0"/>
              </a:rPr>
              <a:t>-</a:t>
            </a:r>
            <a:endParaRPr lang="ru-RU" sz="5400" b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58" name="Рисунок 35" descr="oldpaper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2813" y="5422900"/>
            <a:ext cx="2928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36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853521">
            <a:off x="3740151" y="4979987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0" name="Рисунок 37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468709">
            <a:off x="2862263" y="49593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1" name="Рисунок 38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1813" y="4208463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2" name="TextBox 39"/>
          <p:cNvSpPr txBox="1">
            <a:spLocks noChangeArrowheads="1"/>
          </p:cNvSpPr>
          <p:nvPr/>
        </p:nvSpPr>
        <p:spPr bwMode="auto">
          <a:xfrm>
            <a:off x="5826125" y="4351338"/>
            <a:ext cx="9858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5400" b="1" baseline="3000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26663" name="Рисунок 40" descr="oldpaper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563" y="4208463"/>
            <a:ext cx="17859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4" name="TextBox 41"/>
          <p:cNvSpPr txBox="1">
            <a:spLocks noChangeArrowheads="1"/>
          </p:cNvSpPr>
          <p:nvPr/>
        </p:nvSpPr>
        <p:spPr bwMode="auto">
          <a:xfrm>
            <a:off x="7112000" y="4351338"/>
            <a:ext cx="17621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5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baseline="30000">
                <a:latin typeface="Times New Roman" pitchFamily="18" charset="0"/>
                <a:cs typeface="Times New Roman" pitchFamily="18" charset="0"/>
              </a:rPr>
              <a:t>3-</a:t>
            </a:r>
            <a:endParaRPr lang="ru-RU" sz="5400" b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65" name="Рисунок 42" descr="oldpaper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0375" y="5422900"/>
            <a:ext cx="2857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Рисунок 43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853521">
            <a:off x="7097713" y="49799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7" name="Рисунок 44" descr="карандаш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468709">
            <a:off x="6219825" y="4959350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6" descr="Zamok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0" y="466725"/>
            <a:ext cx="37988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67540-2500x1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6416" y="1212205"/>
            <a:ext cx="3528392" cy="249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shutterstock_16771882_klei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216" y="4067869"/>
            <a:ext cx="4464496" cy="297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32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40" y="539477"/>
            <a:ext cx="2676177" cy="283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epositphotos_3675036-Old-laborato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5856" y="3563813"/>
            <a:ext cx="2457083" cy="356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Прямая со стрелкой 22"/>
          <p:cNvCxnSpPr/>
          <p:nvPr/>
        </p:nvCxnSpPr>
        <p:spPr>
          <a:xfrm rot="5400000">
            <a:off x="3384551" y="1042987"/>
            <a:ext cx="792162" cy="792163"/>
          </a:xfrm>
          <a:prstGeom prst="straightConnector1">
            <a:avLst/>
          </a:prstGeom>
          <a:ln w="31750">
            <a:solidFill>
              <a:srgbClr val="D16309">
                <a:alpha val="7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339975" y="2808288"/>
            <a:ext cx="3095625" cy="1295400"/>
          </a:xfrm>
          <a:prstGeom prst="straightConnector1">
            <a:avLst/>
          </a:prstGeom>
          <a:ln w="31750">
            <a:solidFill>
              <a:srgbClr val="D16309">
                <a:alpha val="7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84775" y="1474788"/>
            <a:ext cx="1008063" cy="792162"/>
          </a:xfrm>
          <a:prstGeom prst="straightConnector1">
            <a:avLst/>
          </a:prstGeom>
          <a:ln w="31750">
            <a:solidFill>
              <a:srgbClr val="D16309">
                <a:alpha val="7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248944" y="2628106"/>
            <a:ext cx="2232025" cy="792163"/>
          </a:xfrm>
          <a:prstGeom prst="straightConnector1">
            <a:avLst/>
          </a:prstGeom>
          <a:ln w="31750">
            <a:solidFill>
              <a:srgbClr val="D16309">
                <a:alpha val="7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3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936625" y="6948488"/>
            <a:ext cx="2520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Комната «Соли»</a:t>
            </a:r>
          </a:p>
        </p:txBody>
      </p:sp>
      <p:sp>
        <p:nvSpPr>
          <p:cNvPr id="5132" name="TextBox 3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19138" y="3203575"/>
            <a:ext cx="28781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Комната «Оксиды»</a:t>
            </a:r>
          </a:p>
        </p:txBody>
      </p:sp>
      <p:sp>
        <p:nvSpPr>
          <p:cNvPr id="5133" name="TextBox 3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264275" y="3563938"/>
            <a:ext cx="31194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Комната «Кислоты»</a:t>
            </a:r>
          </a:p>
        </p:txBody>
      </p:sp>
      <p:sp>
        <p:nvSpPr>
          <p:cNvPr id="5134" name="TextBox 36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824413" y="6875463"/>
            <a:ext cx="33131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Комната «Основания»</a:t>
            </a: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7488584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43" name="TextBox 42">
            <a:hlinkClick r:id="rId13" action="ppaction://hlinksldjump"/>
          </p:cNvPr>
          <p:cNvSpPr txBox="1"/>
          <p:nvPr/>
        </p:nvSpPr>
        <p:spPr>
          <a:xfrm>
            <a:off x="0" y="0"/>
            <a:ext cx="388818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Замок КОСО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85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2388" y="4932363"/>
            <a:ext cx="251936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82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3" y="3203575"/>
            <a:ext cx="251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83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9363" y="3203575"/>
            <a:ext cx="252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84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4932363"/>
            <a:ext cx="25209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81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9363" y="2266950"/>
            <a:ext cx="252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80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3" y="2266950"/>
            <a:ext cx="251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26"/>
          <p:cNvSpPr txBox="1">
            <a:spLocks noChangeArrowheads="1"/>
          </p:cNvSpPr>
          <p:nvPr/>
        </p:nvSpPr>
        <p:spPr bwMode="auto">
          <a:xfrm>
            <a:off x="7380288" y="7019925"/>
            <a:ext cx="2160587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</a:tabLst>
            </a:pPr>
            <a:endParaRPr lang="ru-RU" sz="2000" b="1">
              <a:solidFill>
                <a:srgbClr val="000000"/>
              </a:solidFill>
              <a:cs typeface="Lucida Sans Unicode" pitchFamily="34" charset="0"/>
              <a:hlinkClick r:id=""/>
            </a:endParaRPr>
          </a:p>
        </p:txBody>
      </p:sp>
      <p:pic>
        <p:nvPicPr>
          <p:cNvPr id="6153" name="Рисунок 48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1258888"/>
            <a:ext cx="252095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49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925" y="1331913"/>
            <a:ext cx="25209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Скругленный прямоугольник 64"/>
          <p:cNvSpPr/>
          <p:nvPr/>
        </p:nvSpPr>
        <p:spPr>
          <a:xfrm>
            <a:off x="1367904" y="1763613"/>
            <a:ext cx="1008112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384128" y="2771725"/>
            <a:ext cx="1008112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367904" y="3635821"/>
            <a:ext cx="1080120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295896" y="5436021"/>
            <a:ext cx="1080120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240112" y="1835621"/>
            <a:ext cx="1152128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367904" y="2771725"/>
            <a:ext cx="1080120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312120" y="3707829"/>
            <a:ext cx="1080120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384128" y="5436021"/>
            <a:ext cx="1080120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pic>
        <p:nvPicPr>
          <p:cNvPr id="6163" name="Рисунок 86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2195513"/>
            <a:ext cx="252095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Скругленный прямоугольник 87"/>
          <p:cNvSpPr/>
          <p:nvPr/>
        </p:nvSpPr>
        <p:spPr>
          <a:xfrm>
            <a:off x="5976416" y="2699717"/>
            <a:ext cx="1008112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pic>
        <p:nvPicPr>
          <p:cNvPr id="6165" name="Рисунок 88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438" y="1331913"/>
            <a:ext cx="25209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Скругленный прямоугольник 89"/>
          <p:cNvSpPr/>
          <p:nvPr/>
        </p:nvSpPr>
        <p:spPr>
          <a:xfrm>
            <a:off x="7920632" y="1835621"/>
            <a:ext cx="1008112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pic>
        <p:nvPicPr>
          <p:cNvPr id="6167" name="Рисунок 90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0" y="3132138"/>
            <a:ext cx="25193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Скругленный прямоугольник 91"/>
          <p:cNvSpPr/>
          <p:nvPr/>
        </p:nvSpPr>
        <p:spPr>
          <a:xfrm>
            <a:off x="7848624" y="3635821"/>
            <a:ext cx="1008112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pic>
        <p:nvPicPr>
          <p:cNvPr id="6169" name="Рисунок 92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75" y="4932363"/>
            <a:ext cx="25209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Скругленный прямоугольник 93"/>
          <p:cNvSpPr/>
          <p:nvPr/>
        </p:nvSpPr>
        <p:spPr>
          <a:xfrm>
            <a:off x="7992640" y="5436021"/>
            <a:ext cx="1008112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pic>
        <p:nvPicPr>
          <p:cNvPr id="6171" name="Рисунок 94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5003800"/>
            <a:ext cx="252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Скругленный прямоугольник 95"/>
          <p:cNvSpPr/>
          <p:nvPr/>
        </p:nvSpPr>
        <p:spPr>
          <a:xfrm>
            <a:off x="5976416" y="5508029"/>
            <a:ext cx="1008112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pic>
        <p:nvPicPr>
          <p:cNvPr id="6173" name="Рисунок 96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1331913"/>
            <a:ext cx="25209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Скругленный прямоугольник 97"/>
          <p:cNvSpPr/>
          <p:nvPr/>
        </p:nvSpPr>
        <p:spPr>
          <a:xfrm>
            <a:off x="5904408" y="1835621"/>
            <a:ext cx="1080120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pic>
        <p:nvPicPr>
          <p:cNvPr id="6175" name="Рисунок 98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75" y="2266950"/>
            <a:ext cx="252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Скругленный прямоугольник 99"/>
          <p:cNvSpPr/>
          <p:nvPr/>
        </p:nvSpPr>
        <p:spPr>
          <a:xfrm>
            <a:off x="7920632" y="2771725"/>
            <a:ext cx="1080120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pic>
        <p:nvPicPr>
          <p:cNvPr id="6177" name="Рисунок 100" descr="l zwrooopio ggwmbw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3203575"/>
            <a:ext cx="252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Скругленный прямоугольник 101"/>
          <p:cNvSpPr/>
          <p:nvPr/>
        </p:nvSpPr>
        <p:spPr>
          <a:xfrm>
            <a:off x="5904408" y="3707829"/>
            <a:ext cx="1080120" cy="40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367904" y="2771725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12120" y="3707829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240112" y="1835621"/>
            <a:ext cx="1152128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384128" y="5436021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904408" y="1835621"/>
            <a:ext cx="1080120" cy="4320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5904408" y="3707829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7920632" y="2771725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367904" y="1763613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384128" y="2771725"/>
            <a:ext cx="1008112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367904" y="3635821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295896" y="5436021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7920632" y="1835621"/>
            <a:ext cx="1008112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NaCl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5976416" y="2699717"/>
            <a:ext cx="1008112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7848624" y="3635821"/>
            <a:ext cx="1008112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ZnCl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976416" y="5508029"/>
            <a:ext cx="1080120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7992640" y="5436021"/>
            <a:ext cx="1008112" cy="425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>
            <a:hlinkClick r:id="rId5" action="ppaction://hlinksldjump"/>
          </p:cNvPr>
          <p:cNvSpPr txBox="1"/>
          <p:nvPr/>
        </p:nvSpPr>
        <p:spPr>
          <a:xfrm>
            <a:off x="7704608" y="0"/>
            <a:ext cx="2215415" cy="378565"/>
          </a:xfrm>
          <a:prstGeom prst="rect">
            <a:avLst/>
          </a:prstGeom>
          <a:solidFill>
            <a:srgbClr val="542804"/>
          </a:solidFill>
          <a:ln>
            <a:solidFill>
              <a:srgbClr val="54280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Вернутся в замок</a:t>
            </a:r>
          </a:p>
        </p:txBody>
      </p:sp>
      <p:sp>
        <p:nvSpPr>
          <p:cNvPr id="120" name="TextBox 119">
            <a:hlinkClick r:id="rId5" action="ppaction://hlinksldjump"/>
          </p:cNvPr>
          <p:cNvSpPr txBox="1"/>
          <p:nvPr/>
        </p:nvSpPr>
        <p:spPr>
          <a:xfrm>
            <a:off x="0" y="0"/>
            <a:ext cx="388818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Замок КОСО</a:t>
            </a:r>
          </a:p>
        </p:txBody>
      </p:sp>
      <p:sp>
        <p:nvSpPr>
          <p:cNvPr id="62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23850"/>
            <a:ext cx="10080625" cy="61118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Выберите склянки с оксидами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hlinkClick r:id="rId3" action="ppaction://hlinksldjump"/>
          </p:cNvPr>
          <p:cNvSpPr txBox="1"/>
          <p:nvPr/>
        </p:nvSpPr>
        <p:spPr>
          <a:xfrm>
            <a:off x="0" y="0"/>
            <a:ext cx="388818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Замок КОСО</a:t>
            </a:r>
          </a:p>
        </p:txBody>
      </p:sp>
      <p:sp>
        <p:nvSpPr>
          <p:cNvPr id="7173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323850"/>
            <a:ext cx="9793287" cy="61118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Выберите склянки с основаниями</a:t>
            </a:r>
          </a:p>
        </p:txBody>
      </p:sp>
      <p:pic>
        <p:nvPicPr>
          <p:cNvPr id="7174" name="Рисунок 9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25" y="1258888"/>
            <a:ext cx="2159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10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1331913"/>
            <a:ext cx="2159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1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1258888"/>
            <a:ext cx="21605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2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25" y="2916238"/>
            <a:ext cx="215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3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2916238"/>
            <a:ext cx="215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4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00" y="2916238"/>
            <a:ext cx="215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15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063" y="4500563"/>
            <a:ext cx="21605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Рисунок 16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0" y="4500563"/>
            <a:ext cx="21605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17" descr="склян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4500563"/>
            <a:ext cx="21605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583928" y="2051645"/>
            <a:ext cx="1008112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08264" y="3563813"/>
            <a:ext cx="1008112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60592" y="5219997"/>
            <a:ext cx="1008112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32600" y="3563813"/>
            <a:ext cx="1008112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36256" y="2051645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88584" y="2051645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11920" y="3635821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83928" y="5219997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08264" y="5219997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36256" y="2051645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88584" y="2051645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11920" y="3635821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Ca(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17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83928" y="5219997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Mg(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1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08264" y="5219997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Fe(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83928" y="2051645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08264" y="3563813"/>
            <a:ext cx="1080120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32600" y="3563813"/>
            <a:ext cx="1008112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60592" y="5219997"/>
            <a:ext cx="1008112" cy="576064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hlinkClick r:id="rId3" action="ppaction://hlinksldjump"/>
          </p:cNvPr>
          <p:cNvSpPr txBox="1"/>
          <p:nvPr/>
        </p:nvSpPr>
        <p:spPr>
          <a:xfrm>
            <a:off x="7704608" y="0"/>
            <a:ext cx="2215415" cy="378565"/>
          </a:xfrm>
          <a:prstGeom prst="rect">
            <a:avLst/>
          </a:prstGeom>
          <a:solidFill>
            <a:srgbClr val="542804"/>
          </a:solidFill>
          <a:ln>
            <a:solidFill>
              <a:srgbClr val="54280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Вернутся в замок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hlinkClick r:id="rId4" action="ppaction://hlinksldjump"/>
          </p:cNvPr>
          <p:cNvSpPr txBox="1"/>
          <p:nvPr/>
        </p:nvSpPr>
        <p:spPr>
          <a:xfrm>
            <a:off x="0" y="0"/>
            <a:ext cx="3888184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Замок КОСО</a:t>
            </a:r>
          </a:p>
        </p:txBody>
      </p:sp>
      <p:sp>
        <p:nvSpPr>
          <p:cNvPr id="8197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323850"/>
            <a:ext cx="9793287" cy="61118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Выберите склянки с кислотами</a:t>
            </a:r>
          </a:p>
        </p:txBody>
      </p:sp>
      <p:pic>
        <p:nvPicPr>
          <p:cNvPr id="8198" name="Рисунок 6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" y="2124075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7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0588" y="2124075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8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3963" y="3275013"/>
            <a:ext cx="32400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0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4284663"/>
            <a:ext cx="3241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1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7563" y="4284663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2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0" y="5219700"/>
            <a:ext cx="32400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13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475" y="2195513"/>
            <a:ext cx="32400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Рисунок 14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750" y="3348038"/>
            <a:ext cx="3241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Рисунок 15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4638" y="3348038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Рисунок 16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0313" y="4356100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Рисунок 17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4638" y="4356100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Рисунок 18" descr="sklyanka-125ml-mal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6938" y="5364163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1511920" y="241168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59992" y="3563813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39912" y="457192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48424" y="3635821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60592" y="4643933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12520" y="565204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96096" y="241168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24088" y="457192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15976" y="5508029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68504" y="2483693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60592" y="3635821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76416" y="4643933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11920" y="241168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59992" y="3563813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39912" y="457192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48424" y="3635821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560592" y="4643933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12520" y="565204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Cl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96096" y="241168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24088" y="4571925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15976" y="5508029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68504" y="2483693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60592" y="3635821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976416" y="4643933"/>
            <a:ext cx="122413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NO</a:t>
            </a:r>
            <a:endParaRPr lang="ru-RU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hlinkClick r:id="rId4" action="ppaction://hlinksldjump"/>
          </p:cNvPr>
          <p:cNvSpPr txBox="1"/>
          <p:nvPr/>
        </p:nvSpPr>
        <p:spPr>
          <a:xfrm>
            <a:off x="7704608" y="0"/>
            <a:ext cx="2215415" cy="378565"/>
          </a:xfrm>
          <a:prstGeom prst="rect">
            <a:avLst/>
          </a:prstGeom>
          <a:solidFill>
            <a:srgbClr val="542804"/>
          </a:solidFill>
          <a:ln>
            <a:solidFill>
              <a:srgbClr val="54280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Вернутся в замок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7489825" cy="61118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Выберите склянки с солями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704608" y="0"/>
            <a:ext cx="2215415" cy="378565"/>
          </a:xfrm>
          <a:prstGeom prst="rect">
            <a:avLst/>
          </a:prstGeom>
          <a:solidFill>
            <a:srgbClr val="542804"/>
          </a:solidFill>
          <a:ln>
            <a:solidFill>
              <a:srgbClr val="542804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Вернутся в замок</a:t>
            </a:r>
          </a:p>
        </p:txBody>
      </p:sp>
      <p:pic>
        <p:nvPicPr>
          <p:cNvPr id="9222" name="Рисунок 6" descr="toote_pilt.i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7200" y="1042988"/>
            <a:ext cx="29527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 descr="toote_pilt.i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13" y="1042988"/>
            <a:ext cx="29527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8" descr="toote_pilt.i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5263" y="1979613"/>
            <a:ext cx="29527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9" descr="toote_pilt.i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6213" y="1979613"/>
            <a:ext cx="29527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0" descr="toote_pilt.i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2916238"/>
            <a:ext cx="29527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1" descr="toote_pilt.i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975" y="2916238"/>
            <a:ext cx="295116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2" descr="toote_pilt.i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2388" y="3851275"/>
            <a:ext cx="29527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13" descr="toote_pilt.i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6213" y="3851275"/>
            <a:ext cx="29527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520032" y="1403573"/>
            <a:ext cx="1584176" cy="43204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48424" y="4283893"/>
            <a:ext cx="1584176" cy="43204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44368" y="3275781"/>
            <a:ext cx="1584176" cy="43204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28144" y="2411685"/>
            <a:ext cx="1584176" cy="43204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00352" y="1403573"/>
            <a:ext cx="1584176" cy="43204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48424" y="2339677"/>
            <a:ext cx="1584176" cy="43204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92040" y="3275781"/>
            <a:ext cx="1584176" cy="43204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84128" y="4283893"/>
            <a:ext cx="1584176" cy="43204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032" y="1403573"/>
            <a:ext cx="158417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44368" y="3275781"/>
            <a:ext cx="158417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48424" y="4283893"/>
            <a:ext cx="158417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28144" y="2411685"/>
            <a:ext cx="158417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92040" y="3275781"/>
            <a:ext cx="158417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00352" y="1403573"/>
            <a:ext cx="158417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48424" y="2339677"/>
            <a:ext cx="158417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MgOHCl</a:t>
            </a:r>
            <a:endParaRPr lang="ru-RU" sz="2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84128" y="4283893"/>
            <a:ext cx="1584176" cy="432048"/>
          </a:xfrm>
          <a:prstGeom prst="roundRect">
            <a:avLst/>
          </a:prstGeom>
          <a:ln>
            <a:solidFill>
              <a:srgbClr val="54280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NaPO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46" name="Рисунок 30" descr="карта осторва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2275"/>
            <a:ext cx="9683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539750"/>
            <a:ext cx="9720263" cy="93503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Какое вещество скрыто в пещере?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327650" y="2411413"/>
            <a:ext cx="4537075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8" rIns="90000" bIns="45000"/>
          <a:lstStyle/>
          <a:p>
            <a:pPr marL="457200" indent="-457200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Лакмус в них краснеет.</a:t>
            </a:r>
          </a:p>
          <a:p>
            <a: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Растворяется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цинк и медь.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16" y="2195661"/>
            <a:ext cx="4319588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099425" y="7019925"/>
            <a:ext cx="90011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endParaRPr lang="ru-RU">
              <a:solidFill>
                <a:srgbClr val="000000"/>
              </a:solidFill>
              <a:cs typeface="Lucida Sans Unicode" pitchFamily="34" charset="0"/>
              <a:hlinkClick r:id="" action="ppaction://noaction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952750" y="2411413"/>
            <a:ext cx="1824038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8" rIns="90000" bIns="45000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кислоты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0" y="0"/>
            <a:ext cx="5184328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Пещера забытых веществ</a:t>
            </a: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pic>
        <p:nvPicPr>
          <p:cNvPr id="15" name="Рисунок 14" descr="kungur-per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004427"/>
            <a:ext cx="4824536" cy="320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4" name="Прямоугольник 15"/>
          <p:cNvSpPr>
            <a:spLocks noChangeArrowheads="1"/>
          </p:cNvSpPr>
          <p:nvPr/>
        </p:nvSpPr>
        <p:spPr bwMode="auto">
          <a:xfrm>
            <a:off x="936625" y="5292725"/>
            <a:ext cx="86407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Мелок - пускает пузыри!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Его нужно добавлять в воду, а не наоборот!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8099425" y="7019925"/>
            <a:ext cx="143986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</a:tabLst>
            </a:pPr>
            <a:endParaRPr lang="ru-RU">
              <a:solidFill>
                <a:srgbClr val="000000"/>
              </a:solidFill>
              <a:cs typeface="Lucida Sans Unicode" pitchFamily="34" charset="0"/>
              <a:hlinkClick r:id="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0" y="0"/>
            <a:ext cx="5184328" cy="550279"/>
          </a:xfrm>
          <a:prstGeom prst="rect">
            <a:avLst/>
          </a:prstGeom>
          <a:solidFill>
            <a:srgbClr val="993300">
              <a:alpha val="7607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Пещера забытых веществ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7416576" y="179437"/>
            <a:ext cx="2376264" cy="349968"/>
          </a:xfrm>
          <a:prstGeom prst="rect">
            <a:avLst/>
          </a:prstGeom>
          <a:solidFill>
            <a:srgbClr val="54280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Посмотреть  карту</a:t>
            </a:r>
          </a:p>
        </p:txBody>
      </p:sp>
      <p:sp>
        <p:nvSpPr>
          <p:cNvPr id="11273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539750"/>
            <a:ext cx="9720263" cy="935038"/>
          </a:xfrm>
        </p:spPr>
        <p:txBody>
          <a:bodyPr tIns="28224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0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Какое вещество скрыто в пещере?</a:t>
            </a:r>
          </a:p>
        </p:txBody>
      </p:sp>
      <p:sp>
        <p:nvSpPr>
          <p:cNvPr id="11274" name="Прямоугольник 13"/>
          <p:cNvSpPr>
            <a:spLocks noChangeArrowheads="1"/>
          </p:cNvSpPr>
          <p:nvPr/>
        </p:nvSpPr>
        <p:spPr bwMode="auto">
          <a:xfrm>
            <a:off x="647700" y="5075238"/>
            <a:ext cx="89296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Сообщаю: я спешу! Я живу, пока пишу. Исчертил всю доску белым… Исчезаю. Был я ...</a:t>
            </a:r>
          </a:p>
        </p:txBody>
      </p:sp>
      <p:pic>
        <p:nvPicPr>
          <p:cNvPr id="15" name="Рисунок 14" descr="chalk_Stockby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064" y="1259557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kungur-per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630" y="1187549"/>
            <a:ext cx="618202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1469</TotalTime>
  <Words>836</Words>
  <Application>Microsoft Office PowerPoint</Application>
  <PresentationFormat>Произвольный</PresentationFormat>
  <Paragraphs>291</Paragraphs>
  <Slides>24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Выберите склянки с оксидами</vt:lpstr>
      <vt:lpstr>Выберите склянки с основаниями</vt:lpstr>
      <vt:lpstr>Выберите склянки с кислотами</vt:lpstr>
      <vt:lpstr>Выберите склянки с солями</vt:lpstr>
      <vt:lpstr>Какое вещество скрыто в пещере?</vt:lpstr>
      <vt:lpstr>Какое вещество скрыто в пещере?</vt:lpstr>
      <vt:lpstr>Какое вещество скрыто в пещере?</vt:lpstr>
      <vt:lpstr>Какое вещество скрыто в пещере?</vt:lpstr>
      <vt:lpstr>Какое вещество скрыто в пещере?</vt:lpstr>
      <vt:lpstr>Слайд 13</vt:lpstr>
      <vt:lpstr>Слайд 14</vt:lpstr>
      <vt:lpstr>Слайд 15</vt:lpstr>
      <vt:lpstr>Слайд 16</vt:lpstr>
      <vt:lpstr>Найдите третье лишнее вещество?</vt:lpstr>
      <vt:lpstr>Найдите ошибки</vt:lpstr>
      <vt:lpstr>Формулы кислот и их названия</vt:lpstr>
      <vt:lpstr>Цветовое обозначение этикеток кислот, солей, оснований и оксидов</vt:lpstr>
      <vt:lpstr>Все соли в ряду растворимы в воде</vt:lpstr>
      <vt:lpstr>Распознайте индикаторами раствор</vt:lpstr>
      <vt:lpstr>Заполните пробелы</vt:lpstr>
      <vt:lpstr>Составьте формулы веществ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эльдорадо</dc:creator>
  <cp:lastModifiedBy>Пользователь Windows</cp:lastModifiedBy>
  <cp:revision>217</cp:revision>
  <cp:lastPrinted>1601-01-01T00:00:00Z</cp:lastPrinted>
  <dcterms:created xsi:type="dcterms:W3CDTF">2011-08-05T10:22:18Z</dcterms:created>
  <dcterms:modified xsi:type="dcterms:W3CDTF">2020-03-17T16:21:12Z</dcterms:modified>
</cp:coreProperties>
</file>