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79" r:id="rId15"/>
    <p:sldId id="274" r:id="rId16"/>
    <p:sldId id="277" r:id="rId17"/>
    <p:sldId id="278" r:id="rId18"/>
    <p:sldId id="267" r:id="rId19"/>
    <p:sldId id="268" r:id="rId20"/>
    <p:sldId id="269" r:id="rId21"/>
    <p:sldId id="270" r:id="rId22"/>
    <p:sldId id="280" r:id="rId23"/>
    <p:sldId id="281" r:id="rId24"/>
    <p:sldId id="282" r:id="rId25"/>
    <p:sldId id="271" r:id="rId26"/>
    <p:sldId id="272" r:id="rId2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39A"/>
    <a:srgbClr val="9E2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00"/>
  </p:normalViewPr>
  <p:slideViewPr>
    <p:cSldViewPr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6EFBE2BA-9743-4F77-8B1E-668681F274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8F879-E2C7-4C60-B737-93E3056D75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54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F2C74-01E5-414B-A863-E884A3C728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79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41FB5-1A01-45F7-BC3B-C4FEF08450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55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5DD46-8E2B-4ADD-96B6-D34B52CC3E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6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7660A-FDD4-4753-AEBE-305D5245CD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1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0A051-FAEC-4174-A425-0F5B2DD4CE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1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D1E27-D926-4AC3-BE21-1642365A71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72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9DC9B-6358-4D08-B1F6-8EBF7142F7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6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101E8-559A-4339-8A11-3253B85B73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6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D410E-C85F-4B5F-9FCA-4EF6FCC4B0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8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59458E45-F8F5-446A-9364-12EA6C5D44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Приёмы смыслового чтения на разных этапах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 Семенова Т.А., учитель русского языка и литературы первой </a:t>
            </a:r>
            <a:r>
              <a:rPr lang="ru-RU" dirty="0" smtClean="0"/>
              <a:t>категории</a:t>
            </a:r>
          </a:p>
          <a:p>
            <a:pPr algn="r"/>
            <a:r>
              <a:rPr lang="ru-RU" dirty="0" smtClean="0"/>
              <a:t>МБОУ </a:t>
            </a:r>
            <a:r>
              <a:rPr lang="ru-RU" smtClean="0"/>
              <a:t>«КСОШ-интернат №1»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447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457200"/>
            <a:ext cx="7772400" cy="5562600"/>
          </a:xfrm>
        </p:spPr>
        <p:txBody>
          <a:bodyPr/>
          <a:lstStyle/>
          <a:p>
            <a:pPr algn="ctr"/>
            <a:r>
              <a:rPr lang="ru-RU" sz="4000" b="1" dirty="0" smtClean="0"/>
              <a:t>Приём </a:t>
            </a:r>
            <a:r>
              <a:rPr lang="ru-RU" sz="4000" b="1" dirty="0" smtClean="0">
                <a:solidFill>
                  <a:srgbClr val="FF0000"/>
                </a:solidFill>
              </a:rPr>
              <a:t>«Толстые и тонкие вопросы»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- самый простой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- самый каверзный</a:t>
            </a:r>
          </a:p>
          <a:p>
            <a:pPr algn="ctr"/>
            <a:r>
              <a:rPr lang="ru-RU" sz="4800" b="1" dirty="0">
                <a:solidFill>
                  <a:srgbClr val="00B050"/>
                </a:solidFill>
              </a:rPr>
              <a:t>с</a:t>
            </a:r>
            <a:r>
              <a:rPr lang="ru-RU" sz="4800" b="1" dirty="0" smtClean="0">
                <a:solidFill>
                  <a:srgbClr val="00B050"/>
                </a:solidFill>
              </a:rPr>
              <a:t>амый оригинальный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</a:rPr>
              <a:t>с</a:t>
            </a:r>
            <a:r>
              <a:rPr lang="ru-RU" sz="4800" b="1" dirty="0" smtClean="0">
                <a:solidFill>
                  <a:srgbClr val="002060"/>
                </a:solidFill>
              </a:rPr>
              <a:t>амый сложный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6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4624"/>
            <a:ext cx="7772400" cy="576064"/>
          </a:xfrm>
        </p:spPr>
        <p:txBody>
          <a:bodyPr/>
          <a:lstStyle/>
          <a:p>
            <a:r>
              <a:rPr lang="ru-RU" b="1" dirty="0" smtClean="0"/>
              <a:t>Ромашка </a:t>
            </a:r>
            <a:r>
              <a:rPr lang="ru-RU" b="1" dirty="0" err="1" smtClean="0"/>
              <a:t>Блума</a:t>
            </a:r>
            <a:endParaRPr lang="ru-RU" b="1" dirty="0"/>
          </a:p>
        </p:txBody>
      </p:sp>
      <p:pic>
        <p:nvPicPr>
          <p:cNvPr id="2050" name="Picture 2" descr="ÐÐ°ÑÑÐ¸Ð½ÐºÐ¸ Ð¿Ð¾ Ð·Ð°Ð¿ÑÐ¾ÑÑ ÑÐ¾Ð¼Ð°ÑÐºÐ° ÐÐ»ÑÐ¼Ð° ÐºÐ°ÑÑÐ¸Ð½Ðº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2696"/>
            <a:ext cx="7772400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912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К</a:t>
            </a:r>
            <a:r>
              <a:rPr lang="ru-RU" sz="6600" b="1" dirty="0" smtClean="0">
                <a:solidFill>
                  <a:srgbClr val="00B050"/>
                </a:solidFill>
              </a:rPr>
              <a:t>у</a:t>
            </a:r>
            <a:r>
              <a:rPr lang="ru-RU" sz="6600" b="1" dirty="0" smtClean="0">
                <a:solidFill>
                  <a:srgbClr val="7030A0"/>
                </a:solidFill>
              </a:rPr>
              <a:t>б</a:t>
            </a:r>
            <a:r>
              <a:rPr lang="ru-RU" sz="6600" b="1" dirty="0" smtClean="0">
                <a:solidFill>
                  <a:schemeClr val="accent5">
                    <a:lumMod val="25000"/>
                  </a:schemeClr>
                </a:solidFill>
              </a:rPr>
              <a:t>и</a:t>
            </a:r>
            <a:r>
              <a:rPr lang="ru-RU" sz="6600" b="1" dirty="0" smtClean="0">
                <a:solidFill>
                  <a:srgbClr val="C00000"/>
                </a:solidFill>
              </a:rPr>
              <a:t>к</a:t>
            </a:r>
            <a:r>
              <a:rPr lang="ru-RU" sz="6600" b="1" dirty="0" smtClean="0"/>
              <a:t> </a:t>
            </a:r>
            <a:r>
              <a:rPr lang="ru-RU" sz="66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Б</a:t>
            </a:r>
            <a:r>
              <a:rPr lang="ru-RU" sz="6600" b="1" dirty="0" err="1" smtClean="0">
                <a:solidFill>
                  <a:schemeClr val="accent2">
                    <a:lumMod val="75000"/>
                  </a:schemeClr>
                </a:solidFill>
              </a:rPr>
              <a:t>л</a:t>
            </a:r>
            <a:r>
              <a:rPr lang="ru-RU" sz="6600" b="1" dirty="0" err="1" smtClean="0">
                <a:solidFill>
                  <a:srgbClr val="9E2286"/>
                </a:solidFill>
              </a:rPr>
              <a:t>у</a:t>
            </a:r>
            <a:r>
              <a:rPr lang="ru-RU" sz="6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</a:t>
            </a:r>
            <a:r>
              <a:rPr lang="ru-RU" sz="6600" b="1" dirty="0" err="1" smtClean="0">
                <a:solidFill>
                  <a:srgbClr val="BD039A"/>
                </a:solidFill>
              </a:rPr>
              <a:t>а</a:t>
            </a:r>
            <a:endParaRPr lang="ru-RU" sz="6600" b="1" dirty="0">
              <a:solidFill>
                <a:srgbClr val="BD039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484784"/>
            <a:ext cx="7772400" cy="4535016"/>
          </a:xfrm>
        </p:spPr>
        <p:txBody>
          <a:bodyPr/>
          <a:lstStyle/>
          <a:p>
            <a:r>
              <a:rPr lang="ru-RU" b="1" dirty="0"/>
              <a:t>Классификация </a:t>
            </a:r>
            <a:r>
              <a:rPr lang="ru-RU" b="1" dirty="0" smtClean="0"/>
              <a:t>вопросов:</a:t>
            </a:r>
          </a:p>
          <a:p>
            <a:pPr algn="ctr"/>
            <a:r>
              <a:rPr lang="ru-RU" b="1" dirty="0" smtClean="0"/>
              <a:t>1) НАЗОВИ…</a:t>
            </a:r>
          </a:p>
          <a:p>
            <a:pPr algn="ctr"/>
            <a:r>
              <a:rPr lang="ru-RU" b="1" dirty="0" smtClean="0"/>
              <a:t>2) ПОЧЕМУ…</a:t>
            </a:r>
          </a:p>
          <a:p>
            <a:pPr algn="ctr"/>
            <a:r>
              <a:rPr lang="ru-RU" b="1" dirty="0" smtClean="0"/>
              <a:t>3) ОБЪЯСНИ…</a:t>
            </a:r>
          </a:p>
          <a:p>
            <a:pPr algn="ctr"/>
            <a:r>
              <a:rPr lang="ru-RU" b="1" dirty="0" smtClean="0"/>
              <a:t>4)ПРЕДЛОЖИ…</a:t>
            </a:r>
          </a:p>
          <a:p>
            <a:pPr algn="ctr"/>
            <a:r>
              <a:rPr lang="ru-RU" b="1" dirty="0" smtClean="0"/>
              <a:t>5) ПРИДУМАЙ… </a:t>
            </a:r>
          </a:p>
          <a:p>
            <a:pPr algn="ctr"/>
            <a:r>
              <a:rPr lang="ru-RU" b="1" dirty="0" smtClean="0"/>
              <a:t>6) ПОДЕЛИСЬ…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198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s736593.cdn3.setup.ru/u/pic/8f/49a2debc5611e68359e17955198316/-/%D0%A0%D0%B0%D0%B7%D0%B2%D0%B5%D1%80%D1%82%D0%BA%D0%B0_%D0%BA%D1%83%D0%B1%D0%B0%20%282%2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7772400" cy="52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927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ru-RU" sz="6000" b="1" dirty="0">
                <a:solidFill>
                  <a:srgbClr val="FF0000"/>
                </a:solidFill>
              </a:rPr>
              <a:t>Прием «6 </a:t>
            </a:r>
            <a:r>
              <a:rPr lang="en-US" sz="6000" b="1" dirty="0">
                <a:solidFill>
                  <a:srgbClr val="FF0000"/>
                </a:solidFill>
              </a:rPr>
              <a:t>W»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268760"/>
            <a:ext cx="7772400" cy="4751040"/>
          </a:xfrm>
        </p:spPr>
        <p:txBody>
          <a:bodyPr/>
          <a:lstStyle/>
          <a:p>
            <a:r>
              <a:rPr lang="ru-RU" sz="4000" b="1" dirty="0"/>
              <a:t>«W» – это первая буква вопросительного слова «</a:t>
            </a:r>
            <a:r>
              <a:rPr lang="ru-RU" sz="4000" b="1" dirty="0" err="1"/>
              <a:t>Why</a:t>
            </a:r>
            <a:r>
              <a:rPr lang="ru-RU" sz="4000" b="1" dirty="0"/>
              <a:t>», которое переводится с английского языка не только как «Почему?», но и как «Зачем?», «По какой причине?»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78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 </a:t>
            </a:r>
            <a:r>
              <a:rPr lang="ru-RU" b="1" dirty="0">
                <a:solidFill>
                  <a:srgbClr val="FF0000"/>
                </a:solidFill>
              </a:rPr>
              <a:t>«Карусель»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dirty="0" smtClean="0"/>
              <a:t>1. «Идейная карусель»</a:t>
            </a:r>
          </a:p>
          <a:p>
            <a:r>
              <a:rPr lang="ru-RU" sz="5400" b="1" dirty="0" smtClean="0"/>
              <a:t>2. «Мозговой штурм методом карусели»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18236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 </a:t>
            </a:r>
            <a:r>
              <a:rPr lang="ru-RU" b="1" dirty="0" smtClean="0">
                <a:solidFill>
                  <a:srgbClr val="FF0000"/>
                </a:solidFill>
              </a:rPr>
              <a:t>«Дерево решений»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6264696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705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b="1" dirty="0"/>
              <a:t>Прием </a:t>
            </a:r>
            <a:r>
              <a:rPr lang="ru-RU" sz="2800" b="1" dirty="0">
                <a:solidFill>
                  <a:srgbClr val="FF0000"/>
                </a:solidFill>
              </a:rPr>
              <a:t>«Продвинутая лекция» </a:t>
            </a:r>
            <a:r>
              <a:rPr lang="ru-RU" sz="2800" b="1" dirty="0"/>
              <a:t>(конспект-опора с пропусками ключевых слов)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96752"/>
            <a:ext cx="7772400" cy="5400600"/>
          </a:xfrm>
        </p:spPr>
        <p:txBody>
          <a:bodyPr/>
          <a:lstStyle/>
          <a:p>
            <a:r>
              <a:rPr lang="ru-RU" dirty="0" smtClean="0"/>
              <a:t>1. Где родился Толстой?______________</a:t>
            </a:r>
          </a:p>
          <a:p>
            <a:r>
              <a:rPr lang="ru-RU" dirty="0" smtClean="0"/>
              <a:t>2. Почему в 13 лет он оказался в Казани?__________________</a:t>
            </a:r>
          </a:p>
          <a:p>
            <a:r>
              <a:rPr lang="ru-RU" dirty="0" smtClean="0"/>
              <a:t>3. Что лежит в основе жизненных правил Толстого?__________________________</a:t>
            </a:r>
          </a:p>
          <a:p>
            <a:r>
              <a:rPr lang="ru-RU" dirty="0" smtClean="0"/>
              <a:t>4. В чём особенность его дневниковых записей?</a:t>
            </a:r>
          </a:p>
          <a:p>
            <a:r>
              <a:rPr lang="ru-RU" dirty="0" smtClean="0"/>
              <a:t>А)__________________</a:t>
            </a:r>
          </a:p>
          <a:p>
            <a:r>
              <a:rPr lang="ru-RU" dirty="0" smtClean="0"/>
              <a:t>Б)___________________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21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Прием  </a:t>
            </a:r>
            <a:r>
              <a:rPr lang="ru-RU" b="1" dirty="0">
                <a:solidFill>
                  <a:srgbClr val="FF0000"/>
                </a:solidFill>
              </a:rPr>
              <a:t>«Чтение в кружок»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7772400" cy="4114800"/>
          </a:xfrm>
        </p:spPr>
        <p:txBody>
          <a:bodyPr/>
          <a:lstStyle/>
          <a:p>
            <a:r>
              <a:rPr lang="ru-RU" sz="2800" b="1" dirty="0"/>
              <a:t>Учитель озвучивает задание: "Мы начинаем по очереди читать текст по абзацам. Наша задача – читать внимательно, задача слушающих – задавать чтецу вопросы, чтобы проверить, понимает ли он читаемый текст. У нас есть только одна копия текста, которую мы передаем следующему чтецу".</a:t>
            </a:r>
          </a:p>
          <a:p>
            <a:r>
              <a:rPr lang="ru-RU" sz="2800" b="1" dirty="0"/>
              <a:t>Слушающие задают вопросы по содержанию текста, читающий отвечает. Если его ответ не верен или не точен, слушающие его поправляют.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342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Текст с пропусками ключевых слов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00200"/>
            <a:ext cx="7772400" cy="4419600"/>
          </a:xfrm>
        </p:spPr>
        <p:txBody>
          <a:bodyPr/>
          <a:lstStyle/>
          <a:p>
            <a:pPr algn="ctr"/>
            <a:r>
              <a:rPr lang="ru-RU" sz="2000" b="1" dirty="0"/>
              <a:t>Притча «Два волка»</a:t>
            </a:r>
            <a:endParaRPr lang="ru-RU" sz="2000" dirty="0"/>
          </a:p>
          <a:p>
            <a:r>
              <a:rPr lang="ru-RU" sz="2000" dirty="0"/>
              <a:t>Когда-то давно старик открыл своему внуку одну ____________истину.</a:t>
            </a:r>
          </a:p>
          <a:p>
            <a:r>
              <a:rPr lang="ru-RU" sz="2000" dirty="0"/>
              <a:t>- В каждом человеке идёт_________, очень похожая на ________двух волков. Один волк представляет ____– зависть, ревность, сожаление, эгоизм, амбиции, ложь… Другой волк представляет ______– мир, любовь, надежду, истину, доброту, верность…</a:t>
            </a:r>
          </a:p>
          <a:p>
            <a:r>
              <a:rPr lang="ru-RU" sz="2000" dirty="0"/>
              <a:t>Внук, тронутый до глубины души словами деда, на несколько мгновений задумался, а потом спросил:</a:t>
            </a:r>
          </a:p>
          <a:p>
            <a:r>
              <a:rPr lang="ru-RU" sz="2000" dirty="0"/>
              <a:t>- А какой волк в конце___________?</a:t>
            </a:r>
          </a:p>
          <a:p>
            <a:r>
              <a:rPr lang="ru-RU" sz="2000" dirty="0"/>
              <a:t>Старик едва заметно улыбнулся и ответил:</a:t>
            </a:r>
          </a:p>
          <a:p>
            <a:r>
              <a:rPr lang="ru-RU" sz="2000" dirty="0"/>
              <a:t>- Всегда ____________тот волк, которого ты_____________.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38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457200"/>
            <a:ext cx="7772400" cy="556260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ассивное </a:t>
            </a:r>
            <a:r>
              <a:rPr lang="ru-RU" dirty="0"/>
              <a:t>отношение к учебной работе в целом – и к читательской деятельности в частности, формирует из школьника, по словам </a:t>
            </a:r>
            <a:r>
              <a:rPr lang="ru-RU" dirty="0" err="1"/>
              <a:t>Дж.Фрейберга</a:t>
            </a:r>
            <a:r>
              <a:rPr lang="ru-RU" dirty="0"/>
              <a:t>, </a:t>
            </a:r>
            <a:r>
              <a:rPr lang="ru-RU" b="1" dirty="0">
                <a:solidFill>
                  <a:srgbClr val="FF0000"/>
                </a:solidFill>
              </a:rPr>
              <a:t>ученика – «туриста»</a:t>
            </a:r>
            <a:r>
              <a:rPr lang="ru-RU" dirty="0"/>
              <a:t>, просто «пребывающего» на уроке, безразличного к внутренней стороне учения, не захваченного смысловыми импульсами происходящего процесса, как бы наблюдающего её извне.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580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73955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3. Работа после прочтения текста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340768"/>
            <a:ext cx="7772400" cy="4679032"/>
          </a:xfrm>
        </p:spPr>
        <p:txBody>
          <a:bodyPr/>
          <a:lstStyle/>
          <a:p>
            <a:r>
              <a:rPr lang="ru-RU" sz="4000" b="1" dirty="0" smtClean="0"/>
              <a:t>Приёмы: </a:t>
            </a:r>
          </a:p>
          <a:p>
            <a:r>
              <a:rPr lang="ru-RU" sz="4000" b="1" dirty="0" smtClean="0"/>
              <a:t>«Напиши письмо от имени героя» (самому себе, другому герою, своему другу, родителям…)</a:t>
            </a:r>
          </a:p>
          <a:p>
            <a:r>
              <a:rPr lang="ru-RU" sz="4000" b="1" dirty="0" smtClean="0"/>
              <a:t> «О чём бы я хотел спросить героя?»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54734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 </a:t>
            </a:r>
            <a:r>
              <a:rPr lang="ru-RU" b="1" dirty="0" smtClean="0">
                <a:solidFill>
                  <a:srgbClr val="FF0000"/>
                </a:solidFill>
              </a:rPr>
              <a:t>«Диаманта»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000" b="1" dirty="0"/>
              <a:t>1.Одно слово (тема; имя существительное; имя/фамилия героя)</a:t>
            </a:r>
          </a:p>
          <a:p>
            <a:pPr algn="ctr"/>
            <a:r>
              <a:rPr lang="ru-RU" sz="2000" b="1" dirty="0"/>
              <a:t>2.Два слова (определение; прилагательные)</a:t>
            </a:r>
          </a:p>
          <a:p>
            <a:pPr algn="ctr"/>
            <a:r>
              <a:rPr lang="ru-RU" sz="2000" b="1" dirty="0"/>
              <a:t>3.Три слова (действие; причастия)</a:t>
            </a:r>
          </a:p>
          <a:p>
            <a:pPr algn="ctr"/>
            <a:r>
              <a:rPr lang="ru-RU" sz="2000" b="1" dirty="0"/>
              <a:t>4.Четыре слова (ассоциация к первой строке; существительные)</a:t>
            </a:r>
          </a:p>
          <a:p>
            <a:pPr algn="ctr"/>
            <a:r>
              <a:rPr lang="ru-RU" sz="2000" b="1" dirty="0"/>
              <a:t>5.Три слова (действие, связанное с темой последней строки; причастия)</a:t>
            </a:r>
          </a:p>
          <a:p>
            <a:pPr algn="ctr"/>
            <a:r>
              <a:rPr lang="ru-RU" sz="2000" b="1" dirty="0"/>
              <a:t>6.Два слова (определение, связанное с темой последней строки; прилагательные)</a:t>
            </a:r>
          </a:p>
          <a:p>
            <a:pPr algn="ctr"/>
            <a:r>
              <a:rPr lang="ru-RU" sz="2000" b="1" dirty="0"/>
              <a:t>7.Одно слово (тема, противоположная теме первой строки; существительное)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712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332656"/>
            <a:ext cx="7772400" cy="5687144"/>
          </a:xfrm>
        </p:spPr>
        <p:txBody>
          <a:bodyPr/>
          <a:lstStyle/>
          <a:p>
            <a:pPr algn="ctr"/>
            <a:r>
              <a:rPr lang="ru-RU" b="1" dirty="0"/>
              <a:t>1.Обломов</a:t>
            </a:r>
          </a:p>
          <a:p>
            <a:pPr algn="ctr"/>
            <a:r>
              <a:rPr lang="ru-RU" b="1" dirty="0"/>
              <a:t>2.Ленивый, пассивный</a:t>
            </a:r>
          </a:p>
          <a:p>
            <a:pPr algn="ctr"/>
            <a:r>
              <a:rPr lang="ru-RU" b="1" dirty="0"/>
              <a:t>3.Мечтающий, скучающий, спящий</a:t>
            </a:r>
          </a:p>
          <a:p>
            <a:pPr algn="ctr"/>
            <a:r>
              <a:rPr lang="ru-RU" b="1" dirty="0"/>
              <a:t>4.Лень, трусость, бездействие, скука</a:t>
            </a:r>
          </a:p>
          <a:p>
            <a:pPr algn="ctr"/>
            <a:r>
              <a:rPr lang="ru-RU" b="1" dirty="0"/>
              <a:t>5.Познающий, путешествующий, действующий</a:t>
            </a:r>
          </a:p>
          <a:p>
            <a:pPr algn="ctr"/>
            <a:r>
              <a:rPr lang="ru-RU" b="1" dirty="0"/>
              <a:t>6.Активный, жизнелюбивый</a:t>
            </a:r>
          </a:p>
          <a:p>
            <a:pPr algn="ctr"/>
            <a:r>
              <a:rPr lang="ru-RU" b="1" dirty="0"/>
              <a:t>7.Штольц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090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Сюжетная таблица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ÐÐ°ÑÑÐ¸Ð½ÐºÐ¸ Ð¿Ð¾ Ð·Ð°Ð¿ÑÐ¾ÑÑ ÐÑÐ¸ÐµÐ¼ &quot;ÐÐ¥Ð£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810039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777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 </a:t>
            </a:r>
            <a:r>
              <a:rPr lang="ru-RU" b="1" dirty="0" smtClean="0">
                <a:solidFill>
                  <a:srgbClr val="FF0000"/>
                </a:solidFill>
              </a:rPr>
              <a:t>«Узелки на память»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340768"/>
            <a:ext cx="7772400" cy="4679032"/>
          </a:xfrm>
        </p:spPr>
        <p:txBody>
          <a:bodyPr/>
          <a:lstStyle/>
          <a:p>
            <a:pPr algn="ctr"/>
            <a:r>
              <a:rPr lang="ru-RU" b="1" dirty="0" smtClean="0"/>
              <a:t>Составление схем-опор по прочитанному тексту:</a:t>
            </a:r>
          </a:p>
          <a:p>
            <a:r>
              <a:rPr lang="ru-RU" sz="2400" b="1" dirty="0"/>
              <a:t>Название__________________</a:t>
            </a:r>
          </a:p>
          <a:p>
            <a:r>
              <a:rPr lang="ru-RU" sz="2400" b="1" dirty="0"/>
              <a:t>Автор________________________</a:t>
            </a:r>
          </a:p>
          <a:p>
            <a:r>
              <a:rPr lang="ru-RU" sz="2400" b="1" dirty="0"/>
              <a:t>Герои произведения___________</a:t>
            </a:r>
          </a:p>
          <a:p>
            <a:r>
              <a:rPr lang="ru-RU" sz="2400" b="1" dirty="0"/>
              <a:t>Время и место действия____________</a:t>
            </a:r>
          </a:p>
          <a:p>
            <a:r>
              <a:rPr lang="ru-RU" sz="2400" b="1" dirty="0"/>
              <a:t>Сюжет:</a:t>
            </a:r>
          </a:p>
          <a:p>
            <a:r>
              <a:rPr lang="ru-RU" sz="2400" b="1" dirty="0"/>
              <a:t>Начало событий_____________________</a:t>
            </a:r>
          </a:p>
          <a:p>
            <a:r>
              <a:rPr lang="ru-RU" sz="2400" b="1" dirty="0"/>
              <a:t>Поворотный пункт событий_______________</a:t>
            </a:r>
          </a:p>
          <a:p>
            <a:r>
              <a:rPr lang="ru-RU" sz="2400" b="1" dirty="0"/>
              <a:t>Проблема_________________ ____________</a:t>
            </a:r>
          </a:p>
          <a:p>
            <a:r>
              <a:rPr lang="ru-RU" sz="2400" b="1" dirty="0"/>
              <a:t>Решение проблемы__________________________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60029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457200"/>
            <a:ext cx="7772400" cy="5562600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Учитель должен ориентироваться на глаза своих детей, а не на планы уроков.</a:t>
            </a:r>
          </a:p>
          <a:p>
            <a:pPr algn="ctr"/>
            <a:endParaRPr lang="ru-RU" sz="4400" b="1" dirty="0" smtClean="0"/>
          </a:p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Не </a:t>
            </a:r>
            <a:r>
              <a:rPr lang="ru-RU" sz="4400" b="1" dirty="0">
                <a:solidFill>
                  <a:srgbClr val="0070C0"/>
                </a:solidFill>
              </a:rPr>
              <a:t>забывайте, что на уроке продолжается </a:t>
            </a:r>
            <a:r>
              <a:rPr lang="ru-RU" sz="4400" b="1" dirty="0">
                <a:solidFill>
                  <a:srgbClr val="FF0000"/>
                </a:solidFill>
              </a:rPr>
              <a:t>ж</a:t>
            </a:r>
            <a:r>
              <a:rPr lang="ru-RU" sz="4400" b="1" dirty="0">
                <a:solidFill>
                  <a:srgbClr val="002060"/>
                </a:solidFill>
              </a:rPr>
              <a:t>и</a:t>
            </a:r>
            <a:r>
              <a:rPr lang="ru-RU" sz="4400" b="1" dirty="0">
                <a:solidFill>
                  <a:srgbClr val="92D050"/>
                </a:solidFill>
              </a:rPr>
              <a:t>з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ь</a:t>
            </a:r>
            <a:r>
              <a:rPr lang="ru-RU" sz="4400" b="1" dirty="0">
                <a:solidFill>
                  <a:srgbClr val="0070C0"/>
                </a:solidFill>
              </a:rPr>
              <a:t> </a:t>
            </a:r>
            <a:r>
              <a:rPr lang="ru-RU" sz="4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р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б</a:t>
            </a:r>
            <a:r>
              <a:rPr lang="ru-RU" sz="4400" b="1" dirty="0">
                <a:solidFill>
                  <a:srgbClr val="FF0000"/>
                </a:solidFill>
              </a:rPr>
              <a:t>е</a:t>
            </a:r>
            <a:r>
              <a:rPr lang="ru-RU" sz="4400" b="1" dirty="0">
                <a:solidFill>
                  <a:srgbClr val="9E2286"/>
                </a:solidFill>
              </a:rPr>
              <a:t>н</a:t>
            </a:r>
            <a:r>
              <a:rPr lang="ru-RU" sz="44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к</a:t>
            </a:r>
            <a:r>
              <a:rPr lang="ru-RU" sz="4400" b="1" dirty="0">
                <a:solidFill>
                  <a:srgbClr val="00B050"/>
                </a:solidFill>
              </a:rPr>
              <a:t>а</a:t>
            </a:r>
            <a:r>
              <a:rPr lang="ru-RU" sz="4400" b="1" dirty="0">
                <a:solidFill>
                  <a:srgbClr val="0070C0"/>
                </a:solidFill>
              </a:rPr>
              <a:t>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17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340768"/>
            <a:ext cx="7772400" cy="467903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Цель смыслового чтения</a:t>
            </a:r>
            <a:r>
              <a:rPr lang="ru-RU" b="1" dirty="0"/>
              <a:t> – максимально точно и полно понять содержание текста, уловить все детали и практически осмыслить извлеченную информацию.</a:t>
            </a:r>
            <a:endParaRPr lang="ru-RU" dirty="0"/>
          </a:p>
          <a:p>
            <a:r>
              <a:rPr lang="ru-RU" b="1" dirty="0"/>
              <a:t>Когда человек действительно вдумчиво читает, то у него обязательно работает воображение!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72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1. Работа с текстом до чтения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данном этапе уместно использование приема </a:t>
            </a:r>
            <a:r>
              <a:rPr lang="ru-RU" dirty="0">
                <a:solidFill>
                  <a:srgbClr val="FF0000"/>
                </a:solidFill>
              </a:rPr>
              <a:t>«Прогнозирование»</a:t>
            </a:r>
            <a:r>
              <a:rPr lang="ru-RU" dirty="0"/>
              <a:t>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Ученики могут высказывать свои мнения и предположения, не стесняясь, не боясь ошибиться. На данном этапе идет простой набор всех идей и предложений. А все ошибки, неточности будут исправляться уже в ходе урока. </a:t>
            </a:r>
          </a:p>
        </p:txBody>
      </p:sp>
    </p:spTree>
    <p:extLst>
      <p:ext uri="{BB962C8B-B14F-4D97-AF65-F5344CB8AC3E}">
        <p14:creationId xmlns:p14="http://schemas.microsoft.com/office/powerpoint/2010/main" val="416362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Всегда удачным бывает урок, начавшийся с </a:t>
            </a:r>
            <a:r>
              <a:rPr lang="ru-RU" sz="4400" b="1" i="1" dirty="0"/>
              <a:t>приема </a:t>
            </a:r>
            <a:r>
              <a:rPr lang="ru-RU" sz="4400" b="1" i="1" dirty="0">
                <a:solidFill>
                  <a:srgbClr val="FF0000"/>
                </a:solidFill>
              </a:rPr>
              <a:t>«Верные и неверные утверждения» </a:t>
            </a:r>
            <a:r>
              <a:rPr lang="ru-RU" sz="4400" b="1" i="1" dirty="0"/>
              <a:t>или </a:t>
            </a:r>
            <a:r>
              <a:rPr lang="ru-RU" sz="4400" b="1" i="1" dirty="0">
                <a:solidFill>
                  <a:srgbClr val="FF0000"/>
                </a:solidFill>
              </a:rPr>
              <a:t>«Верите ли вы…»</a:t>
            </a:r>
            <a:r>
              <a:rPr lang="ru-RU" sz="4400" b="1" i="1" dirty="0"/>
              <a:t>.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7024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965372"/>
              </p:ext>
            </p:extLst>
          </p:nvPr>
        </p:nvGraphicFramePr>
        <p:xfrm>
          <a:off x="333426" y="0"/>
          <a:ext cx="7677471" cy="7057503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1512168"/>
                <a:gridCol w="1268759"/>
              </a:tblGrid>
              <a:tr h="54854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Андерсен жил в 20 веке.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Он </a:t>
                      </a: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родился в Дании.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68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Когда </a:t>
                      </a: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Андерсен начал в раннем возрасте сочинять свои произведения, сверстники его за это полюбили.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47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Учёба </a:t>
                      </a: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мальчику давалась легко.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3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Его </a:t>
                      </a: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внешность была ничем не примечательной.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3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Произведения </a:t>
                      </a: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писателя переведены на многие языки.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06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Язык </a:t>
                      </a: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произведений писателя сух и однообразен.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3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Многие </a:t>
                      </a:r>
                      <a:r>
                        <a:rPr lang="ru-R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сказки Андерсена экранизированы.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45" marR="50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76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 </a:t>
            </a:r>
            <a:r>
              <a:rPr lang="ru-RU" dirty="0" smtClean="0">
                <a:solidFill>
                  <a:srgbClr val="FF0000"/>
                </a:solidFill>
              </a:rPr>
              <a:t>«Ассоциативный куст»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b="1" dirty="0" smtClean="0"/>
              <a:t>Е. Шварц </a:t>
            </a:r>
          </a:p>
          <a:p>
            <a:pPr algn="ctr"/>
            <a:r>
              <a:rPr lang="ru-RU" sz="4400" b="1" dirty="0" smtClean="0"/>
              <a:t>«Сказка о потерянном времени»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28043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Синквейн</a:t>
            </a:r>
            <a:r>
              <a:rPr lang="ru-RU" b="1" dirty="0" smtClean="0">
                <a:solidFill>
                  <a:srgbClr val="FF0000"/>
                </a:solidFill>
              </a:rPr>
              <a:t> с пропуском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1.-----------</a:t>
            </a:r>
          </a:p>
          <a:p>
            <a:pPr algn="ctr"/>
            <a:r>
              <a:rPr lang="ru-RU" b="1" dirty="0"/>
              <a:t>2. надежный, стойкий</a:t>
            </a:r>
          </a:p>
          <a:p>
            <a:pPr algn="ctr"/>
            <a:r>
              <a:rPr lang="ru-RU" b="1" dirty="0"/>
              <a:t>3. не предавать, хранить, любить</a:t>
            </a:r>
          </a:p>
          <a:p>
            <a:pPr algn="ctr"/>
            <a:r>
              <a:rPr lang="ru-RU" b="1" dirty="0"/>
              <a:t>4. Стойкость и неизменность в чувствах, отношениях, в исполнении своих обязанностей, долга</a:t>
            </a:r>
          </a:p>
          <a:p>
            <a:pPr algn="ctr"/>
            <a:r>
              <a:rPr lang="ru-RU" b="1" dirty="0"/>
              <a:t>5. постоянство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459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811560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2. Работа с текстом во время чтения.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80728"/>
            <a:ext cx="7772400" cy="5616624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Инсерт</a:t>
            </a:r>
            <a:r>
              <a:rPr lang="ru-RU" dirty="0" smtClean="0"/>
              <a:t> – маркировка текста значками.</a:t>
            </a:r>
          </a:p>
          <a:p>
            <a:pPr algn="ctr"/>
            <a:endParaRPr lang="ru-RU" dirty="0" smtClean="0"/>
          </a:p>
          <a:p>
            <a:pPr algn="ctr"/>
            <a:r>
              <a:rPr lang="ru-RU" sz="4400" b="1" dirty="0" smtClean="0"/>
              <a:t>«!» </a:t>
            </a:r>
            <a:r>
              <a:rPr lang="ru-RU" sz="4400" b="1" dirty="0"/>
              <a:t>– Я это знал.</a:t>
            </a:r>
          </a:p>
          <a:p>
            <a:pPr algn="ctr"/>
            <a:r>
              <a:rPr lang="ru-RU" sz="4400" b="1" dirty="0"/>
              <a:t>«+» – Новое для меня.</a:t>
            </a:r>
          </a:p>
          <a:p>
            <a:pPr algn="ctr"/>
            <a:r>
              <a:rPr lang="ru-RU" sz="4400" b="1" dirty="0"/>
              <a:t>«-» – Вызывает сомнение.</a:t>
            </a:r>
          </a:p>
          <a:p>
            <a:pPr algn="ctr"/>
            <a:r>
              <a:rPr lang="ru-RU" sz="4400" b="1" dirty="0"/>
              <a:t>«?» – Вопрос.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614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18CF38-8B13-4B56-AE1D-97F6C42F03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«Тетрадь в клетку»</Template>
  <TotalTime>114</TotalTime>
  <Words>848</Words>
  <Application>Microsoft Office PowerPoint</Application>
  <PresentationFormat>Экран (4:3)</PresentationFormat>
  <Paragraphs>122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Приёмы смыслового чтения на разных этапах урока</vt:lpstr>
      <vt:lpstr>Презентация PowerPoint</vt:lpstr>
      <vt:lpstr>Презентация PowerPoint</vt:lpstr>
      <vt:lpstr>1. Работа с текстом до чтения</vt:lpstr>
      <vt:lpstr>Презентация PowerPoint</vt:lpstr>
      <vt:lpstr>Презентация PowerPoint</vt:lpstr>
      <vt:lpstr>Приём «Ассоциативный куст»</vt:lpstr>
      <vt:lpstr>Синквейн с пропуском</vt:lpstr>
      <vt:lpstr>2. Работа с текстом во время чтения. </vt:lpstr>
      <vt:lpstr>Презентация PowerPoint</vt:lpstr>
      <vt:lpstr>Ромашка Блума</vt:lpstr>
      <vt:lpstr>Кубик Блума</vt:lpstr>
      <vt:lpstr>Презентация PowerPoint</vt:lpstr>
      <vt:lpstr>Прием «6 W» </vt:lpstr>
      <vt:lpstr>Метод «Карусель»</vt:lpstr>
      <vt:lpstr>Метод «Дерево решений»</vt:lpstr>
      <vt:lpstr>Прием «Продвинутая лекция» (конспект-опора с пропусками ключевых слов) </vt:lpstr>
      <vt:lpstr>Прием  «Чтение в кружок» </vt:lpstr>
      <vt:lpstr>Текст с пропусками ключевых слов</vt:lpstr>
      <vt:lpstr>3. Работа после прочтения текста</vt:lpstr>
      <vt:lpstr>Приём «Диаманта»</vt:lpstr>
      <vt:lpstr>Презентация PowerPoint</vt:lpstr>
      <vt:lpstr>Сюжетная таблица </vt:lpstr>
      <vt:lpstr>Приём «Узелки на память»</vt:lpstr>
      <vt:lpstr>Презентация PowerPoint</vt:lpstr>
    </vt:vector>
  </TitlesOfParts>
  <Manager/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смыслового чтения на разных этапах урока</dc:title>
  <dc:subject/>
  <dc:creator>Шэф</dc:creator>
  <cp:keywords/>
  <dc:description/>
  <cp:lastModifiedBy>Шэф</cp:lastModifiedBy>
  <cp:revision>25</cp:revision>
  <dcterms:created xsi:type="dcterms:W3CDTF">2018-11-20T09:29:59Z</dcterms:created>
  <dcterms:modified xsi:type="dcterms:W3CDTF">2019-01-17T07:03:55Z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