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9" r:id="rId6"/>
    <p:sldId id="260" r:id="rId7"/>
    <p:sldId id="262" r:id="rId8"/>
    <p:sldId id="261" r:id="rId9"/>
    <p:sldId id="280" r:id="rId10"/>
    <p:sldId id="263" r:id="rId11"/>
    <p:sldId id="268" r:id="rId12"/>
    <p:sldId id="267" r:id="rId13"/>
    <p:sldId id="269" r:id="rId14"/>
    <p:sldId id="281" r:id="rId15"/>
    <p:sldId id="275" r:id="rId16"/>
    <p:sldId id="272" r:id="rId17"/>
    <p:sldId id="277" r:id="rId18"/>
    <p:sldId id="278" r:id="rId19"/>
    <p:sldId id="273" r:id="rId20"/>
  </p:sldIdLst>
  <p:sldSz cx="12192000" cy="6858000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884" y="3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1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9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3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9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1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9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1880-814E-4F23-9CF3-C4AF7E78D4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DFFCB-C047-416B-9CE2-5268EB0F8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9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938" y="1510480"/>
            <a:ext cx="9144000" cy="165576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27 ноября</a:t>
            </a:r>
          </a:p>
          <a:p>
            <a:r>
              <a:rPr lang="ru-RU" sz="8000" dirty="0">
                <a:latin typeface="Bookman Old Style" panose="02050604050505020204" pitchFamily="18" charset="0"/>
              </a:rPr>
              <a:t>у</a:t>
            </a:r>
            <a:r>
              <a:rPr lang="ru-RU" sz="8000" dirty="0" smtClean="0">
                <a:latin typeface="Bookman Old Style" panose="02050604050505020204" pitchFamily="18" charset="0"/>
              </a:rPr>
              <a:t>рок </a:t>
            </a:r>
            <a:r>
              <a:rPr lang="ru-RU" sz="8000" dirty="0">
                <a:latin typeface="Bookman Old Style" panose="02050604050505020204" pitchFamily="18" charset="0"/>
              </a:rPr>
              <a:t>и</a:t>
            </a:r>
            <a:r>
              <a:rPr lang="ru-RU" sz="8000" dirty="0" smtClean="0">
                <a:latin typeface="Bookman Old Style" panose="02050604050505020204" pitchFamily="18" charset="0"/>
              </a:rPr>
              <a:t>нформатики</a:t>
            </a:r>
            <a:endParaRPr lang="ru-RU" sz="8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im0-tub-ru.yandex.net/i?id=ba01a7ee4e9db9f87c8dae3679c911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99" y="-2122707"/>
            <a:ext cx="13342885" cy="9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00135" y="172105"/>
            <a:ext cx="4317177" cy="6403529"/>
            <a:chOff x="200135" y="172105"/>
            <a:chExt cx="4317177" cy="6403529"/>
          </a:xfrm>
        </p:grpSpPr>
        <p:pic>
          <p:nvPicPr>
            <p:cNvPr id="2050" name="Picture 2" descr="https://im0-tub-ru.yandex.net/i?id=44cf19986a7664e24134ded956158560-l&amp;n=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35" y="2522475"/>
              <a:ext cx="4317177" cy="405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im0-tub-ru.yandex.net/i?id=6f2e106b945f6e4921faeacfe343139b-l&amp;n=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41" y="172105"/>
              <a:ext cx="3649827" cy="364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4926011" y="820602"/>
            <a:ext cx="37240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26010" y="2209225"/>
            <a:ext cx="5258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26010" y="3433001"/>
            <a:ext cx="48906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99889" y="4585158"/>
            <a:ext cx="6067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958123" y="832769"/>
            <a:ext cx="1383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8754" y="2209224"/>
            <a:ext cx="1383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904003" y="3415924"/>
            <a:ext cx="1383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892618" y="4568081"/>
            <a:ext cx="1383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5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s://im0-tub-ru.yandex.net/i?id=ba01a7ee4e9db9f87c8dae3679c911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99" y="-2122707"/>
            <a:ext cx="13342885" cy="9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Заголовок 2"/>
          <p:cNvSpPr>
            <a:spLocks/>
          </p:cNvSpPr>
          <p:nvPr/>
        </p:nvSpPr>
        <p:spPr bwMode="auto">
          <a:xfrm>
            <a:off x="2135188" y="188913"/>
            <a:ext cx="807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Алфавит языка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992313" y="765175"/>
            <a:ext cx="84248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/>
              <a:t>Алфавит языка программирования Паскаль </a:t>
            </a:r>
            <a:r>
              <a:rPr lang="ru-RU" altLang="ru-RU" sz="2200" dirty="0" smtClean="0"/>
              <a:t>– </a:t>
            </a:r>
          </a:p>
          <a:p>
            <a:pPr algn="ctr" eaLnBrk="1" hangingPunct="1"/>
            <a:r>
              <a:rPr lang="ru-RU" altLang="ru-RU" sz="2200" dirty="0" smtClean="0"/>
              <a:t>набор </a:t>
            </a:r>
            <a:r>
              <a:rPr lang="ru-RU" altLang="ru-RU" sz="2200" dirty="0"/>
              <a:t>допустимых символов, которые можно использовать для записи программы. </a:t>
            </a: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6096001" y="3068638"/>
            <a:ext cx="3960813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/>
              <a:t>A, B, C, …, X Y, Z</a:t>
            </a:r>
            <a:endParaRPr lang="ru-RU" altLang="ru-RU" sz="220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135189" y="2205038"/>
            <a:ext cx="22320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367214" y="1916113"/>
            <a:ext cx="3889375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Алфавит языка Паскаль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351088" y="2924176"/>
            <a:ext cx="3168650" cy="7921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Латинские прописные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буквы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351088" y="3860801"/>
            <a:ext cx="3168650" cy="7921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Латинские строчные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буквы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51088" y="4868863"/>
            <a:ext cx="3168650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Арабские цифры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51088" y="5805488"/>
            <a:ext cx="3168650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Специальные 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символы</a:t>
            </a:r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6096001" y="4005263"/>
            <a:ext cx="3960813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/>
              <a:t>a, b, c,…, x, y, z</a:t>
            </a:r>
            <a:endParaRPr lang="ru-RU" altLang="ru-RU" sz="2200"/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6096001" y="4941888"/>
            <a:ext cx="3960813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/>
              <a:t>0, 1, 2, …, 7, 8, 9</a:t>
            </a:r>
            <a:endParaRPr lang="ru-RU" altLang="ru-RU" sz="2200"/>
          </a:p>
        </p:txBody>
      </p: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6144163" y="5661025"/>
            <a:ext cx="4730313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Знаки арифметические,</a:t>
            </a:r>
          </a:p>
          <a:p>
            <a:pPr eaLnBrk="1" hangingPunct="1"/>
            <a:r>
              <a:rPr lang="ru-RU" altLang="ru-RU" sz="2200" dirty="0"/>
              <a:t> препинания, скобки и </a:t>
            </a:r>
            <a:r>
              <a:rPr lang="ru-RU" altLang="ru-RU" sz="2200" dirty="0" err="1" smtClean="0"/>
              <a:t>др</a:t>
            </a:r>
            <a:r>
              <a:rPr lang="ru-RU" altLang="ru-RU" sz="2200" dirty="0" smtClean="0"/>
              <a:t> символы</a:t>
            </a:r>
            <a:endParaRPr lang="ru-RU" altLang="ru-RU" sz="2200" dirty="0"/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rot="16200000" flipV="1">
            <a:off x="119063" y="4221163"/>
            <a:ext cx="403225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V="1">
            <a:off x="2135188" y="3284538"/>
            <a:ext cx="2159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2135188" y="4221163"/>
            <a:ext cx="2159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2135188" y="5229225"/>
            <a:ext cx="2159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2135188" y="6237288"/>
            <a:ext cx="2159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V="1">
            <a:off x="5519738" y="3357563"/>
            <a:ext cx="57626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V="1">
            <a:off x="5519738" y="4292600"/>
            <a:ext cx="57626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5519738" y="5229225"/>
            <a:ext cx="57626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5519738" y="6165850"/>
            <a:ext cx="57626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 animBg="1"/>
      <p:bldP spid="23" grpId="0" animBg="1"/>
      <p:bldP spid="2" grpId="0" animBg="1"/>
      <p:bldP spid="3" grpId="0" animBg="1"/>
      <p:bldP spid="4" grpId="0" animBg="1"/>
      <p:bldP spid="5" grpId="0" animBg="1"/>
      <p:bldP spid="13351" grpId="0" animBg="1"/>
      <p:bldP spid="13352" grpId="0" animBg="1"/>
      <p:bldP spid="133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s://im0-tub-ru.yandex.net/i?id=6ecfb7cab041759bb48b00b8e6ce27c3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7537" y="-496944"/>
            <a:ext cx="8750300" cy="87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113" y="568045"/>
            <a:ext cx="2830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ГОЛОВА-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7645" y="1633034"/>
            <a:ext cx="174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ШЕЯ-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1744" y="3713386"/>
            <a:ext cx="1973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ТЕЛО-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7183" y="568045"/>
            <a:ext cx="3214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аголовок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2100" y="1679201"/>
            <a:ext cx="3054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писание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данных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7183" y="3713386"/>
            <a:ext cx="3150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писание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действий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/>
          </p:cNvSpPr>
          <p:nvPr/>
        </p:nvSpPr>
        <p:spPr bwMode="auto">
          <a:xfrm>
            <a:off x="1992314" y="188913"/>
            <a:ext cx="82184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Структура программы на языке Паскаль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6096001" y="2349501"/>
            <a:ext cx="3960813" cy="1006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200">
                <a:latin typeface="Arial" charset="0"/>
                <a:cs typeface="Arial" charset="0"/>
              </a:rPr>
              <a:t>Служебное слово 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  <a:cs typeface="Arial" charset="0"/>
              </a:rPr>
              <a:t>program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2200">
                <a:latin typeface="Arial" charset="0"/>
                <a:cs typeface="Arial" charset="0"/>
              </a:rPr>
              <a:t>и имя программы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135189" y="1701800"/>
            <a:ext cx="22320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367214" y="1412876"/>
            <a:ext cx="3889375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Структура программы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351088" y="2420938"/>
            <a:ext cx="3168650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Заголовок программы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351088" y="3932238"/>
            <a:ext cx="3168650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Описание данных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51088" y="5516563"/>
            <a:ext cx="3168650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Описание действий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6096001" y="3860801"/>
            <a:ext cx="3960813" cy="1006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200">
                <a:latin typeface="Arial" charset="0"/>
                <a:cs typeface="Arial" charset="0"/>
              </a:rPr>
              <a:t>Описание констант(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  <a:cs typeface="Arial" charset="0"/>
              </a:rPr>
              <a:t>const</a:t>
            </a:r>
            <a:r>
              <a:rPr lang="ru-RU" sz="2200">
                <a:latin typeface="Arial" charset="0"/>
                <a:cs typeface="Arial" charset="0"/>
              </a:rPr>
              <a:t>) и</a:t>
            </a:r>
          </a:p>
          <a:p>
            <a:pPr>
              <a:defRPr/>
            </a:pPr>
            <a:r>
              <a:rPr lang="ru-RU" sz="2200">
                <a:latin typeface="Arial" charset="0"/>
                <a:cs typeface="Arial" charset="0"/>
              </a:rPr>
              <a:t> описание переменных (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  <a:cs typeface="Arial" charset="0"/>
              </a:rPr>
              <a:t>var</a:t>
            </a:r>
            <a:r>
              <a:rPr lang="ru-RU" sz="220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096001" y="5300664"/>
            <a:ext cx="3960813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200">
                <a:latin typeface="Arial" charset="0"/>
                <a:cs typeface="Arial" charset="0"/>
              </a:rPr>
              <a:t>Начинается словом 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  <a:cs typeface="Arial" charset="0"/>
              </a:rPr>
              <a:t>begin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200">
                <a:latin typeface="Arial" charset="0"/>
                <a:cs typeface="Arial" charset="0"/>
              </a:rPr>
              <a:t>и</a:t>
            </a:r>
          </a:p>
          <a:p>
            <a:pPr>
              <a:defRPr/>
            </a:pPr>
            <a:r>
              <a:rPr lang="ru-RU" sz="2200">
                <a:latin typeface="Arial" charset="0"/>
                <a:cs typeface="Arial" charset="0"/>
              </a:rPr>
              <a:t>заканчивается словом</a:t>
            </a:r>
            <a:r>
              <a:rPr lang="en-US" sz="2200"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  <a:cs typeface="Arial" charset="0"/>
              </a:rPr>
              <a:t>end</a:t>
            </a:r>
            <a:r>
              <a:rPr lang="ru-RU" sz="220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2200">
                <a:latin typeface="Arial" charset="0"/>
                <a:cs typeface="Arial" charset="0"/>
              </a:rPr>
              <a:t>с точкой</a:t>
            </a: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rot="16200000" flipV="1">
            <a:off x="47626" y="3789363"/>
            <a:ext cx="41751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flipV="1">
            <a:off x="2135188" y="2781300"/>
            <a:ext cx="2159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V="1">
            <a:off x="2135188" y="4292600"/>
            <a:ext cx="2159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2135188" y="5876925"/>
            <a:ext cx="2159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5519738" y="2854325"/>
            <a:ext cx="57626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5519738" y="4364038"/>
            <a:ext cx="57626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V="1">
            <a:off x="5519738" y="5876925"/>
            <a:ext cx="57626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3" grpId="0" animBg="1"/>
      <p:bldP spid="2" grpId="0" animBg="1"/>
      <p:bldP spid="3" grpId="0" animBg="1"/>
      <p:bldP spid="4" grpId="0" animBg="1"/>
      <p:bldP spid="20489" grpId="0" animBg="1"/>
      <p:bldP spid="204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ba01a7ee4e9db9f87c8dae3679c911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99" y="-2122707"/>
            <a:ext cx="13342885" cy="9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d2010ca938ce549e94c8e7961b080b57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6" r="69315" b="42223"/>
          <a:stretch/>
        </p:blipFill>
        <p:spPr bwMode="auto">
          <a:xfrm>
            <a:off x="4079848" y="662151"/>
            <a:ext cx="3718827" cy="17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545021" y="2532991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первая программа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1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821e7026e326f60d63bf9bcf7aad7d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4" y="244928"/>
            <a:ext cx="11329068" cy="63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1701" y="2710543"/>
            <a:ext cx="458832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  <a:r>
              <a:rPr lang="en-US" sz="3200" dirty="0"/>
              <a:t> </a:t>
            </a:r>
            <a:r>
              <a:rPr lang="en-US" sz="3200" dirty="0" err="1" smtClean="0"/>
              <a:t>programma</a:t>
            </a:r>
            <a:r>
              <a:rPr lang="ru-RU" sz="3200" dirty="0" smtClean="0"/>
              <a:t>1</a:t>
            </a:r>
            <a:r>
              <a:rPr lang="ru-RU" sz="3200" dirty="0"/>
              <a:t>;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begin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 err="1"/>
              <a:t>w</a:t>
            </a:r>
            <a:r>
              <a:rPr lang="en-US" sz="3200" dirty="0" err="1" smtClean="0"/>
              <a:t>rite</a:t>
            </a:r>
            <a:r>
              <a:rPr lang="en-US" sz="3200" dirty="0" err="1" smtClean="0">
                <a:solidFill>
                  <a:srgbClr val="FF0000"/>
                </a:solidFill>
              </a:rPr>
              <a:t>ln</a:t>
            </a:r>
            <a:r>
              <a:rPr lang="ru-RU" sz="3200" dirty="0" smtClean="0"/>
              <a:t> </a:t>
            </a:r>
            <a:r>
              <a:rPr lang="ru-RU" sz="3200" dirty="0"/>
              <a:t>(‘…’);</a:t>
            </a:r>
          </a:p>
          <a:p>
            <a:r>
              <a:rPr lang="en-US" sz="3200" dirty="0" err="1"/>
              <a:t>w</a:t>
            </a:r>
            <a:r>
              <a:rPr lang="en-US" sz="3200" dirty="0" err="1" smtClean="0"/>
              <a:t>rite</a:t>
            </a:r>
            <a:r>
              <a:rPr lang="en-US" sz="3200" dirty="0" err="1" smtClean="0">
                <a:solidFill>
                  <a:srgbClr val="FF0000"/>
                </a:solidFill>
              </a:rPr>
              <a:t>ln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(‘…’);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rite</a:t>
            </a:r>
            <a:r>
              <a:rPr lang="ru-RU" sz="3200" dirty="0" smtClean="0"/>
              <a:t> </a:t>
            </a:r>
            <a:r>
              <a:rPr lang="ru-RU" sz="3200" dirty="0"/>
              <a:t>(‘ </a:t>
            </a:r>
            <a:r>
              <a:rPr lang="ru-RU" sz="3200" dirty="0" smtClean="0"/>
              <a:t>… </a:t>
            </a:r>
            <a:r>
              <a:rPr lang="ru-RU" sz="3200" dirty="0"/>
              <a:t>’);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5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s://im0-tub-ru.yandex.net/i?id=6ecfb7cab041759bb48b00b8e6ce27c3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44" y="-634595"/>
            <a:ext cx="8750300" cy="87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44621" y="2773138"/>
            <a:ext cx="29930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ператор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ВЫВОДА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0528" y="4167239"/>
            <a:ext cx="23468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write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23838" y="4339814"/>
            <a:ext cx="26854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writeln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50916" y="2886157"/>
            <a:ext cx="1953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ТЕЛО: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821e7026e326f60d63bf9bcf7aad7d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4" y="244928"/>
            <a:ext cx="11329068" cy="63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1701" y="2710543"/>
            <a:ext cx="458832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  <a:r>
              <a:rPr lang="en-US" sz="3200" dirty="0"/>
              <a:t> </a:t>
            </a:r>
            <a:r>
              <a:rPr lang="en-US" sz="3200" dirty="0" err="1" smtClean="0"/>
              <a:t>programma</a:t>
            </a:r>
            <a:r>
              <a:rPr lang="ru-RU" sz="3200" dirty="0" smtClean="0"/>
              <a:t>1</a:t>
            </a:r>
            <a:r>
              <a:rPr lang="ru-RU" sz="3200" dirty="0"/>
              <a:t>;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begin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 err="1"/>
              <a:t>w</a:t>
            </a:r>
            <a:r>
              <a:rPr lang="en-US" sz="3200" dirty="0" err="1" smtClean="0"/>
              <a:t>rite</a:t>
            </a:r>
            <a:r>
              <a:rPr lang="en-US" sz="3200" dirty="0" err="1" smtClean="0">
                <a:solidFill>
                  <a:srgbClr val="FF0000"/>
                </a:solidFill>
              </a:rPr>
              <a:t>ln</a:t>
            </a:r>
            <a:r>
              <a:rPr lang="ru-RU" sz="3200" dirty="0" smtClean="0"/>
              <a:t> </a:t>
            </a:r>
            <a:r>
              <a:rPr lang="ru-RU" sz="3200" dirty="0"/>
              <a:t>(‘…’);</a:t>
            </a:r>
          </a:p>
          <a:p>
            <a:r>
              <a:rPr lang="en-US" sz="3200" dirty="0" err="1"/>
              <a:t>w</a:t>
            </a:r>
            <a:r>
              <a:rPr lang="en-US" sz="3200" dirty="0" err="1" smtClean="0"/>
              <a:t>rite</a:t>
            </a:r>
            <a:r>
              <a:rPr lang="en-US" sz="3200" dirty="0" err="1" smtClean="0">
                <a:solidFill>
                  <a:srgbClr val="FF0000"/>
                </a:solidFill>
              </a:rPr>
              <a:t>ln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(‘…’);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rite</a:t>
            </a:r>
            <a:r>
              <a:rPr lang="ru-RU" sz="3200" dirty="0" smtClean="0"/>
              <a:t> </a:t>
            </a:r>
            <a:r>
              <a:rPr lang="ru-RU" sz="3200" dirty="0"/>
              <a:t>(‘ </a:t>
            </a:r>
            <a:r>
              <a:rPr lang="ru-RU" sz="3200" dirty="0" smtClean="0"/>
              <a:t>… </a:t>
            </a:r>
            <a:r>
              <a:rPr lang="ru-RU" sz="3200" dirty="0"/>
              <a:t>’);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8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ba01a7ee4e9db9f87c8dae3679c911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99" y="-2122707"/>
            <a:ext cx="13342885" cy="9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>
            <a:spLocks/>
          </p:cNvSpPr>
          <p:nvPr/>
        </p:nvSpPr>
        <p:spPr bwMode="auto">
          <a:xfrm>
            <a:off x="963386" y="873693"/>
            <a:ext cx="924741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sz="54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‘</a:t>
            </a:r>
            <a:r>
              <a:rPr lang="ru-RU" altLang="ru-RU" sz="54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Сегодня на уроке я начал знакомиться …</a:t>
            </a:r>
            <a:r>
              <a:rPr lang="en-US" altLang="ru-RU" sz="54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’</a:t>
            </a:r>
            <a:endParaRPr lang="ru-RU" altLang="ru-RU" sz="5400" b="1" i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Заголовок 2"/>
          <p:cNvSpPr>
            <a:spLocks/>
          </p:cNvSpPr>
          <p:nvPr/>
        </p:nvSpPr>
        <p:spPr bwMode="auto">
          <a:xfrm>
            <a:off x="963386" y="2775218"/>
            <a:ext cx="924741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sz="5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‘</a:t>
            </a:r>
            <a:r>
              <a:rPr lang="ru-RU" altLang="ru-RU" sz="5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Сегодня на уроке я узнал …</a:t>
            </a:r>
            <a:r>
              <a:rPr lang="en-US" altLang="ru-RU" sz="5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’</a:t>
            </a:r>
            <a:endParaRPr lang="ru-RU" altLang="ru-RU" sz="54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Заголовок 2"/>
          <p:cNvSpPr>
            <a:spLocks/>
          </p:cNvSpPr>
          <p:nvPr/>
        </p:nvSpPr>
        <p:spPr bwMode="auto">
          <a:xfrm>
            <a:off x="963386" y="4611847"/>
            <a:ext cx="924741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sz="54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‘</a:t>
            </a:r>
            <a:r>
              <a:rPr lang="ru-RU" altLang="ru-RU" sz="54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Сегодня на уроке я написал свою…</a:t>
            </a:r>
            <a:r>
              <a:rPr lang="en-US" altLang="ru-RU" sz="54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’</a:t>
            </a:r>
            <a:endParaRPr lang="ru-RU" altLang="ru-RU" sz="5400" b="1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b9a/000ddac1-092ec147/hello_html_m41dc93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8" y="-7695"/>
            <a:ext cx="7310694" cy="68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/>
          </p:cNvSpPr>
          <p:nvPr/>
        </p:nvSpPr>
        <p:spPr bwMode="auto">
          <a:xfrm>
            <a:off x="1345398" y="5480497"/>
            <a:ext cx="256335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Параграф 11,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опросы</a:t>
            </a:r>
            <a:endParaRPr lang="ru-RU" altLang="ru-RU"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2"/>
          <p:cNvSpPr>
            <a:spLocks/>
          </p:cNvSpPr>
          <p:nvPr/>
        </p:nvSpPr>
        <p:spPr bwMode="auto">
          <a:xfrm>
            <a:off x="5982822" y="989013"/>
            <a:ext cx="3804329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Сочинение</a:t>
            </a: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«Моя будущая профессия»</a:t>
            </a:r>
            <a:endParaRPr lang="ru-RU" altLang="ru-RU"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Заголовок 2"/>
          <p:cNvSpPr>
            <a:spLocks/>
          </p:cNvSpPr>
          <p:nvPr/>
        </p:nvSpPr>
        <p:spPr bwMode="auto">
          <a:xfrm>
            <a:off x="7296428" y="4730411"/>
            <a:ext cx="3804329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Доклад</a:t>
            </a: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«Счетная машина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Блеза</a:t>
            </a: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Паскаля»</a:t>
            </a:r>
            <a:endParaRPr lang="ru-RU" altLang="ru-RU"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59221d6e0fd87c4385d7d87f0d0fd9b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76" y="-141992"/>
            <a:ext cx="12582845" cy="70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89627" y="5912069"/>
            <a:ext cx="2039007" cy="945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ead7a250caac310a9b2d40af60a1114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93"/>
            <a:ext cx="12192000" cy="80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1bfa60f5cee21c025c9d57a1f78f128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8" y="-1219091"/>
            <a:ext cx="13021879" cy="97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ba01a7ee4e9db9f87c8dae3679c911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99" y="-2122707"/>
            <a:ext cx="13342885" cy="9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938" y="1216195"/>
            <a:ext cx="9144000" cy="165576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Знакомство </a:t>
            </a:r>
          </a:p>
          <a:p>
            <a:r>
              <a:rPr lang="ru-RU" sz="9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 языком Паскаль</a:t>
            </a:r>
            <a:endParaRPr lang="ru-RU" sz="9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80487d694efbb15f0c21b439f05b5ad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895" y="-26494"/>
            <a:ext cx="13937713" cy="72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ba01a7ee4e9db9f87c8dae3679c911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99" y="-2122707"/>
            <a:ext cx="13342885" cy="9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06" y="154395"/>
            <a:ext cx="6508530" cy="13255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НИКЛАУС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703096" y="1527243"/>
            <a:ext cx="3616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b9967a2967dfe4acfda20e3c8beb9b51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3" y="1177159"/>
            <a:ext cx="5821071" cy="579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pobr73.ru/images/events/cover/49c78a07eee671b0874d009ac0130cc9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6" y="2627585"/>
            <a:ext cx="4705939" cy="313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0-tub-ru.yandex.net/i?id=ba01a7ee4e9db9f87c8dae3679c911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99" y="-2122707"/>
            <a:ext cx="13342885" cy="9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716" y="-281757"/>
            <a:ext cx="5039117" cy="13255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БЛЕЗ ПАСКАЛЬ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im0-tub-ru.yandex.net/i?id=cd7eff4e7ffcbf5c020a7aaee2da4d4d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8" y="693683"/>
            <a:ext cx="4927910" cy="591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878ff257142b15fb26915c9ecb56e214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82" y="2769011"/>
            <a:ext cx="6132459" cy="309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90231" y="1493264"/>
            <a:ext cx="2767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ba01a7ee4e9db9f87c8dae3679c911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99" y="-2122707"/>
            <a:ext cx="13342885" cy="9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938" y="1100571"/>
            <a:ext cx="9144000" cy="165576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1971 году </a:t>
            </a:r>
            <a:r>
              <a:rPr lang="ru-RU" sz="44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Никлаус</a:t>
            </a:r>
            <a:r>
              <a:rPr lang="ru-RU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Вирт </a:t>
            </a:r>
            <a:r>
              <a:rPr lang="ru-RU" sz="4400" b="1" dirty="0" smtClean="0">
                <a:latin typeface="Bookman Old Style" panose="02050604050505020204" pitchFamily="18" charset="0"/>
              </a:rPr>
              <a:t>изобрел язык программирования Паскаль, названный в честь </a:t>
            </a:r>
            <a:r>
              <a:rPr lang="ru-RU" sz="44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Блеза</a:t>
            </a:r>
            <a:r>
              <a:rPr lang="ru-RU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Паскаля, </a:t>
            </a:r>
            <a:r>
              <a:rPr lang="ru-RU" sz="4400" b="1" dirty="0" smtClean="0">
                <a:latin typeface="Bookman Old Style" panose="02050604050505020204" pitchFamily="18" charset="0"/>
              </a:rPr>
              <a:t>который в</a:t>
            </a:r>
            <a:r>
              <a:rPr lang="ru-RU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1642 году </a:t>
            </a:r>
            <a:r>
              <a:rPr lang="ru-RU" sz="4400" b="1" dirty="0" smtClean="0">
                <a:latin typeface="Bookman Old Style" panose="02050604050505020204" pitchFamily="18" charset="0"/>
              </a:rPr>
              <a:t>изобрел суммирующую машину.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255</Words>
  <Application>Microsoft Office PowerPoint</Application>
  <PresentationFormat>Широкоэкранный</PresentationFormat>
  <Paragraphs>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FangSong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НИКЛАУС ВИРТ</vt:lpstr>
      <vt:lpstr>БЛЕЗ ПАСКАЛЬ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Uaer</dc:creator>
  <cp:lastModifiedBy>Uaer</cp:lastModifiedBy>
  <cp:revision>49</cp:revision>
  <dcterms:created xsi:type="dcterms:W3CDTF">2019-11-13T18:32:10Z</dcterms:created>
  <dcterms:modified xsi:type="dcterms:W3CDTF">2019-11-26T15:52:53Z</dcterms:modified>
</cp:coreProperties>
</file>