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ман Егоров" initials="РЕ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716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Состояние здоровья первокласников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08-4902-9C6D-83F88244642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508-4902-9C6D-83F882446423}"/>
              </c:ext>
            </c:extLst>
          </c:dPt>
          <c:cat>
            <c:strRef>
              <c:f>Лист1!$A$2:$A$3</c:f>
              <c:strCache>
                <c:ptCount val="2"/>
                <c:pt idx="0">
                  <c:v>С отклонениями здоровья</c:v>
                </c:pt>
                <c:pt idx="1">
                  <c:v>Здоровые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08-4902-9C6D-83F882446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ЗДОРОВЬЕ ЧЕЛОВЕКА ЗАВИСИТ: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3D-403F-9C1E-133595FABC3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53D-403F-9C1E-133595FABC38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3D-403F-9C1E-133595FABC3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53D-403F-9C1E-133595FABC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от образа жизни</c:v>
                </c:pt>
                <c:pt idx="1">
                  <c:v>от состояния окружающей среды</c:v>
                </c:pt>
                <c:pt idx="2">
                  <c:v>от наследственной программы</c:v>
                </c:pt>
                <c:pt idx="3">
                  <c:v>от возможностей медицины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3D-403F-9C1E-133595FABC3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A521D-6173-4E0D-8F2D-2BC5FF9DD4C5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8AD7E-3BD0-4326-A9E5-8F37D3BE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8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8AD7E-3BD0-4326-A9E5-8F37D3BEBB6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8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E80-CEA2-4A00-B391-AA2F754CC80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2DED-1F00-4CE3-A195-2A549B856B3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36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E80-CEA2-4A00-B391-AA2F754CC80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2DED-1F00-4CE3-A195-2A549B856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5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E80-CEA2-4A00-B391-AA2F754CC80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2DED-1F00-4CE3-A195-2A549B856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9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E80-CEA2-4A00-B391-AA2F754CC80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2DED-1F00-4CE3-A195-2A549B856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9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E80-CEA2-4A00-B391-AA2F754CC80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2DED-1F00-4CE3-A195-2A549B856B3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3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E80-CEA2-4A00-B391-AA2F754CC80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2DED-1F00-4CE3-A195-2A549B856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4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E80-CEA2-4A00-B391-AA2F754CC80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2DED-1F00-4CE3-A195-2A549B856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3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E80-CEA2-4A00-B391-AA2F754CC80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2DED-1F00-4CE3-A195-2A549B856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E80-CEA2-4A00-B391-AA2F754CC80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2DED-1F00-4CE3-A195-2A549B856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3D9E80-CEA2-4A00-B391-AA2F754CC80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E42DED-1F00-4CE3-A195-2A549B856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2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9E80-CEA2-4A00-B391-AA2F754CC80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2DED-1F00-4CE3-A195-2A549B856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1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3D9E80-CEA2-4A00-B391-AA2F754CC80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E42DED-1F00-4CE3-A195-2A549B856B3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87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268" y="1110623"/>
            <a:ext cx="10624457" cy="302961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«Формирование здорового образа  жизни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и </a:t>
            </a:r>
            <a:br>
              <a:rPr lang="ru-RU" sz="4000" b="1" dirty="0" smtClean="0"/>
            </a:br>
            <a:r>
              <a:rPr lang="ru-RU" sz="4000" b="1" dirty="0" smtClean="0"/>
              <a:t>культуры </a:t>
            </a:r>
            <a:r>
              <a:rPr lang="ru-RU" sz="4000" b="1" dirty="0"/>
              <a:t>здоровья ребёнка </a:t>
            </a:r>
            <a:r>
              <a:rPr lang="ru-RU" sz="4000" b="1" dirty="0" smtClean="0"/>
              <a:t>,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/>
              <a:t>как одно из требований воспитательного процесса в условиях реализации ФГОС НОО, ООО»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6844" y="4868087"/>
            <a:ext cx="3865156" cy="145433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Подготовила: Учитель физической культуры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МАОУ </a:t>
            </a:r>
            <a:r>
              <a:rPr lang="ru-RU" sz="1600" dirty="0">
                <a:solidFill>
                  <a:schemeClr val="tx1"/>
                </a:solidFill>
              </a:rPr>
              <a:t>ООШ №15, Егорова Валентина Леонидовна.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7026" y="402737"/>
            <a:ext cx="4432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+mj-lt"/>
              </a:rPr>
              <a:t>Доклад на </a:t>
            </a:r>
            <a:r>
              <a:rPr lang="ru-RU" sz="4000" b="1" dirty="0" smtClean="0">
                <a:latin typeface="+mj-lt"/>
              </a:rPr>
              <a:t>тему: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19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055453"/>
            <a:ext cx="2009775" cy="1809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11876"/>
            <a:ext cx="3581400" cy="2336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275" y="352425"/>
            <a:ext cx="11715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 уроках</a:t>
            </a:r>
            <a:r>
              <a:rPr lang="en-US" dirty="0" smtClean="0"/>
              <a:t> </a:t>
            </a:r>
            <a:r>
              <a:rPr lang="ru-RU" dirty="0" smtClean="0"/>
              <a:t>необходимо использовать различные методы обучения: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метод </a:t>
            </a:r>
            <a:r>
              <a:rPr lang="ru-RU" dirty="0"/>
              <a:t>свободного выбора (беседа, свобода творчества, выбор способа действия);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активные </a:t>
            </a:r>
            <a:r>
              <a:rPr lang="ru-RU" dirty="0"/>
              <a:t>методы обучения (обучение действием, обсуждение в группах, ученик как исследователь);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методы</a:t>
            </a:r>
            <a:r>
              <a:rPr lang="ru-RU" dirty="0"/>
              <a:t>, направленные на самопознание, саморазвитие (интеллект, эмоции, воображение, общение, самооценка). </a:t>
            </a:r>
            <a:endParaRPr lang="ru-RU" dirty="0" smtClean="0"/>
          </a:p>
          <a:p>
            <a:r>
              <a:rPr lang="ru-RU" dirty="0" smtClean="0"/>
              <a:t>Эти </a:t>
            </a:r>
            <a:r>
              <a:rPr lang="ru-RU" dirty="0"/>
              <a:t>методы снимают утомительную нагрузку, связанную с необходимостью поддержания рабочей позы. Кроме данных методов учителю необходимо включить на уроках следующие физкультурные минутки: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упражнения </a:t>
            </a:r>
            <a:r>
              <a:rPr lang="ru-RU" dirty="0"/>
              <a:t>по формированию осанки;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упражнения </a:t>
            </a:r>
            <a:r>
              <a:rPr lang="ru-RU" dirty="0"/>
              <a:t>для </a:t>
            </a:r>
            <a:r>
              <a:rPr lang="ru-RU" dirty="0" smtClean="0"/>
              <a:t>ног;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расслабление </a:t>
            </a:r>
            <a:r>
              <a:rPr lang="ru-RU" dirty="0"/>
              <a:t>кисти </a:t>
            </a:r>
            <a:r>
              <a:rPr lang="ru-RU" dirty="0" smtClean="0"/>
              <a:t>рук.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5275" y="3571875"/>
            <a:ext cx="11715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Нормативно-правовой и документальной основой Программы формирования культуры здорового и безопасного образа жизни обучающихся на ступени начального общего образования на федеральном уровне являются: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Закон Российской Федерации «Об образовании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Федеральный </a:t>
            </a:r>
            <a:r>
              <a:rPr lang="ru-RU" dirty="0"/>
              <a:t>государственный образовательный стандарт начального общего </a:t>
            </a:r>
            <a:r>
              <a:rPr lang="ru-RU" dirty="0" smtClean="0"/>
              <a:t>образования;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СанПиН</a:t>
            </a:r>
            <a:r>
              <a:rPr lang="ru-RU" dirty="0"/>
              <a:t>, 2.4.2.1178-02 «Гигиенические требования к режиму </a:t>
            </a:r>
            <a:r>
              <a:rPr lang="ru-RU" dirty="0" smtClean="0"/>
              <a:t>учебно-воспитательного </a:t>
            </a:r>
            <a:r>
              <a:rPr lang="ru-RU" dirty="0"/>
              <a:t>процесса» (Приказ Минздрава от 28.11.2002) раздел 2.9</a:t>
            </a:r>
            <a:r>
              <a:rPr lang="ru-RU" dirty="0" smtClean="0"/>
              <a:t>.; О </a:t>
            </a:r>
            <a:r>
              <a:rPr lang="ru-RU" dirty="0"/>
              <a:t>недопустимости перегрузок обучающихся в начальной школе (Письмо МО РФ № 220/11-13 от 20.02.1999);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9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016" y="48339"/>
            <a:ext cx="719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Задачи формирования культуры здорового и безопасного образа жизни обучающихся</a:t>
            </a:r>
            <a:r>
              <a:rPr lang="ru-RU" sz="2400" b="1" dirty="0" smtClean="0">
                <a:latin typeface="+mj-lt"/>
              </a:rPr>
              <a:t>:</a:t>
            </a:r>
            <a:endParaRPr lang="ru-RU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" y="879336"/>
            <a:ext cx="11620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сформировать </a:t>
            </a:r>
            <a:r>
              <a:rPr lang="ru-RU" dirty="0" smtClean="0"/>
              <a:t>представление у детей </a:t>
            </a:r>
            <a:r>
              <a:rPr lang="ru-RU" dirty="0"/>
              <a:t>о позитивных факторах, влияющих на здоровье;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научить </a:t>
            </a:r>
            <a:r>
              <a:rPr lang="ru-RU" dirty="0" smtClean="0"/>
              <a:t> </a:t>
            </a:r>
            <a:r>
              <a:rPr lang="ru-RU" dirty="0"/>
              <a:t>осознанно выбирать поступки, поведение, позволяющие сохранять и укреплять здоровье;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научить выполнять правила личной гигиены 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сформировать представление о правильном (здоровом) питании, его режиме, структуре, полезных продуктах;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сформировать представление о рациональной организации режима дня, учёбы и отдыха, двигательной активности, научить ребёнка составлять, анализировать и контролировать свой режим дня;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дать представление </a:t>
            </a:r>
            <a:r>
              <a:rPr lang="ru-RU" dirty="0" smtClean="0"/>
              <a:t> </a:t>
            </a:r>
            <a:r>
              <a:rPr lang="ru-RU" dirty="0"/>
              <a:t>о негативных факторах риска здоровью детей (сниженная двигательная активность, инфекционные заболевания, переутомления и т. п.), о существовании и причинах возникновения зависимостей от табака, алкоголя, наркотиков и других </a:t>
            </a:r>
            <a:r>
              <a:rPr lang="ru-RU" dirty="0" smtClean="0"/>
              <a:t> </a:t>
            </a:r>
            <a:r>
              <a:rPr lang="ru-RU" dirty="0"/>
              <a:t>веществ, их пагубном влиянии на здоровье;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дать представление о влиянии позитивных и негативных эмоций на здоровье, в том числе получаемых от общения с компьютером, просмотра телепередач, участия в азартных играх;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обучить элементарным навыкам эмоциональной разгрузки (релаксации);</a:t>
            </a:r>
          </a:p>
          <a:p>
            <a:r>
              <a:rPr lang="ru-RU" dirty="0"/>
              <a:t> </a:t>
            </a:r>
            <a:r>
              <a:rPr lang="ru-RU" dirty="0" smtClean="0"/>
              <a:t>     сформировать </a:t>
            </a:r>
            <a:r>
              <a:rPr lang="ru-RU" dirty="0"/>
              <a:t>представление об основных компонентах культуры здоровья и здорового образа жизни;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сформировать потребность ребёнка безбоязненно обращаться к врачу по любым вопросам состояния здоровья, в том числе связанным с особенностями роста и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5786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697" y="870858"/>
            <a:ext cx="11604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Поэтому </a:t>
            </a:r>
            <a:r>
              <a:rPr lang="ru-RU" sz="2000" dirty="0"/>
              <a:t>учитель должен всегда помнить о здоровье школьников, о создании таких условий, которые бы обеспечили детям высокую работоспособность на протяжении всего урока, позволили бы им избежать переутомления.</a:t>
            </a:r>
          </a:p>
          <a:p>
            <a:pPr algn="just"/>
            <a:endParaRPr lang="ru-RU" sz="2000" dirty="0"/>
          </a:p>
        </p:txBody>
      </p:sp>
      <p:pic>
        <p:nvPicPr>
          <p:cNvPr id="4098" name="Picture 2" descr="C:\Users\zess_000\Desktop\Новая папка (2)\20180205_111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3870" y="2694990"/>
            <a:ext cx="4061825" cy="27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0" y="1713975"/>
            <a:ext cx="409872" cy="44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24" y="1406919"/>
            <a:ext cx="416188" cy="4520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84" y="1149531"/>
            <a:ext cx="449851" cy="4834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264" y="949235"/>
            <a:ext cx="91962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последнее время все очевиднее становится ухудшение здоровья учащихся</a:t>
            </a:r>
          </a:p>
          <a:p>
            <a:r>
              <a:rPr lang="ru-RU" dirty="0"/>
              <a:t>•        14% детей практически здоровы,</a:t>
            </a:r>
          </a:p>
          <a:p>
            <a:r>
              <a:rPr lang="ru-RU" dirty="0"/>
              <a:t>•        50% имеют функциональные отклонения,</a:t>
            </a:r>
          </a:p>
          <a:p>
            <a:r>
              <a:rPr lang="ru-RU" dirty="0"/>
              <a:t>•        35-40% хронические заболевания.</a:t>
            </a:r>
          </a:p>
          <a:p>
            <a:r>
              <a:rPr lang="ru-RU" dirty="0"/>
              <a:t>•        в 3 раза - патология пищеварения и мочеполовой системы,</a:t>
            </a:r>
          </a:p>
          <a:p>
            <a:r>
              <a:rPr lang="ru-RU" dirty="0"/>
              <a:t>•       </a:t>
            </a:r>
            <a:r>
              <a:rPr lang="ru-RU"/>
              <a:t> </a:t>
            </a:r>
            <a:r>
              <a:rPr lang="ru-RU" smtClean="0"/>
              <a:t>в </a:t>
            </a:r>
            <a:r>
              <a:rPr lang="ru-RU" dirty="0"/>
              <a:t>5 раз - нарушение осанки,</a:t>
            </a:r>
          </a:p>
          <a:p>
            <a:r>
              <a:rPr lang="ru-RU" dirty="0"/>
              <a:t>•        в 4 раза - нервно-психических расстройств.</a:t>
            </a:r>
          </a:p>
          <a:p>
            <a:r>
              <a:rPr lang="ru-RU" dirty="0"/>
              <a:t>•        За последние годы в 20 раз увеличилось количество низкорослых детей.</a:t>
            </a:r>
          </a:p>
          <a:p>
            <a:r>
              <a:rPr lang="ru-RU" dirty="0"/>
              <a:t>•        Ежегодно более 35% юношей не способны нести воинскую службу по медицинским показателям.</a:t>
            </a:r>
          </a:p>
          <a:p>
            <a:r>
              <a:rPr lang="ru-RU" dirty="0"/>
              <a:t>•        к концу занятий ухудшается самочувствие учащихся, многие на подготовку домашних заданий тратят более 2,5- 3 часов,</a:t>
            </a:r>
          </a:p>
          <a:p>
            <a:r>
              <a:rPr lang="ru-RU" dirty="0"/>
              <a:t>•        более 60% ребят не могут сразу заснуть, что свидетельствует о нервном переутомлении.</a:t>
            </a:r>
          </a:p>
          <a:p>
            <a:r>
              <a:rPr lang="ru-RU" dirty="0"/>
              <a:t>•        абсолютно здоровыми и оптимально адаптированными можно считать около 1/3 первоклассников, в уже к 6 классу количество таких учащихся снижается до 22.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02035" y="121920"/>
            <a:ext cx="366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Здоровье учащихся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798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53" y="2730566"/>
            <a:ext cx="5823127" cy="35914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656" y="84594"/>
            <a:ext cx="636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Педагогу в организации и проведении урока необходимо </a:t>
            </a:r>
            <a:r>
              <a:rPr lang="ru-RU" sz="2000" b="1" dirty="0" smtClean="0"/>
              <a:t>учитывать: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6753" y="792480"/>
            <a:ext cx="1085958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обстановку </a:t>
            </a:r>
            <a:r>
              <a:rPr lang="ru-RU" dirty="0"/>
              <a:t>и гигиенические условия в классе: температуру и свежесть воздуха, рациональность освещения класса и доски, наличие\отсутствие монотонных, неприятных звуковых раздражителей;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число </a:t>
            </a:r>
            <a:r>
              <a:rPr lang="ru-RU" dirty="0"/>
              <a:t>видов деятельности: опрос учащихся, письмо, чтение, слушание, рассказ, рассматривание наглядных пособий, ответы на вопросы, решение примеров (норма 4-7 видов за урок; частые смены одной деятельности другой требуют от учащихся дополнительных адаптационных усилий);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среднюю </a:t>
            </a:r>
            <a:r>
              <a:rPr lang="ru-RU" dirty="0"/>
              <a:t>продолжительность  и частоту чередования различных видов учебной деятельности ( ориентировочная норма 7-10);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число </a:t>
            </a:r>
            <a:r>
              <a:rPr lang="ru-RU" dirty="0"/>
              <a:t>видов преподавания: словесный, наглядный, аудиовизуальный, самостоятельная работа (норма- не менее трёх);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чередование </a:t>
            </a:r>
            <a:r>
              <a:rPr lang="ru-RU" dirty="0"/>
              <a:t>видов преподавания ( норма- не позже чем через 10-15 минут);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место </a:t>
            </a:r>
            <a:r>
              <a:rPr lang="ru-RU" dirty="0"/>
              <a:t>и длительность применения ТСО (в соответствии с гигиеническими нормами), умение учителя использовать их как возможности инициирования обсуждения;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dirty="0" smtClean="0"/>
              <a:t>Кроме </a:t>
            </a:r>
            <a:r>
              <a:rPr lang="ru-RU" dirty="0"/>
              <a:t>данных методов учителю необходимо включить на уроках  физкультурные минутки. Норма на 10-15 минуте урока по1 минуте из 3-х лёгких упражнений с 3 повторениями каждого: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 упражнения </a:t>
            </a:r>
            <a:r>
              <a:rPr lang="ru-RU" dirty="0"/>
              <a:t>по формированию осанки</a:t>
            </a:r>
            <a:r>
              <a:rPr lang="ru-RU" b="1" dirty="0"/>
              <a:t>;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 </a:t>
            </a:r>
            <a:r>
              <a:rPr lang="ru-RU" dirty="0" smtClean="0"/>
              <a:t>упражнения </a:t>
            </a:r>
            <a:r>
              <a:rPr lang="ru-RU" dirty="0"/>
              <a:t>для ног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 </a:t>
            </a:r>
            <a:r>
              <a:rPr lang="ru-RU" dirty="0" smtClean="0"/>
              <a:t>расслабление </a:t>
            </a:r>
            <a:r>
              <a:rPr lang="ru-RU" dirty="0"/>
              <a:t>кисти рук;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 </a:t>
            </a:r>
            <a:r>
              <a:rPr lang="ru-RU" dirty="0" smtClean="0"/>
              <a:t>массаж </a:t>
            </a:r>
            <a:r>
              <a:rPr lang="ru-RU" dirty="0"/>
              <a:t>пальцев рук;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дыхательная </a:t>
            </a:r>
            <a:r>
              <a:rPr lang="ru-RU" dirty="0"/>
              <a:t>гимнастика, упражнения, направленные на выработку рационального дыхания;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 </a:t>
            </a:r>
            <a:r>
              <a:rPr lang="ru-RU" dirty="0" smtClean="0"/>
              <a:t>предупреждение </a:t>
            </a:r>
            <a:r>
              <a:rPr lang="ru-RU" dirty="0"/>
              <a:t>утомление глаз и. т.д.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99" y="2730566"/>
            <a:ext cx="5823127" cy="35914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668" y="0"/>
            <a:ext cx="1180882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Физкультминутки влияют на деятельность мозга, активизируют сердечно-сосудистую и дыхательную системы, улучшают кровоснабжение внутренних органов, работоспособность нервной системы.</a:t>
            </a:r>
          </a:p>
          <a:p>
            <a:pPr algn="just"/>
            <a:r>
              <a:rPr lang="ru-RU" dirty="0" smtClean="0"/>
              <a:t>	При </a:t>
            </a:r>
            <a:r>
              <a:rPr lang="ru-RU" dirty="0"/>
              <a:t>проведении физкультминуток учителю необходимо учесть следующие требования: -               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они </a:t>
            </a:r>
            <a:r>
              <a:rPr lang="ru-RU" dirty="0"/>
              <a:t>должны быть разнообразны</a:t>
            </a:r>
            <a:r>
              <a:rPr lang="ru-RU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проводятся на начальном этапе </a:t>
            </a:r>
            <a:r>
              <a:rPr lang="ru-RU" dirty="0" smtClean="0"/>
              <a:t>утомления;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предпочтение </a:t>
            </a:r>
            <a:r>
              <a:rPr lang="ru-RU" dirty="0"/>
              <a:t>отдавать упражнениям для утомлённых групп мышц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algn="just"/>
            <a:r>
              <a:rPr lang="ru-RU" dirty="0" smtClean="0"/>
              <a:t>8)   Необходимо следить за правильной посадкой  ученика за партой: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длина </a:t>
            </a:r>
            <a:r>
              <a:rPr lang="ru-RU" dirty="0"/>
              <a:t>сиденья стула должна соответствовать длине бедер ребенка.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высота </a:t>
            </a:r>
            <a:r>
              <a:rPr lang="ru-RU" dirty="0"/>
              <a:t>ножек стула должна равняться длине голени.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голеностопный, коленный, тазобедренный суставы при сидении образуют прямой угол.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между краем стола и грудной клеткой сидящего ученика необходимо выдерживать расстояние равное ширине кисти ребенка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расстояние от глаз до стола (тетради, книги) соответствует 30-35 см.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тетрадь при письме должна лежать на столе под углом 30 градусов</a:t>
            </a:r>
          </a:p>
          <a:p>
            <a:pPr algn="just"/>
            <a:r>
              <a:rPr lang="ru-RU" dirty="0" smtClean="0"/>
              <a:t>	Не </a:t>
            </a:r>
            <a:r>
              <a:rPr lang="ru-RU" dirty="0"/>
              <a:t>менее двух раз в год обучающихся, сидящих на крайних рядах меняют местами, не нарушая соответствия мебели их росту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6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00" y="4163776"/>
            <a:ext cx="6389900" cy="2184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" y="687978"/>
            <a:ext cx="11829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just"/>
            <a:r>
              <a:rPr lang="ru-RU" dirty="0"/>
              <a:t>Таким образом, использование 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 играет большую роль в жизни каждого школьника, позволяет легче и успешнее овладеть   необходимыми знаниями на уроке, преодолеть трудности, достичь целей и задач обучения.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3840" y="2804160"/>
            <a:ext cx="71061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Быть здоровым — это естественное желание каждого человека. Каждый взрослый мечтает быть здоровым. </a:t>
            </a:r>
            <a:endParaRPr lang="ru-RU" dirty="0" smtClean="0"/>
          </a:p>
          <a:p>
            <a:r>
              <a:rPr lang="ru-RU" dirty="0" smtClean="0"/>
              <a:t>Дети</a:t>
            </a:r>
            <a:r>
              <a:rPr lang="ru-RU" dirty="0"/>
              <a:t>, к сожалению, не думают об этом. Мы обязаны помочь ребенку осознать, что нет ничего прекраснее здоровья. Здоровый и духовно развитый человек счастлив: он отлично себя чувствует, получает удовлетворение от учебной деятельности, стремиться к самосовершенствованию. Такого человека мы должны «создать» и воспитать, начиная с самого раннего детства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8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646" y="226423"/>
            <a:ext cx="676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Воплощение здорового образа жизни в нашей школе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2332" y="1097279"/>
            <a:ext cx="104633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Нами  разработаны </a:t>
            </a:r>
            <a:r>
              <a:rPr lang="ru-RU" sz="2000" dirty="0"/>
              <a:t>адаптированные  программы для учащихся с ЗПР, УО.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</a:rPr>
              <a:t>Совершенствуется работа по укреплению теоретической </a:t>
            </a:r>
            <a:r>
              <a:rPr lang="ru-RU" sz="2000" dirty="0" smtClean="0">
                <a:solidFill>
                  <a:srgbClr val="000000"/>
                </a:solidFill>
              </a:rPr>
              <a:t>подготовки. </a:t>
            </a:r>
            <a:r>
              <a:rPr lang="ru-RU" sz="2000" dirty="0" smtClean="0"/>
              <a:t>Учащиеся  </a:t>
            </a:r>
            <a:r>
              <a:rPr lang="ru-RU" sz="2000" dirty="0"/>
              <a:t>временно освобождённые от  занятий по физической культуре участвуют в творческой </a:t>
            </a:r>
            <a:r>
              <a:rPr lang="ru-RU" sz="2000" dirty="0" smtClean="0"/>
              <a:t>деятельности (работа </a:t>
            </a:r>
            <a:r>
              <a:rPr lang="ru-RU" sz="2000" dirty="0"/>
              <a:t>с учебниками по физической культуре, </a:t>
            </a:r>
            <a:r>
              <a:rPr lang="ru-RU" sz="2000" dirty="0" smtClean="0"/>
              <a:t>рефератами).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 smtClean="0"/>
              <a:t>На </a:t>
            </a:r>
            <a:r>
              <a:rPr lang="ru-RU" sz="2000" dirty="0"/>
              <a:t>протяжении 5  лет </a:t>
            </a:r>
            <a:r>
              <a:rPr lang="ru-RU" sz="2000" dirty="0" smtClean="0"/>
              <a:t>наша школа участвует </a:t>
            </a:r>
            <a:r>
              <a:rPr lang="ru-RU" sz="2000" dirty="0"/>
              <a:t>в </a:t>
            </a:r>
            <a:r>
              <a:rPr lang="ru-RU" sz="2000" dirty="0" smtClean="0"/>
              <a:t> Спартакиаде школьников «Президентских </a:t>
            </a:r>
            <a:r>
              <a:rPr lang="ru-RU" sz="2000" dirty="0"/>
              <a:t>состязаниях». 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 smtClean="0"/>
              <a:t> Это соревнования </a:t>
            </a:r>
            <a:r>
              <a:rPr lang="ru-RU" sz="2000" dirty="0"/>
              <a:t>по баскетболу, волейболу, настольному теннису, шахматам, шашкам, мини-футболу, лёгкой атлетике, городской </a:t>
            </a:r>
            <a:r>
              <a:rPr lang="ru-RU" sz="2000" dirty="0" err="1"/>
              <a:t>лёгкоатлетической</a:t>
            </a:r>
            <a:r>
              <a:rPr lang="ru-RU" sz="2000" dirty="0"/>
              <a:t> эстафете. Участие в Фестивалях спорта и </a:t>
            </a:r>
            <a:r>
              <a:rPr lang="ru-RU" sz="2000" dirty="0" smtClean="0"/>
              <a:t>здоровья, Военно-спортивном фестивале, </a:t>
            </a:r>
            <a:r>
              <a:rPr lang="ru-RU" sz="2000" dirty="0" err="1" smtClean="0"/>
              <a:t>Спартианских</a:t>
            </a:r>
            <a:r>
              <a:rPr lang="ru-RU" sz="2000" dirty="0" smtClean="0"/>
              <a:t> играх.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3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1931" y="0"/>
            <a:ext cx="32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Результаты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846" y="644434"/>
            <a:ext cx="113298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Результатом комплексной физической и теоретической подготовки является </a:t>
            </a:r>
            <a:r>
              <a:rPr lang="ru-RU" u="sng" dirty="0"/>
              <a:t>участие наших учеников в предметных олимпиадах по физической культуре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школьном этапе принимают участие ученики 5-9 классов (мальчики, девочки)- 20 человек, из которых 6 человек попали на муниципальный этап</a:t>
            </a:r>
            <a:r>
              <a:rPr lang="ru-RU" dirty="0" smtClean="0"/>
              <a:t>.</a:t>
            </a:r>
          </a:p>
          <a:p>
            <a:endParaRPr lang="ru-RU" u="sng" dirty="0"/>
          </a:p>
          <a:p>
            <a:r>
              <a:rPr lang="ru-RU" dirty="0" smtClean="0"/>
              <a:t>Организована работа  </a:t>
            </a:r>
            <a:r>
              <a:rPr lang="ru-RU" dirty="0"/>
              <a:t>отделения дополнительного образования детей на базе школы по направлениям: баскетбол, волейбол, регби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Причём набор детей происходит не по антропометрическим данным, а по желанию самих детей </a:t>
            </a:r>
            <a:r>
              <a:rPr lang="ru-RU" dirty="0" smtClean="0"/>
              <a:t>. </a:t>
            </a:r>
            <a:r>
              <a:rPr lang="ru-RU" dirty="0"/>
              <a:t>Большая часть детей с ЗПР и </a:t>
            </a:r>
            <a:r>
              <a:rPr lang="ru-RU" dirty="0" smtClean="0"/>
              <a:t>УО. Проводим дружеские встречи по баскетболу, волейболу с учащимися других школ (12,6, 26,56 школ). </a:t>
            </a:r>
          </a:p>
          <a:p>
            <a:r>
              <a:rPr lang="ru-RU" dirty="0" smtClean="0"/>
              <a:t>Проводится </a:t>
            </a:r>
            <a:r>
              <a:rPr lang="ru-RU" dirty="0"/>
              <a:t>работа по внедрению ВФСК «Готов к труду и обороне России». Участие приняли ученики 2.3.4.5.9 классов. Из которых присвоено </a:t>
            </a:r>
            <a:r>
              <a:rPr lang="ru-RU" u="sng" dirty="0"/>
              <a:t>золотых значков-4 человека</a:t>
            </a:r>
            <a:r>
              <a:rPr lang="ru-RU" dirty="0"/>
              <a:t>. </a:t>
            </a:r>
            <a:r>
              <a:rPr lang="ru-RU" u="sng" dirty="0"/>
              <a:t>Серебряным значком 16 человек</a:t>
            </a:r>
            <a:r>
              <a:rPr lang="ru-RU" dirty="0"/>
              <a:t>. </a:t>
            </a:r>
            <a:r>
              <a:rPr lang="ru-RU" u="sng" dirty="0"/>
              <a:t>Бронзовым -11 человек</a:t>
            </a:r>
            <a:r>
              <a:rPr lang="ru-RU" dirty="0"/>
              <a:t>. Остальные учащиеся в стадии присвоения знака отличия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Участие </a:t>
            </a:r>
            <a:r>
              <a:rPr lang="ru-RU" dirty="0" smtClean="0"/>
              <a:t> учителей нашей школы </a:t>
            </a:r>
            <a:r>
              <a:rPr lang="ru-RU" dirty="0"/>
              <a:t>в тестировании ГТО. </a:t>
            </a:r>
            <a:r>
              <a:rPr lang="ru-RU" dirty="0" err="1" smtClean="0"/>
              <a:t>Суряднова</a:t>
            </a:r>
            <a:r>
              <a:rPr lang="ru-RU" dirty="0" smtClean="0"/>
              <a:t>  </a:t>
            </a:r>
            <a:r>
              <a:rPr lang="ru-RU" dirty="0"/>
              <a:t>А.Э. награждена золотым значком ГТО.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1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79" y="2991692"/>
            <a:ext cx="3457143" cy="3266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16731" y="0"/>
            <a:ext cx="3300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Задачи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60961" y="349049"/>
            <a:ext cx="121223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. Формирование комплекса знаний о физической </a:t>
            </a:r>
            <a:r>
              <a:rPr lang="ru-RU" dirty="0" smtClean="0"/>
              <a:t>культуре.  </a:t>
            </a:r>
            <a:r>
              <a:rPr lang="ru-RU" dirty="0"/>
              <a:t>Совершенствование преподавания основ теоретических знаний.</a:t>
            </a:r>
          </a:p>
          <a:p>
            <a:pPr algn="just"/>
            <a:r>
              <a:rPr lang="ru-RU" dirty="0"/>
              <a:t>2. Интеграция знаний на основе </a:t>
            </a:r>
            <a:r>
              <a:rPr lang="ru-RU" dirty="0" err="1"/>
              <a:t>метапредметных</a:t>
            </a:r>
            <a:r>
              <a:rPr lang="ru-RU" dirty="0"/>
              <a:t> связей (биология, история, английский язык).</a:t>
            </a:r>
          </a:p>
          <a:p>
            <a:pPr algn="just"/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П</a:t>
            </a:r>
            <a:r>
              <a:rPr lang="ru-RU" dirty="0" smtClean="0"/>
              <a:t>рофилактики </a:t>
            </a:r>
            <a:r>
              <a:rPr lang="ru-RU" dirty="0"/>
              <a:t>болезней и укрепления систем органов: сердечно-сосудистой, опорно-двигательной, дыхательной, нервной систем. Улучшение процессов обмена веществ, повышение устойчивости иммунитета.</a:t>
            </a:r>
          </a:p>
          <a:p>
            <a:pPr algn="just"/>
            <a:r>
              <a:rPr lang="ru-RU" dirty="0"/>
              <a:t>4. Организация физкультурно-массовых форм занятий </a:t>
            </a:r>
            <a:r>
              <a:rPr lang="ru-RU" dirty="0" smtClean="0"/>
              <a:t>( </a:t>
            </a:r>
            <a:r>
              <a:rPr lang="ru-RU" dirty="0"/>
              <a:t>физкультурные праздники, дни здоровья, акции «Здоровье против вредных привычек» и т. д.). Использование оздоровительных форм в учебном процессе (физкультминутки, динамические паузы, спортивный час в ГПД).</a:t>
            </a:r>
          </a:p>
          <a:p>
            <a:pPr algn="just"/>
            <a:r>
              <a:rPr lang="ru-RU" dirty="0"/>
              <a:t>5. Внедрение вариативных форм физического оздоровления 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6. Внедрение вида </a:t>
            </a:r>
            <a:r>
              <a:rPr lang="ru-RU" dirty="0" smtClean="0"/>
              <a:t>спорта-шашки.</a:t>
            </a:r>
            <a:endParaRPr lang="ru-RU" dirty="0"/>
          </a:p>
          <a:p>
            <a:pPr algn="just"/>
            <a:r>
              <a:rPr lang="ru-RU" dirty="0"/>
              <a:t>7. Реализация индивидуального подхода на основе создания условий для самосовершенствования и самореализации учащихся:</a:t>
            </a:r>
          </a:p>
          <a:p>
            <a:pPr algn="just"/>
            <a:r>
              <a:rPr lang="ru-RU" dirty="0"/>
              <a:t>– ведение Дневников здоровья;</a:t>
            </a:r>
          </a:p>
          <a:p>
            <a:pPr algn="just"/>
            <a:r>
              <a:rPr lang="ru-RU" dirty="0"/>
              <a:t>– проведение мониторингов уровня физического развития; физической подготовки, функционального состояния здоровья;</a:t>
            </a:r>
          </a:p>
          <a:p>
            <a:pPr algn="just"/>
            <a:r>
              <a:rPr lang="ru-RU" dirty="0"/>
              <a:t>– разработка рекомендаций по физическому развитию и укреплению здоровья для девочек и мальчиков, девушек и юношей;</a:t>
            </a:r>
          </a:p>
          <a:p>
            <a:pPr algn="just"/>
            <a:r>
              <a:rPr lang="ru-RU" dirty="0"/>
              <a:t>- ознакомление юношей с особенностями и требованиями к физической подготовке в условиях армейской службы;</a:t>
            </a:r>
          </a:p>
          <a:p>
            <a:pPr algn="just"/>
            <a:r>
              <a:rPr lang="ru-RU" dirty="0"/>
              <a:t>- анкетирование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80" y="261610"/>
            <a:ext cx="780290" cy="7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33256" y="0"/>
            <a:ext cx="10093884" cy="402431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Здоровье </a:t>
            </a:r>
            <a:r>
              <a:rPr lang="ru-RU" sz="2400" dirty="0">
                <a:solidFill>
                  <a:schemeClr val="tx1"/>
                </a:solidFill>
              </a:rPr>
              <a:t>человека-высшая национальная ценность, и возрождение нации должно начаться именно со здоровья, в первую очередь детей. В современном мире, в мире высоких технологий, резкое снижение двигательной активности </a:t>
            </a:r>
            <a:r>
              <a:rPr lang="ru-RU" sz="2400" dirty="0" smtClean="0">
                <a:solidFill>
                  <a:schemeClr val="tx1"/>
                </a:solidFill>
              </a:rPr>
              <a:t>школьников младших классов, </a:t>
            </a:r>
            <a:r>
              <a:rPr lang="ru-RU" sz="2400" dirty="0">
                <a:solidFill>
                  <a:schemeClr val="tx1"/>
                </a:solidFill>
              </a:rPr>
              <a:t>экология и другие факторы привели к значительному ухудшению состояния их здоровья.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zess_000\Pictures\Соревнования Егорова )\20151215_143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4" y="2905347"/>
            <a:ext cx="5004389" cy="281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ess_000\Pictures\Соревнования Егорова )\20160620_122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87" y="2947214"/>
            <a:ext cx="4950045" cy="27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zess_000\Desktop\Новая папка (2)\20180214_172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7" y="3145627"/>
            <a:ext cx="5623050" cy="31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017" y="28302"/>
            <a:ext cx="780290" cy="780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164" y="2980032"/>
            <a:ext cx="3457143" cy="3266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78" y="95795"/>
            <a:ext cx="115998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/>
              <a:t>8. Организация профилактической и организационной работы с ослабленными детьми.</a:t>
            </a:r>
          </a:p>
          <a:p>
            <a:pPr algn="just"/>
            <a:r>
              <a:rPr lang="ru-RU" sz="1700" dirty="0"/>
              <a:t>9. Организация практикумов по самоконтролю физического развития и физической подготовленности детей (овладение приемами </a:t>
            </a:r>
            <a:r>
              <a:rPr lang="ru-RU" sz="1700" dirty="0" smtClean="0"/>
              <a:t>самотестирования</a:t>
            </a:r>
            <a:r>
              <a:rPr lang="en-US" sz="1700" dirty="0"/>
              <a:t>)</a:t>
            </a:r>
            <a:endParaRPr lang="ru-RU" sz="1700" dirty="0"/>
          </a:p>
          <a:p>
            <a:pPr algn="just"/>
            <a:r>
              <a:rPr lang="ru-RU" sz="1700" dirty="0" smtClean="0"/>
              <a:t>11</a:t>
            </a:r>
            <a:r>
              <a:rPr lang="ru-RU" sz="1700" dirty="0"/>
              <a:t>.</a:t>
            </a:r>
            <a:r>
              <a:rPr lang="ru-RU" sz="1700" dirty="0" smtClean="0"/>
              <a:t> </a:t>
            </a:r>
            <a:r>
              <a:rPr lang="ru-RU" sz="1700" dirty="0"/>
              <a:t>Развитие проектной деятельности, проведение предметных олимпиад по физической культуре.</a:t>
            </a:r>
          </a:p>
          <a:p>
            <a:pPr algn="just"/>
            <a:r>
              <a:rPr lang="ru-RU" sz="1700" dirty="0" smtClean="0"/>
              <a:t>12. </a:t>
            </a:r>
            <a:r>
              <a:rPr lang="ru-RU" sz="1700" dirty="0"/>
              <a:t>Создание информационной службы по пропаганде здорового образа жизни. Проведение конкурсов на лучшие информационные сюжеты (фото, стенгазеты, слайды, видеофильмы, рисунки, плакаты, эмблемы, </a:t>
            </a:r>
            <a:r>
              <a:rPr lang="ru-RU" sz="1700" dirty="0" smtClean="0"/>
              <a:t>коллажи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 smtClean="0"/>
              <a:t>13. </a:t>
            </a:r>
            <a:r>
              <a:rPr lang="ru-RU" sz="1700" dirty="0"/>
              <a:t>Организация массовой работы (Спартакиада школы, дни здоровья, спортивные праздники, праздники «А </a:t>
            </a:r>
            <a:r>
              <a:rPr lang="ru-RU" sz="1700" dirty="0" err="1"/>
              <a:t>ну,ка</a:t>
            </a:r>
            <a:r>
              <a:rPr lang="ru-RU" sz="1700" dirty="0"/>
              <a:t>-парни», «Мама, папа,-я –спортивная семья. Сотрудничество со школой Олимпийского резерва -соревнования «Русская лапта», «Мини-футбол».</a:t>
            </a:r>
          </a:p>
          <a:p>
            <a:pPr algn="just"/>
            <a:r>
              <a:rPr lang="ru-RU" sz="1700" dirty="0"/>
              <a:t>15. Реализация школьных программ, направленных на формирование осознанной потребности здорового образа жизни и укрепления здоровья:</a:t>
            </a:r>
          </a:p>
          <a:p>
            <a:pPr algn="just"/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2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" y="1828801"/>
            <a:ext cx="3618412" cy="254290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Спасибо </a:t>
            </a:r>
            <a:br>
              <a:rPr lang="ru-RU" sz="6000" b="1" dirty="0" smtClean="0"/>
            </a:br>
            <a:r>
              <a:rPr lang="ru-RU" sz="6000" b="1" dirty="0" smtClean="0"/>
              <a:t>за внимание! </a:t>
            </a:r>
            <a:endParaRPr lang="ru-RU" sz="6000" b="1" dirty="0"/>
          </a:p>
        </p:txBody>
      </p:sp>
      <p:pic>
        <p:nvPicPr>
          <p:cNvPr id="2050" name="Picture 2" descr="C:\Users\zess_000\Pictures\Военно-спортивная игра Светлогорск 2017\20170516_11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34617"/>
            <a:ext cx="6492875" cy="36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97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3507" y="242750"/>
            <a:ext cx="11321144" cy="5513615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O</a:t>
            </a:r>
            <a:r>
              <a:rPr lang="ru-RU" sz="2800" dirty="0" err="1">
                <a:solidFill>
                  <a:schemeClr val="tx1"/>
                </a:solidFill>
              </a:rPr>
              <a:t>дним</a:t>
            </a:r>
            <a:r>
              <a:rPr lang="ru-RU" sz="2800" dirty="0">
                <a:solidFill>
                  <a:schemeClr val="tx1"/>
                </a:solidFill>
              </a:rPr>
              <a:t> из приоритетных направлений государственной политики в области образования является сохранение и укрепление здоровья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школьников. Одной из основных  задач является внедрение нового Федерального государственного образовательного стандарта начального общего образования (ФГОС НОО). В новых стандартах одной из ключевых идей является формирование культуры здоровья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школьника. Повлиять на улучшение здоровья учащихся, изменить их собственное отношение к своему здоровью можно в том случае, если в школе будет создана </a:t>
            </a:r>
            <a:r>
              <a:rPr lang="ru-RU" sz="2800" dirty="0" err="1">
                <a:solidFill>
                  <a:schemeClr val="tx1"/>
                </a:solidFill>
              </a:rPr>
              <a:t>здоровьесберегающая</a:t>
            </a:r>
            <a:r>
              <a:rPr lang="ru-RU" sz="2800" dirty="0">
                <a:solidFill>
                  <a:schemeClr val="tx1"/>
                </a:solidFill>
              </a:rPr>
              <a:t> инфраструктура образовательного учреждения и будут выполняться требования к условиям реализации образовательных программ и просветительской работы с родителями. Главной задачей школы, учителей является создание условий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для  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укрепления </a:t>
            </a:r>
            <a:r>
              <a:rPr lang="ru-RU" sz="2800" dirty="0">
                <a:solidFill>
                  <a:schemeClr val="tx1"/>
                </a:solidFill>
              </a:rPr>
              <a:t>здоровье с первого класса и полноценная подготовка </a:t>
            </a:r>
            <a:r>
              <a:rPr lang="ru-RU" sz="2800" dirty="0" smtClean="0">
                <a:solidFill>
                  <a:schemeClr val="tx1"/>
                </a:solidFill>
              </a:rPr>
              <a:t>школьников  </a:t>
            </a:r>
            <a:r>
              <a:rPr lang="ru-RU" sz="2800" dirty="0">
                <a:solidFill>
                  <a:schemeClr val="tx1"/>
                </a:solidFill>
              </a:rPr>
              <a:t>к самостоятельной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5741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96" y="0"/>
            <a:ext cx="11234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/>
              <a:t>Можно считать, что здоровье ученика в </a:t>
            </a:r>
            <a:r>
              <a:rPr lang="ru-RU" sz="2400" u="sng" dirty="0" smtClean="0"/>
              <a:t>норме, если</a:t>
            </a:r>
            <a:r>
              <a:rPr lang="ru-RU" sz="2400" u="sng" dirty="0"/>
              <a:t>: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в </a:t>
            </a:r>
            <a:r>
              <a:rPr lang="ru-RU" sz="2400" b="1" dirty="0"/>
              <a:t>физическом плане</a:t>
            </a:r>
            <a:r>
              <a:rPr lang="ru-RU" sz="2400" dirty="0"/>
              <a:t> — здоровье позволяет ему справляться с учебной нагрузкой, ребенок умеет преодолевать усталость</a:t>
            </a:r>
            <a:r>
              <a:rPr lang="ru-RU" sz="2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в </a:t>
            </a:r>
            <a:r>
              <a:rPr lang="ru-RU" sz="2400" b="1" dirty="0"/>
              <a:t>социальном</a:t>
            </a:r>
            <a:r>
              <a:rPr lang="ru-RU" sz="2400" dirty="0"/>
              <a:t> плане — он коммуникабелен, общителен</a:t>
            </a:r>
            <a:r>
              <a:rPr lang="ru-RU" sz="2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в </a:t>
            </a:r>
            <a:r>
              <a:rPr lang="ru-RU" sz="2400" b="1" dirty="0"/>
              <a:t>эмоциональном плане</a:t>
            </a:r>
            <a:r>
              <a:rPr lang="ru-RU" sz="2400" dirty="0"/>
              <a:t> — ребенок уравновешен, способен удивляться и восхищаться;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в</a:t>
            </a:r>
            <a:r>
              <a:rPr lang="ru-RU" sz="2400" dirty="0" smtClean="0"/>
              <a:t> </a:t>
            </a:r>
            <a:r>
              <a:rPr lang="ru-RU" sz="2400" b="1" dirty="0"/>
              <a:t>интеллектуальном плане</a:t>
            </a:r>
            <a:r>
              <a:rPr lang="ru-RU" sz="2400" dirty="0"/>
              <a:t> — учащийся проявляет хорошие умственные способности;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в </a:t>
            </a:r>
            <a:r>
              <a:rPr lang="ru-RU" sz="2400" b="1" dirty="0"/>
              <a:t>нравственном плане</a:t>
            </a:r>
            <a:r>
              <a:rPr lang="ru-RU" sz="2400" dirty="0"/>
              <a:t> — он признает основные общечеловеческие ценности.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868" y="4059837"/>
            <a:ext cx="11887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 smtClean="0"/>
              <a:t>.</a:t>
            </a:r>
            <a:r>
              <a:rPr lang="ru-RU" sz="2300" dirty="0"/>
              <a:t> </a:t>
            </a:r>
            <a:br>
              <a:rPr lang="ru-RU" sz="2300" dirty="0"/>
            </a:br>
            <a:endParaRPr lang="ru-RU" sz="2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92" y="690490"/>
            <a:ext cx="530939" cy="614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93" y="1299534"/>
            <a:ext cx="530939" cy="614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93" y="1903367"/>
            <a:ext cx="530939" cy="6147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992" y="2518896"/>
            <a:ext cx="530939" cy="614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93" y="3141846"/>
            <a:ext cx="530939" cy="614771"/>
          </a:xfrm>
          <a:prstGeom prst="rect">
            <a:avLst/>
          </a:prstGeom>
        </p:spPr>
      </p:pic>
      <p:pic>
        <p:nvPicPr>
          <p:cNvPr id="3075" name="Picture 3" descr="C:\Users\zess_000\Desktop\Новая папка (2)\20180208_120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95" y="3785652"/>
            <a:ext cx="3990546" cy="22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26" y="4608479"/>
            <a:ext cx="3163388" cy="2249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79" y="139337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Пробуждение</a:t>
            </a:r>
            <a:r>
              <a:rPr lang="ru-RU" sz="2400" dirty="0" smtClean="0"/>
              <a:t> желания.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06286" y="601002"/>
            <a:ext cx="921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+mj-lt"/>
              </a:rPr>
              <a:t>Учителю необходимо пробуждать  в детях желание заботиться о своём здоровье (формирование заинтересованного отношения к собственному здоровью). </a:t>
            </a:r>
            <a:endParaRPr lang="ru-RU" sz="28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" y="601001"/>
            <a:ext cx="1524000" cy="1384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" y="2012674"/>
            <a:ext cx="50858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Формировать установку на использование здорового питания. </a:t>
            </a:r>
            <a:endParaRPr lang="ru-RU" sz="24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Использование </a:t>
            </a:r>
            <a:r>
              <a:rPr lang="ru-RU" sz="2400" dirty="0">
                <a:latin typeface="+mj-lt"/>
              </a:rPr>
              <a:t>оптимальных двигательных режимов для детей с учетом их возрастных, психологических и других особенностей, развитие потребности в занятиях физической культурой и спортом.</a:t>
            </a:r>
          </a:p>
          <a:p>
            <a:pPr algn="just"/>
            <a:endParaRPr lang="ru-RU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2938" y="1985996"/>
            <a:ext cx="56605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 Применение рекомендуемого  режима дня.  Формирование знаний негативных факторов риска здоровью детей (сниженная двигательная активность, курение, употребление </a:t>
            </a:r>
            <a:r>
              <a:rPr lang="ru-RU" dirty="0" err="1">
                <a:latin typeface="+mj-lt"/>
              </a:rPr>
              <a:t>психоактивных</a:t>
            </a:r>
            <a:r>
              <a:rPr lang="ru-RU" dirty="0">
                <a:latin typeface="+mj-lt"/>
              </a:rPr>
              <a:t> веществ, инфекционные заболевания).  </a:t>
            </a:r>
            <a:endParaRPr lang="ru-R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Становление </a:t>
            </a:r>
            <a:r>
              <a:rPr lang="ru-RU" dirty="0">
                <a:latin typeface="+mj-lt"/>
              </a:rPr>
              <a:t>навыков противостояния вовлечению в </a:t>
            </a:r>
            <a:r>
              <a:rPr lang="ru-RU" dirty="0" err="1">
                <a:latin typeface="+mj-lt"/>
              </a:rPr>
              <a:t>табакокурение</a:t>
            </a:r>
            <a:r>
              <a:rPr lang="ru-RU" dirty="0">
                <a:latin typeface="+mj-lt"/>
              </a:rPr>
              <a:t>, употребление алкоголя, наркотических и сильнодействующих веществ. </a:t>
            </a:r>
            <a:endParaRPr lang="ru-R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Формирование </a:t>
            </a:r>
            <a:r>
              <a:rPr lang="ru-RU" dirty="0">
                <a:latin typeface="+mj-lt"/>
              </a:rPr>
              <a:t>потребности ребенка безбоязненно обращаться к врачу по любым вопросам, связанным с особенностями роста и развития, состояния здоровья, развития готовности самостоятельно поддерживать свое здоровье на основе использования навыков личной гигиены.</a:t>
            </a:r>
          </a:p>
        </p:txBody>
      </p:sp>
    </p:spTree>
    <p:extLst>
      <p:ext uri="{BB962C8B-B14F-4D97-AF65-F5344CB8AC3E}">
        <p14:creationId xmlns:p14="http://schemas.microsoft.com/office/powerpoint/2010/main" val="34228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47" y="5203142"/>
            <a:ext cx="1142611" cy="1187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" y="287383"/>
            <a:ext cx="95968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В связи с широким применением информационно-коммуникационных технологий в образовательной среде одним из компонентов </a:t>
            </a:r>
            <a:r>
              <a:rPr lang="ru-RU" sz="2400" dirty="0" err="1">
                <a:latin typeface="+mj-lt"/>
              </a:rPr>
              <a:t>здоровьесберегающей</a:t>
            </a:r>
            <a:r>
              <a:rPr lang="ru-RU" sz="2400" dirty="0">
                <a:latin typeface="+mj-lt"/>
              </a:rPr>
              <a:t> деятельности, включенным в программу формирования культуры здорового и безопасного образа жизни, должно быть обеспечение безопасности детей и подростков и при работе с компьютером и в </a:t>
            </a:r>
            <a:r>
              <a:rPr lang="ru-RU" sz="2400" dirty="0" err="1">
                <a:latin typeface="+mj-lt"/>
              </a:rPr>
              <a:t>Internet</a:t>
            </a:r>
            <a:r>
              <a:rPr lang="ru-RU" sz="2400" dirty="0">
                <a:latin typeface="+mj-lt"/>
              </a:rPr>
              <a:t>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095" y="287383"/>
            <a:ext cx="1540489" cy="154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032" y="2965039"/>
            <a:ext cx="55591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+mj-lt"/>
              </a:rPr>
              <a:t>Фундамент здоровья закладывается в детстве, и эта забота не только медиков, но и учителей.</a:t>
            </a:r>
          </a:p>
          <a:p>
            <a:pPr algn="just"/>
            <a:r>
              <a:rPr lang="ru-RU" sz="2000" dirty="0">
                <a:latin typeface="+mj-lt"/>
              </a:rPr>
              <a:t>Проведенные исследования показывают, что 25 % детей, приходящие в 1-е классы, имеют те или иные отклонения в состоянии здоровья. Во время обучения в школе показатели здоровья учащихся ухудшаются (к выпускным классам % соотношение вырастает наполовину).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41142770"/>
              </p:ext>
            </p:extLst>
          </p:nvPr>
        </p:nvGraphicFramePr>
        <p:xfrm>
          <a:off x="6505303" y="2525486"/>
          <a:ext cx="5155474" cy="353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86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01754427"/>
              </p:ext>
            </p:extLst>
          </p:nvPr>
        </p:nvGraphicFramePr>
        <p:xfrm>
          <a:off x="296454" y="3212787"/>
          <a:ext cx="5727337" cy="306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6754" y="173142"/>
            <a:ext cx="512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 данным исследования Всемирной организации здравоохранения здоровье человека зависит:  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50 % — от образа жизни;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25 % — от состояния окружающей </a:t>
            </a:r>
            <a:r>
              <a:rPr lang="ru-RU" dirty="0" smtClean="0"/>
              <a:t>среды;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15 % — от наследственной программы;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10 % — от возможностей медицины.</a:t>
            </a:r>
            <a:br>
              <a:rPr lang="ru-RU" dirty="0"/>
            </a:br>
            <a:r>
              <a:rPr lang="ru-RU" dirty="0" smtClean="0"/>
              <a:t>Образовательный </a:t>
            </a:r>
            <a:r>
              <a:rPr lang="ru-RU" dirty="0"/>
              <a:t>процесс, организуемый учителем начальных классов, должен носить творческий характер.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63491" y="34642"/>
            <a:ext cx="45371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Цепочка взаимосвязи здесь простая: </a:t>
            </a:r>
          </a:p>
          <a:p>
            <a:r>
              <a:rPr lang="ru-RU" dirty="0" smtClean="0"/>
              <a:t>обучение без творческого заряда-неинтересно,       а значит, в той или иной степени, является насилием над собой и другими. </a:t>
            </a:r>
          </a:p>
          <a:p>
            <a:r>
              <a:rPr lang="ru-RU" dirty="0" smtClean="0"/>
              <a:t>Насилие же разрушительно для здоровья, как через формирование усталости, так и само по себе.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66" y="650556"/>
            <a:ext cx="307387" cy="307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983" y="1202274"/>
            <a:ext cx="402365" cy="3290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63491" y="3312463"/>
            <a:ext cx="5007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Положительных результатов  </a:t>
            </a:r>
            <a:r>
              <a:rPr lang="ru-RU" dirty="0"/>
              <a:t>можно достичь путем использования: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игровых </a:t>
            </a:r>
            <a:r>
              <a:rPr lang="ru-RU" dirty="0"/>
              <a:t>ситуаций на уроках и разных форм уроков</a:t>
            </a:r>
            <a:r>
              <a:rPr lang="ru-RU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разыгрыванием сценок литературных сюжетов</a:t>
            </a:r>
            <a:r>
              <a:rPr lang="ru-RU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подвижными </a:t>
            </a:r>
            <a:r>
              <a:rPr lang="ru-RU" dirty="0"/>
              <a:t>играми на переменах</a:t>
            </a:r>
            <a:r>
              <a:rPr lang="ru-RU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занимательных </a:t>
            </a:r>
            <a:r>
              <a:rPr lang="ru-RU" dirty="0"/>
              <a:t>упражнений на уроках</a:t>
            </a:r>
            <a:r>
              <a:rPr lang="ru-RU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творческого </a:t>
            </a:r>
            <a:r>
              <a:rPr lang="ru-RU" dirty="0"/>
              <a:t>характера домашних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8178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7" y="-1"/>
            <a:ext cx="5799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Основной задачей школы </a:t>
            </a:r>
            <a:r>
              <a:rPr lang="ru-RU" dirty="0" smtClean="0"/>
              <a:t>считается: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u="sng" dirty="0"/>
              <a:t>дать необходимое образование</a:t>
            </a:r>
            <a:r>
              <a:rPr lang="ru-RU" dirty="0" smtClean="0"/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не менее важной задачей по нашему убеждению является — </a:t>
            </a:r>
            <a:r>
              <a:rPr lang="ru-RU" u="sng" dirty="0"/>
              <a:t>сохранение здоровья детей в процессе обучения</a:t>
            </a:r>
            <a:r>
              <a:rPr lang="ru-RU" dirty="0"/>
              <a:t>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96387" y="1465488"/>
            <a:ext cx="6792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Состояние здоровья влияет на успешность обучения. Все это требует внимательного отношения к организации школьной жизни </a:t>
            </a:r>
            <a:r>
              <a:rPr lang="ru-RU" dirty="0" smtClean="0"/>
              <a:t> </a:t>
            </a:r>
            <a:r>
              <a:rPr lang="ru-RU" dirty="0"/>
              <a:t>школьников: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оптимальных гигиенических, экологических и других условий,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обеспечение </a:t>
            </a:r>
            <a:r>
              <a:rPr lang="ru-RU" dirty="0"/>
              <a:t>организации образовательного </a:t>
            </a:r>
            <a:r>
              <a:rPr lang="ru-RU" dirty="0" smtClean="0"/>
              <a:t>процесса, предотвращающего </a:t>
            </a:r>
            <a:r>
              <a:rPr lang="ru-RU" dirty="0"/>
              <a:t>формирование у обучающихся состояний переутомления.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387" y="3918857"/>
            <a:ext cx="6792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/>
              <a:t>Главная цель на уроках — это обеспечение </a:t>
            </a:r>
            <a:r>
              <a:rPr lang="ru-RU" dirty="0" smtClean="0"/>
              <a:t> </a:t>
            </a:r>
            <a:r>
              <a:rPr lang="ru-RU" dirty="0"/>
              <a:t>школьнику возможности сохранения здоровья в период обучения в школе. Для этого учителю необходимо реализовать в своей практической деятельности </a:t>
            </a:r>
            <a:r>
              <a:rPr lang="ru-RU" u="sng" dirty="0"/>
              <a:t>следующие задачи</a:t>
            </a:r>
            <a:r>
              <a:rPr lang="ru-RU" dirty="0"/>
              <a:t>: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9527233">
            <a:off x="6614159" y="5266734"/>
            <a:ext cx="1349828" cy="95794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072845" y="40872"/>
            <a:ext cx="39188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организация учебного процесса с наибольшим эффектом для сохранения и укрепления здоровья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создание </a:t>
            </a:r>
            <a:r>
              <a:rPr lang="ru-RU" dirty="0"/>
              <a:t>условий ощущения у </a:t>
            </a:r>
            <a:r>
              <a:rPr lang="ru-RU" dirty="0" smtClean="0"/>
              <a:t> </a:t>
            </a:r>
            <a:r>
              <a:rPr lang="ru-RU" dirty="0"/>
              <a:t>школьников радости в процессе обучения;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 научить детей жить в гармонии с собой и окружающим миром;  воспитание культуры здорового образа жизни;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развитие </a:t>
            </a:r>
            <a:r>
              <a:rPr lang="ru-RU" dirty="0"/>
              <a:t>творческих </a:t>
            </a:r>
            <a:r>
              <a:rPr lang="ru-RU" dirty="0" smtClean="0"/>
              <a:t>способностей;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мотивация </a:t>
            </a:r>
            <a:r>
              <a:rPr lang="ru-RU" dirty="0"/>
              <a:t>на здоровый образ жизни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научить </a:t>
            </a:r>
            <a:r>
              <a:rPr lang="ru-RU" dirty="0"/>
              <a:t>детей использовать полученные знания в повседневной жизни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внедрение </a:t>
            </a:r>
            <a:r>
              <a:rPr lang="ru-RU" dirty="0"/>
              <a:t>инновационных педагогических технологий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83128">
            <a:off x="6614236" y="136755"/>
            <a:ext cx="1349828" cy="95794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4258032">
            <a:off x="10890270" y="5619091"/>
            <a:ext cx="1349828" cy="95794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099408">
            <a:off x="6795735" y="364988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19446147">
            <a:off x="6713084" y="5633562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3460380">
            <a:off x="11199778" y="5985678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6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76225"/>
            <a:ext cx="5962650" cy="5962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850" y="276225"/>
            <a:ext cx="5753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</a:t>
            </a:r>
            <a:r>
              <a:rPr lang="ru-RU" dirty="0"/>
              <a:t> учащихся начальных классов особенно чувствительной является нервная система, поэтому учителю необходимо во время урока чередовать различные виды учебной деятельности: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чтение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письмо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слушание</a:t>
            </a:r>
            <a:r>
              <a:rPr lang="ru-RU" dirty="0"/>
              <a:t>; 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рассказ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рассматривание </a:t>
            </a:r>
            <a:r>
              <a:rPr lang="ru-RU" dirty="0"/>
              <a:t>наглядных пособий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ответы </a:t>
            </a:r>
            <a:r>
              <a:rPr lang="ru-RU" dirty="0"/>
              <a:t>на вопросы и. т.д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u="sng" dirty="0">
                <a:solidFill>
                  <a:srgbClr val="FF0000"/>
                </a:solidFill>
              </a:rPr>
              <a:t>За урок учителю необходимо включить от 4 до 7 видов учебной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080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474</TotalTime>
  <Words>1154</Words>
  <Application>Microsoft Office PowerPoint</Application>
  <PresentationFormat>Произвольный</PresentationFormat>
  <Paragraphs>167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Ретро</vt:lpstr>
      <vt:lpstr>«Формирование здорового образа  жизни  и  культуры здоровья ребёнка ,  как одно из требований воспитательного процесса в условиях реализации ФГОС НОО, ООО»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здорового образа  жизни  и  культуры здоровья ребёнка ,  как одно из требований воспитательного процесса в условиях реализации ФГОС НОО, ООО»</dc:title>
  <dc:creator>Роман Егоров</dc:creator>
  <cp:lastModifiedBy>Максим Мишаков</cp:lastModifiedBy>
  <cp:revision>88</cp:revision>
  <dcterms:created xsi:type="dcterms:W3CDTF">2018-03-18T10:43:32Z</dcterms:created>
  <dcterms:modified xsi:type="dcterms:W3CDTF">2020-02-17T09:12:09Z</dcterms:modified>
</cp:coreProperties>
</file>