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85" r:id="rId4"/>
    <p:sldId id="271" r:id="rId5"/>
    <p:sldId id="272" r:id="rId6"/>
    <p:sldId id="26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46C0A"/>
    <a:srgbClr val="0070C0"/>
    <a:srgbClr val="00B05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4" autoAdjust="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0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74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17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66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54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64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49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8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43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84EE3-D1AE-4115-90D0-8E91A449C2C1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946F-AE38-4181-9AE2-F1E5B765E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7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21438" y="2708920"/>
            <a:ext cx="7776864" cy="1080120"/>
          </a:xfrm>
          <a:solidFill>
            <a:srgbClr val="FFFFFF">
              <a:alpha val="4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5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Похоронка – чёрный вестник</a:t>
            </a:r>
            <a:endParaRPr lang="ru-RU" sz="45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4664"/>
            <a:ext cx="7786742" cy="64633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МОБУ «Медведевская средняя школа №3 с углублённым изучением отдельных предметов имени 50 –летия Медведевского района»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5652120" y="4393695"/>
            <a:ext cx="2770049" cy="158982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Выполнил: Макаров Данил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ученик 10 «А» класса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Михайлова Ольга Вениаминовна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читель истории России,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обществознания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900277"/>
            <a:ext cx="2952328" cy="36933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(Исследовательская работа)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99891" y="5983521"/>
            <a:ext cx="1944217" cy="55399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cs typeface="Times New Roman" pitchFamily="18" charset="0"/>
              </a:rPr>
              <a:t>пгт. Медведево</a:t>
            </a:r>
          </a:p>
          <a:p>
            <a:pPr algn="ctr"/>
            <a:r>
              <a:rPr lang="ru-RU" sz="1500" dirty="0" smtClean="0">
                <a:cs typeface="Times New Roman" pitchFamily="18" charset="0"/>
              </a:rPr>
              <a:t>2018</a:t>
            </a:r>
            <a:endParaRPr lang="ru-RU" sz="1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9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№5/БП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3268959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извещении указывалось место </a:t>
            </a:r>
            <a:r>
              <a:rPr lang="ru-RU" sz="2800" dirty="0" smtClean="0"/>
              <a:t>гибели и </a:t>
            </a:r>
            <a:r>
              <a:rPr lang="ru-RU" sz="2800" dirty="0"/>
              <a:t>место </a:t>
            </a:r>
            <a:r>
              <a:rPr lang="ru-RU" sz="2800" dirty="0" smtClean="0"/>
              <a:t>захоронения.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На оригинале ставилась отметка о выписке извещения, либо информация об отсутствии </a:t>
            </a:r>
            <a:r>
              <a:rPr lang="ru-RU" sz="2800" dirty="0" smtClean="0"/>
              <a:t>родственников.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4" descr="F:\извещен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37378" y="1628800"/>
            <a:ext cx="3627655" cy="38164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5435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№6/БП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dirty="0"/>
              <a:t>Высылалась на </a:t>
            </a:r>
            <a:r>
              <a:rPr lang="ru-RU" sz="3000" dirty="0" smtClean="0"/>
              <a:t>военнослужащих, пропавших </a:t>
            </a:r>
            <a:r>
              <a:rPr lang="ru-RU" sz="3000" dirty="0"/>
              <a:t>без </a:t>
            </a:r>
            <a:r>
              <a:rPr lang="ru-RU" sz="3000" dirty="0" smtClean="0"/>
              <a:t>вести.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4" name="Picture 2" descr="F:\извещени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634744" cy="36724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80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№7/БП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892695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Высылалась на </a:t>
            </a:r>
            <a:r>
              <a:rPr lang="ru-RU" sz="2800" dirty="0" smtClean="0"/>
              <a:t>военнослужащих, погибших </a:t>
            </a:r>
            <a:r>
              <a:rPr lang="ru-RU" sz="2800" dirty="0"/>
              <a:t>в медицинских </a:t>
            </a:r>
            <a:r>
              <a:rPr lang="ru-RU" sz="2800" dirty="0" smtClean="0"/>
              <a:t>учреждениях.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2" descr="F:\извещен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3827"/>
            <a:ext cx="3600400" cy="3955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otlaslib.aonb.ru/assets/projects/foto/kotlas-wov/pokhoronka-dementev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3827"/>
            <a:ext cx="3168352" cy="39735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140190" y="2996952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59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виды извещений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извещения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3960440" cy="3687762"/>
          </a:xfrm>
          <a:noFill/>
          <a:ln>
            <a:solidFill>
              <a:srgbClr val="0070C0"/>
            </a:solidFill>
          </a:ln>
        </p:spPr>
      </p:pic>
      <p:pic>
        <p:nvPicPr>
          <p:cNvPr id="5" name="Picture 3" descr="F:\извещения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90590" y="1628800"/>
            <a:ext cx="3985866" cy="29289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900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текста извещения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F:\извещения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187" y="1556792"/>
            <a:ext cx="8196957" cy="3600400"/>
          </a:xfr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73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оттиска печати извещения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11" descr="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5" b="6393"/>
          <a:stretch>
            <a:fillRect/>
          </a:stretch>
        </p:blipFill>
        <p:spPr>
          <a:xfrm>
            <a:off x="467544" y="1556792"/>
            <a:ext cx="8253345" cy="395696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879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анализ дат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извещения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173" b="39626"/>
          <a:stretch>
            <a:fillRect/>
          </a:stretch>
        </p:blipFill>
        <p:spPr>
          <a:xfrm>
            <a:off x="755576" y="1715943"/>
            <a:ext cx="2571750" cy="21431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4" descr="F:\извещения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" t="-232" r="69992" b="32542"/>
          <a:stretch>
            <a:fillRect/>
          </a:stretch>
        </p:blipFill>
        <p:spPr>
          <a:xfrm>
            <a:off x="2020503" y="3573016"/>
            <a:ext cx="2071688" cy="2460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2" descr="F:\извещения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37" t="36224" b="19501"/>
          <a:stretch>
            <a:fillRect/>
          </a:stretch>
        </p:blipFill>
        <p:spPr bwMode="auto">
          <a:xfrm>
            <a:off x="5004048" y="1715943"/>
            <a:ext cx="2286000" cy="22891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извещения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50" t="28749" r="29300" b="46313"/>
          <a:stretch>
            <a:fillRect/>
          </a:stretch>
        </p:blipFill>
        <p:spPr bwMode="auto">
          <a:xfrm>
            <a:off x="4718298" y="4124401"/>
            <a:ext cx="2857500" cy="1000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81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книги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учёта военкомата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E:\учетная книга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1556792"/>
            <a:ext cx="5832648" cy="3985186"/>
          </a:xfrm>
          <a:noFill/>
          <a:ln>
            <a:solidFill>
              <a:srgbClr val="0070C0"/>
            </a:solidFill>
          </a:ln>
        </p:spPr>
      </p:pic>
      <p:pic>
        <p:nvPicPr>
          <p:cNvPr id="5" name="Picture 5" descr="E:\учетная книга1.JPG"/>
          <p:cNvPicPr>
            <a:picLocks noChangeAspect="1" noChangeArrowheads="1"/>
          </p:cNvPicPr>
          <p:nvPr/>
        </p:nvPicPr>
        <p:blipFill>
          <a:blip r:embed="rId3" cstate="print"/>
          <a:srcRect l="75944" b="65732"/>
          <a:stretch>
            <a:fillRect/>
          </a:stretch>
        </p:blipFill>
        <p:spPr>
          <a:xfrm>
            <a:off x="5004048" y="2795504"/>
            <a:ext cx="3735140" cy="3636195"/>
          </a:xfrm>
          <a:prstGeom prst="rect">
            <a:avLst/>
          </a:prstGeo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5364088" y="4613601"/>
            <a:ext cx="2304256" cy="140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49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ru-RU" sz="3000" dirty="0" smtClean="0"/>
              <a:t>Наши извещения </a:t>
            </a:r>
            <a:r>
              <a:rPr lang="ru-RU" sz="3000" dirty="0"/>
              <a:t>представляют собой </a:t>
            </a:r>
            <a:r>
              <a:rPr lang="ru-RU" sz="3000" dirty="0" smtClean="0"/>
              <a:t>форму </a:t>
            </a:r>
            <a:r>
              <a:rPr lang="ru-RU" sz="3000" dirty="0"/>
              <a:t>№6/БП, </a:t>
            </a:r>
            <a:r>
              <a:rPr lang="ru-RU" sz="3000" dirty="0" smtClean="0"/>
              <a:t>утверждённую </a:t>
            </a:r>
            <a:r>
              <a:rPr lang="ru-RU" sz="3000" dirty="0"/>
              <a:t>Приказом НКО №023 от 4 февраля 1944 </a:t>
            </a:r>
            <a:r>
              <a:rPr lang="ru-RU" sz="3000" dirty="0" smtClean="0"/>
              <a:t>года.</a:t>
            </a:r>
          </a:p>
          <a:p>
            <a:pPr lvl="0"/>
            <a:r>
              <a:rPr lang="ru-RU" sz="3000" dirty="0" smtClean="0"/>
              <a:t>Надписи </a:t>
            </a:r>
            <a:r>
              <a:rPr lang="ru-RU" sz="3000" dirty="0"/>
              <a:t>на извещении и найденные нами записи в книге учёта районного военкомата подтвердили, что извещение было написано после войны. </a:t>
            </a:r>
            <a:r>
              <a:rPr lang="ru-RU" sz="3000" dirty="0" smtClean="0"/>
              <a:t>Информация о пропаже </a:t>
            </a:r>
            <a:r>
              <a:rPr lang="ru-RU" sz="3000" dirty="0"/>
              <a:t>военнослужащих была </a:t>
            </a:r>
            <a:r>
              <a:rPr lang="ru-RU" sz="3000" dirty="0" smtClean="0"/>
              <a:t>получена </a:t>
            </a:r>
            <a:r>
              <a:rPr lang="ru-RU" sz="3000" dirty="0"/>
              <a:t>после войны, после  устных свидетельств родственников о данных </a:t>
            </a:r>
            <a:r>
              <a:rPr lang="ru-RU" sz="3000" dirty="0" smtClean="0"/>
              <a:t>последних переписок </a:t>
            </a:r>
            <a:r>
              <a:rPr lang="ru-RU" sz="3000" dirty="0"/>
              <a:t>с </a:t>
            </a:r>
            <a:r>
              <a:rPr lang="ru-RU" sz="3000" dirty="0" smtClean="0"/>
              <a:t>военнослужащими.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91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000" i="1" u="sng" dirty="0" smtClean="0"/>
              <a:t>Цели работы </a:t>
            </a:r>
            <a:r>
              <a:rPr lang="ru-RU" sz="3000" dirty="0" smtClean="0"/>
              <a:t>– </a:t>
            </a:r>
            <a:r>
              <a:rPr lang="ru-RU" sz="3000" dirty="0"/>
              <a:t>о</a:t>
            </a:r>
            <a:r>
              <a:rPr lang="ru-RU" sz="3000" dirty="0" smtClean="0"/>
              <a:t>пределить </a:t>
            </a:r>
            <a:r>
              <a:rPr lang="ru-RU" sz="3000" dirty="0"/>
              <a:t>систему сбора информации о погибших военнослужащих  в годы Великой Отечественной </a:t>
            </a:r>
            <a:r>
              <a:rPr lang="ru-RU" sz="3000" dirty="0" smtClean="0"/>
              <a:t>войны и </a:t>
            </a:r>
            <a:r>
              <a:rPr lang="ru-RU" sz="3000" dirty="0"/>
              <a:t>у</a:t>
            </a:r>
            <a:r>
              <a:rPr lang="ru-RU" sz="3000" dirty="0" smtClean="0"/>
              <a:t>становить </a:t>
            </a:r>
            <a:r>
              <a:rPr lang="ru-RU" sz="3000" dirty="0"/>
              <a:t>к какому виду извещений относятся наши похоронки</a:t>
            </a:r>
            <a:r>
              <a:rPr lang="ru-RU" sz="3000" dirty="0" smtClean="0"/>
              <a:t>.</a:t>
            </a:r>
          </a:p>
          <a:p>
            <a:pPr marL="0" indent="0">
              <a:buNone/>
            </a:pPr>
            <a:r>
              <a:rPr lang="ru-RU" sz="3000" i="1" u="sng" dirty="0" smtClean="0"/>
              <a:t>Задачи </a:t>
            </a:r>
            <a:r>
              <a:rPr lang="ru-RU" sz="3000" i="1" u="sng" dirty="0"/>
              <a:t>работы: </a:t>
            </a:r>
            <a:endParaRPr lang="ru-RU" sz="3000" i="1" u="sng" dirty="0" smtClean="0"/>
          </a:p>
          <a:p>
            <a:pPr lvl="0"/>
            <a:r>
              <a:rPr lang="ru-RU" sz="3000" dirty="0"/>
              <a:t>Изучить порядок </a:t>
            </a:r>
            <a:r>
              <a:rPr lang="ru-RU" sz="3000" dirty="0" smtClean="0"/>
              <a:t>учёта </a:t>
            </a:r>
            <a:r>
              <a:rPr lang="ru-RU" sz="3000" dirty="0"/>
              <a:t>личного состава военнослужащих </a:t>
            </a:r>
            <a:r>
              <a:rPr lang="ru-RU" sz="3000" dirty="0" smtClean="0"/>
              <a:t>армии.</a:t>
            </a:r>
          </a:p>
          <a:p>
            <a:pPr lvl="0"/>
            <a:r>
              <a:rPr lang="ru-RU" sz="3000" dirty="0" smtClean="0"/>
              <a:t>Установить </a:t>
            </a:r>
            <a:r>
              <a:rPr lang="ru-RU" sz="3000" dirty="0"/>
              <a:t>формы </a:t>
            </a:r>
            <a:r>
              <a:rPr lang="ru-RU" sz="3000" dirty="0" smtClean="0"/>
              <a:t>учёта </a:t>
            </a:r>
            <a:r>
              <a:rPr lang="ru-RU" sz="3000" dirty="0"/>
              <a:t>безвозвратных </a:t>
            </a:r>
            <a:r>
              <a:rPr lang="ru-RU" sz="3000" dirty="0" smtClean="0"/>
              <a:t>потерь.</a:t>
            </a:r>
          </a:p>
          <a:p>
            <a:pPr lvl="0"/>
            <a:r>
              <a:rPr lang="ru-RU" sz="3000" dirty="0"/>
              <a:t>Провести сравнительный анализ </a:t>
            </a:r>
            <a:r>
              <a:rPr lang="ru-RU" sz="3000" dirty="0" smtClean="0"/>
              <a:t>извещений </a:t>
            </a:r>
            <a:r>
              <a:rPr lang="ru-RU" sz="3000" dirty="0"/>
              <a:t>из личного архива </a:t>
            </a:r>
            <a:r>
              <a:rPr lang="ru-RU" sz="3000" dirty="0" smtClean="0"/>
              <a:t>с </a:t>
            </a:r>
            <a:r>
              <a:rPr lang="ru-RU" sz="3000" dirty="0"/>
              <a:t>формами извещений</a:t>
            </a:r>
            <a:r>
              <a:rPr lang="ru-RU" sz="3000" dirty="0" smtClean="0"/>
              <a:t>.</a:t>
            </a:r>
            <a:endParaRPr lang="ru-RU" sz="3000" dirty="0"/>
          </a:p>
          <a:p>
            <a:pPr lvl="0"/>
            <a:endParaRPr lang="ru-RU" sz="2800" dirty="0"/>
          </a:p>
          <a:p>
            <a:endParaRPr lang="ru-RU" sz="2800" i="1" u="sng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67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Извещения и фотографии из семейного архива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5" descr="Изображение 10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18245" y="1522413"/>
            <a:ext cx="2130290" cy="2770683"/>
          </a:xfrm>
          <a:ln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6" descr="Изображение 1049.jpg"/>
          <p:cNvPicPr>
            <a:picLocks noChangeAspect="1"/>
          </p:cNvPicPr>
          <p:nvPr/>
        </p:nvPicPr>
        <p:blipFill>
          <a:blip r:embed="rId3" cstate="print"/>
          <a:srcRect l="2313" r="2483" b="8179"/>
          <a:stretch>
            <a:fillRect/>
          </a:stretch>
        </p:blipFill>
        <p:spPr bwMode="auto">
          <a:xfrm>
            <a:off x="405143" y="4437112"/>
            <a:ext cx="4381500" cy="18573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Изображение 105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2413"/>
            <a:ext cx="2096071" cy="27706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8" descr="Изображение 1049.jpg"/>
          <p:cNvPicPr>
            <a:picLocks noChangeAspect="1"/>
          </p:cNvPicPr>
          <p:nvPr/>
        </p:nvPicPr>
        <p:blipFill>
          <a:blip r:embed="rId5" cstate="print"/>
          <a:srcRect r="2499" b="2029"/>
          <a:stretch>
            <a:fillRect/>
          </a:stretch>
        </p:blipFill>
        <p:spPr bwMode="auto">
          <a:xfrm>
            <a:off x="4921052" y="4437112"/>
            <a:ext cx="3656013" cy="182245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542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работы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dirty="0"/>
              <a:t>Документы, имеющиеся  в  семейном архиве, являются  немыми  свидетелями эпохи Великой Отечественной войны.  Изучая их, мы восстанавливаем память о </a:t>
            </a:r>
            <a:r>
              <a:rPr lang="ru-RU" sz="2800" dirty="0" smtClean="0"/>
              <a:t>тех</a:t>
            </a:r>
            <a:r>
              <a:rPr lang="ru-RU" sz="2800" dirty="0"/>
              <a:t>, кто погиб, пропал  без  вести, умер  от  ран  или </a:t>
            </a:r>
            <a:r>
              <a:rPr lang="ru-RU" sz="2800" dirty="0" smtClean="0"/>
              <a:t>болезни. </a:t>
            </a:r>
          </a:p>
          <a:p>
            <a:r>
              <a:rPr lang="ru-RU" sz="2800" dirty="0" smtClean="0"/>
              <a:t>Материалы </a:t>
            </a:r>
            <a:r>
              <a:rPr lang="ru-RU" sz="2800" dirty="0"/>
              <a:t>исследования могут быть полезны обучающимся, учителям</a:t>
            </a:r>
            <a:r>
              <a:rPr lang="ru-RU" sz="2800" dirty="0" smtClean="0"/>
              <a:t>, людям интересующимся </a:t>
            </a:r>
            <a:r>
              <a:rPr lang="ru-RU" sz="2800" dirty="0"/>
              <a:t>историей </a:t>
            </a:r>
            <a:r>
              <a:rPr lang="ru-RU" sz="2800" dirty="0" smtClean="0"/>
              <a:t>Великой Отечественной </a:t>
            </a:r>
            <a:r>
              <a:rPr lang="ru-RU" sz="2800" dirty="0"/>
              <a:t>войны, осуществляющим поиск информации о своих </a:t>
            </a:r>
            <a:r>
              <a:rPr lang="ru-RU" sz="2800" dirty="0" smtClean="0"/>
              <a:t>родственниках.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74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проектной работы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/>
              <a:t>Похоронка относится к извещению формы №</a:t>
            </a:r>
            <a:r>
              <a:rPr lang="ru-RU" dirty="0" smtClean="0"/>
              <a:t>6/БП.</a:t>
            </a:r>
          </a:p>
          <a:p>
            <a:r>
              <a:rPr lang="ru-RU" dirty="0" smtClean="0"/>
              <a:t>Извещение </a:t>
            </a:r>
            <a:r>
              <a:rPr lang="ru-RU" dirty="0"/>
              <a:t>было оформлено </a:t>
            </a:r>
            <a:r>
              <a:rPr lang="ru-RU" dirty="0" smtClean="0"/>
              <a:t>в послевоенное время </a:t>
            </a:r>
            <a:r>
              <a:rPr lang="ru-RU" dirty="0"/>
              <a:t>и не основано на данных с фронта.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68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dirty="0"/>
              <a:t>Учёт личного состава военнослужащих в годы Великой Отечественной </a:t>
            </a:r>
            <a:r>
              <a:rPr lang="ru-RU" sz="2800" dirty="0" smtClean="0"/>
              <a:t>войны.</a:t>
            </a:r>
          </a:p>
          <a:p>
            <a:r>
              <a:rPr lang="ru-RU" sz="2800" dirty="0"/>
              <a:t>Персональный учёт безвозвратных потерь личного </a:t>
            </a:r>
            <a:r>
              <a:rPr lang="ru-RU" sz="2800" dirty="0" smtClean="0"/>
              <a:t>состава.</a:t>
            </a:r>
          </a:p>
          <a:p>
            <a:r>
              <a:rPr lang="ru-RU" sz="2800" dirty="0"/>
              <a:t>Виды извещений о погибших </a:t>
            </a:r>
            <a:r>
              <a:rPr lang="ru-RU" sz="2800" dirty="0" smtClean="0"/>
              <a:t>военнослужащих.</a:t>
            </a:r>
          </a:p>
          <a:p>
            <a:r>
              <a:rPr lang="ru-RU" sz="2800" dirty="0" smtClean="0"/>
              <a:t>Сравнительный анализ.</a:t>
            </a:r>
          </a:p>
        </p:txBody>
      </p:sp>
    </p:spTree>
    <p:extLst>
      <p:ext uri="{BB962C8B-B14F-4D97-AF65-F5344CB8AC3E}">
        <p14:creationId xmlns:p14="http://schemas.microsoft.com/office/powerpoint/2010/main" xmlns="" val="233259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 личного состава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50048" y="1484784"/>
            <a:ext cx="4997239" cy="5018799"/>
          </a:xfrm>
          <a:prstGeom prst="triangle">
            <a:avLst/>
          </a:prstGeom>
          <a:solidFill>
            <a:srgbClr val="0070C0">
              <a:alpha val="20000"/>
            </a:srgb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3663752" y="1663139"/>
            <a:ext cx="1812522" cy="551412"/>
            <a:chOff x="2214581" y="500066"/>
            <a:chExt cx="3529037" cy="5514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214581" y="500066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5"/>
            <p:cNvSpPr/>
            <p:nvPr/>
          </p:nvSpPr>
          <p:spPr>
            <a:xfrm>
              <a:off x="2241499" y="526984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Отделение</a:t>
              </a:r>
              <a:endParaRPr lang="ru-RU" sz="24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49821" y="2316195"/>
            <a:ext cx="1826453" cy="551412"/>
            <a:chOff x="2214581" y="1143008"/>
            <a:chExt cx="3529037" cy="55141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14581" y="1143008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7"/>
            <p:cNvSpPr/>
            <p:nvPr/>
          </p:nvSpPr>
          <p:spPr>
            <a:xfrm>
              <a:off x="2241499" y="1169926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Взвод</a:t>
              </a:r>
              <a:endParaRPr lang="ru-RU" sz="24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89974" y="2927324"/>
            <a:ext cx="2146145" cy="551412"/>
            <a:chOff x="2214581" y="1785950"/>
            <a:chExt cx="3529037" cy="5514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214581" y="1785950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9"/>
            <p:cNvSpPr/>
            <p:nvPr/>
          </p:nvSpPr>
          <p:spPr>
            <a:xfrm>
              <a:off x="2241499" y="1812868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Рота</a:t>
              </a:r>
              <a:endParaRPr lang="ru-RU" sz="2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02906" y="3590846"/>
            <a:ext cx="2520281" cy="551412"/>
            <a:chOff x="2214581" y="2357454"/>
            <a:chExt cx="3529037" cy="55141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14581" y="2357454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1"/>
            <p:cNvSpPr/>
            <p:nvPr/>
          </p:nvSpPr>
          <p:spPr>
            <a:xfrm>
              <a:off x="2241499" y="2384372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Батальон</a:t>
              </a: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38763" y="4266178"/>
            <a:ext cx="3019813" cy="551412"/>
            <a:chOff x="2214581" y="3000396"/>
            <a:chExt cx="3529037" cy="5514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14581" y="3000396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3"/>
            <p:cNvSpPr/>
            <p:nvPr/>
          </p:nvSpPr>
          <p:spPr>
            <a:xfrm>
              <a:off x="2241499" y="3027314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Полк</a:t>
              </a:r>
              <a:endParaRPr lang="ru-RU" sz="24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84150" y="4941168"/>
            <a:ext cx="3529037" cy="551412"/>
            <a:chOff x="2214581" y="3643339"/>
            <a:chExt cx="3529037" cy="5514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14581" y="3643339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15"/>
            <p:cNvSpPr/>
            <p:nvPr/>
          </p:nvSpPr>
          <p:spPr>
            <a:xfrm>
              <a:off x="2241499" y="3670257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Дивизия</a:t>
              </a:r>
              <a:endParaRPr lang="ru-RU" sz="2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44412" y="5622060"/>
            <a:ext cx="4608512" cy="779762"/>
            <a:chOff x="928688" y="4286280"/>
            <a:chExt cx="6100823" cy="55141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28688" y="4286280"/>
              <a:ext cx="6100823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7"/>
            <p:cNvSpPr/>
            <p:nvPr/>
          </p:nvSpPr>
          <p:spPr>
            <a:xfrm>
              <a:off x="955606" y="4313198"/>
              <a:ext cx="6046987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Главное управление по учёту персональных потерь армии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12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учёт БП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50048" y="1484784"/>
            <a:ext cx="4997239" cy="5018799"/>
          </a:xfrm>
          <a:prstGeom prst="triangle">
            <a:avLst/>
          </a:prstGeom>
          <a:solidFill>
            <a:srgbClr val="0070C0">
              <a:alpha val="20000"/>
            </a:srgb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Группа 4"/>
          <p:cNvGrpSpPr/>
          <p:nvPr/>
        </p:nvGrpSpPr>
        <p:grpSpPr>
          <a:xfrm>
            <a:off x="3663752" y="1663139"/>
            <a:ext cx="1812522" cy="551412"/>
            <a:chOff x="2214581" y="500066"/>
            <a:chExt cx="3529037" cy="55141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14581" y="500066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5"/>
            <p:cNvSpPr/>
            <p:nvPr/>
          </p:nvSpPr>
          <p:spPr>
            <a:xfrm>
              <a:off x="2241499" y="526984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Отделение</a:t>
              </a:r>
              <a:endParaRPr lang="ru-RU" sz="2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49821" y="2316195"/>
            <a:ext cx="1826453" cy="524494"/>
            <a:chOff x="2214581" y="1143008"/>
            <a:chExt cx="3529037" cy="55141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214581" y="1143008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7"/>
            <p:cNvSpPr/>
            <p:nvPr/>
          </p:nvSpPr>
          <p:spPr>
            <a:xfrm>
              <a:off x="2241499" y="1169926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Взвод</a:t>
              </a:r>
              <a:endParaRPr lang="ru-RU" sz="2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489974" y="2927324"/>
            <a:ext cx="2146145" cy="524494"/>
            <a:chOff x="2214581" y="1785950"/>
            <a:chExt cx="3529037" cy="5514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14581" y="1785950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9"/>
            <p:cNvSpPr/>
            <p:nvPr/>
          </p:nvSpPr>
          <p:spPr>
            <a:xfrm>
              <a:off x="2241499" y="1812868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Рота</a:t>
              </a:r>
              <a:endParaRPr lang="ru-RU" sz="2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98138" y="3562885"/>
            <a:ext cx="2501057" cy="551412"/>
            <a:chOff x="2214581" y="2357454"/>
            <a:chExt cx="3529037" cy="55141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14581" y="2357454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11"/>
            <p:cNvSpPr/>
            <p:nvPr/>
          </p:nvSpPr>
          <p:spPr>
            <a:xfrm>
              <a:off x="2241499" y="2384372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Батальон</a:t>
              </a:r>
              <a:endParaRPr lang="ru-RU" sz="24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38763" y="4239260"/>
            <a:ext cx="3019813" cy="551412"/>
            <a:chOff x="2214581" y="3000396"/>
            <a:chExt cx="3529037" cy="55141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14581" y="3000396"/>
              <a:ext cx="3529037" cy="551412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13"/>
            <p:cNvSpPr/>
            <p:nvPr/>
          </p:nvSpPr>
          <p:spPr>
            <a:xfrm>
              <a:off x="2241499" y="3027314"/>
              <a:ext cx="3475201" cy="49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Полк</a:t>
              </a:r>
              <a:endParaRPr lang="ru-RU" sz="24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11760" y="4906785"/>
            <a:ext cx="4392488" cy="704337"/>
            <a:chOff x="1328712" y="2900371"/>
            <a:chExt cx="5119570" cy="70433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28712" y="2900371"/>
              <a:ext cx="5119570" cy="70433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63095" y="2934754"/>
              <a:ext cx="5050804" cy="635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Районные (городские) военные комиссариаты</a:t>
              </a:r>
              <a:endParaRPr lang="ru-RU" sz="24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67744" y="5733256"/>
            <a:ext cx="4779543" cy="770327"/>
            <a:chOff x="1328726" y="3722638"/>
            <a:chExt cx="5085768" cy="770327"/>
          </a:xfrm>
          <a:solidFill>
            <a:srgbClr val="E46C0A">
              <a:alpha val="69804"/>
            </a:srgb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28726" y="3722638"/>
              <a:ext cx="5085768" cy="770327"/>
            </a:xfrm>
            <a:prstGeom prst="roundRect">
              <a:avLst/>
            </a:pr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354689" y="3820609"/>
              <a:ext cx="5033842" cy="479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Главное управление по учёту персональных потерь армии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0973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извещений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  <a:solidFill>
            <a:srgbClr val="FFFFFF">
              <a:alpha val="20000"/>
            </a:srgb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Извещение о гибели военнослужащего высылалось штабом части в военкомат, а работниками военкомата – </a:t>
            </a:r>
            <a:r>
              <a:rPr lang="ru-RU" sz="2800" dirty="0" smtClean="0"/>
              <a:t>родственникам.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1944 году было утверждено 3 формы </a:t>
            </a:r>
            <a:r>
              <a:rPr lang="ru-RU" sz="2800" dirty="0" smtClean="0"/>
              <a:t>извещений о погибших военнослужащих:</a:t>
            </a:r>
            <a:endParaRPr lang="ru-RU" sz="2800" dirty="0"/>
          </a:p>
          <a:p>
            <a:pPr marL="514350" indent="-514350">
              <a:buFont typeface="+mj-lt"/>
              <a:buAutoNum type="arabicParenR"/>
            </a:pPr>
            <a:r>
              <a:rPr lang="ru-RU" sz="2800" dirty="0"/>
              <a:t>Форма №5/БП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Форма </a:t>
            </a:r>
            <a:r>
              <a:rPr lang="ru-RU" sz="2800" dirty="0"/>
              <a:t>№</a:t>
            </a:r>
            <a:r>
              <a:rPr lang="ru-RU" sz="2800" dirty="0" smtClean="0"/>
              <a:t>6/БП.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Форма </a:t>
            </a:r>
            <a:r>
              <a:rPr lang="ru-RU" sz="2800" dirty="0"/>
              <a:t>№</a:t>
            </a:r>
            <a:r>
              <a:rPr lang="ru-RU" sz="2800" dirty="0" smtClean="0"/>
              <a:t>7/БП.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7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434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Похоронка – чёрный вестник</vt:lpstr>
      <vt:lpstr>Цели и задачи</vt:lpstr>
      <vt:lpstr>Извещения и фотографии из семейного архива</vt:lpstr>
      <vt:lpstr>Актуальность работы</vt:lpstr>
      <vt:lpstr>Гипотеза проектной работы</vt:lpstr>
      <vt:lpstr>Содержание</vt:lpstr>
      <vt:lpstr>Учёт личного состава</vt:lpstr>
      <vt:lpstr>Персональный учёт БП</vt:lpstr>
      <vt:lpstr>Виды извещений</vt:lpstr>
      <vt:lpstr>Форма №5/БП</vt:lpstr>
      <vt:lpstr>Форма №6/БП</vt:lpstr>
      <vt:lpstr>Форма №7/БП</vt:lpstr>
      <vt:lpstr>Другие виды извещений</vt:lpstr>
      <vt:lpstr>Анализ текста извещения</vt:lpstr>
      <vt:lpstr>Анализ оттиска печати извещения</vt:lpstr>
      <vt:lpstr>Сравнительный анализ дат</vt:lpstr>
      <vt:lpstr>Анализ книги учёта военкомата</vt:lpstr>
      <vt:lpstr>Заключение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 Данил</dc:creator>
  <cp:lastModifiedBy>Admin</cp:lastModifiedBy>
  <cp:revision>47</cp:revision>
  <dcterms:created xsi:type="dcterms:W3CDTF">2017-07-18T21:58:16Z</dcterms:created>
  <dcterms:modified xsi:type="dcterms:W3CDTF">2020-01-12T12:06:25Z</dcterms:modified>
</cp:coreProperties>
</file>