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279" r:id="rId3"/>
    <p:sldId id="281" r:id="rId4"/>
    <p:sldId id="257" r:id="rId5"/>
    <p:sldId id="293" r:id="rId6"/>
    <p:sldId id="307" r:id="rId7"/>
    <p:sldId id="261" r:id="rId8"/>
    <p:sldId id="298" r:id="rId9"/>
    <p:sldId id="302" r:id="rId10"/>
    <p:sldId id="303" r:id="rId11"/>
    <p:sldId id="266" r:id="rId12"/>
    <p:sldId id="304" r:id="rId13"/>
    <p:sldId id="270" r:id="rId14"/>
    <p:sldId id="271" r:id="rId15"/>
    <p:sldId id="290" r:id="rId16"/>
    <p:sldId id="274" r:id="rId17"/>
    <p:sldId id="292" r:id="rId18"/>
    <p:sldId id="295" r:id="rId19"/>
    <p:sldId id="30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10" autoAdjust="0"/>
  </p:normalViewPr>
  <p:slideViewPr>
    <p:cSldViewPr>
      <p:cViewPr varScale="1">
        <p:scale>
          <a:sx n="47" d="100"/>
          <a:sy n="47" d="100"/>
        </p:scale>
        <p:origin x="29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infourok.ru/prezentaciya_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355281">
            <a:off x="3383868" y="3861048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B050"/>
                </a:solidFill>
              </a:rPr>
              <a:t>Математика</a:t>
            </a:r>
            <a:endParaRPr lang="ru-RU" sz="5400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254" y="3017048"/>
            <a:ext cx="612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00B050"/>
                </a:solidFill>
              </a:rPr>
              <a:t>в</a:t>
            </a:r>
          </a:p>
        </p:txBody>
      </p:sp>
      <p:sp>
        <p:nvSpPr>
          <p:cNvPr id="4" name="TextBox 3"/>
          <p:cNvSpPr txBox="1"/>
          <p:nvPr/>
        </p:nvSpPr>
        <p:spPr>
          <a:xfrm rot="793723">
            <a:off x="1187624" y="1171927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00B050"/>
                </a:solidFill>
              </a:rPr>
              <a:t>ц</a:t>
            </a:r>
            <a:r>
              <a:rPr lang="ru-RU" sz="5400" b="1" dirty="0" smtClean="0">
                <a:solidFill>
                  <a:srgbClr val="00B050"/>
                </a:solidFill>
              </a:rPr>
              <a:t>арстве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 rot="19764458">
            <a:off x="5004048" y="1145086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B050"/>
                </a:solidFill>
              </a:rPr>
              <a:t>Растений </a:t>
            </a:r>
            <a:endParaRPr lang="ru-RU" sz="5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54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3345"/>
            <a:ext cx="3769486" cy="115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2" t="2916" r="31094" b="18334"/>
          <a:stretch/>
        </p:blipFill>
        <p:spPr>
          <a:xfrm rot="16200000">
            <a:off x="5004048" y="2967244"/>
            <a:ext cx="3168352" cy="3888432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3851920" y="5301208"/>
            <a:ext cx="1008112" cy="5760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35696" y="5669998"/>
            <a:ext cx="2016224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Доля листа томата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372200" y="2925461"/>
            <a:ext cx="1565902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Лист томата</a:t>
            </a:r>
            <a:endParaRPr lang="ru-RU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467544" y="505989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 1 мм</a:t>
            </a:r>
            <a:r>
              <a:rPr lang="ru-RU" sz="2400" baseline="30000" dirty="0" smtClean="0"/>
              <a:t>2</a:t>
            </a:r>
            <a:r>
              <a:rPr lang="ru-RU" sz="2400" dirty="0" smtClean="0"/>
              <a:t> обратной стороны листа томата находится около 200 устьиц. Лист томата </a:t>
            </a:r>
            <a:r>
              <a:rPr lang="ru-RU" sz="2400" dirty="0" err="1" smtClean="0"/>
              <a:t>сложнорассечённый</a:t>
            </a:r>
            <a:r>
              <a:rPr lang="ru-RU" sz="2400" dirty="0" smtClean="0"/>
              <a:t>, непарноперистый. Каждая доля листа (а их обычно 7 штук) имеет площадь около 10 см</a:t>
            </a:r>
            <a:r>
              <a:rPr lang="ru-RU" sz="2400" baseline="30000" dirty="0" smtClean="0"/>
              <a:t>2</a:t>
            </a:r>
            <a:r>
              <a:rPr lang="ru-RU" sz="2400" dirty="0" smtClean="0"/>
              <a:t>. На каждом растении в среднем 50 листьев.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672" y="6315055"/>
            <a:ext cx="63184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https://i.pinimg.com/originals/2c/65/aa/2c65aa544883ad9dd298db24674b4865.jpg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83884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4008" y="1556792"/>
            <a:ext cx="4248472" cy="33855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Решение:</a:t>
            </a:r>
          </a:p>
          <a:p>
            <a:r>
              <a:rPr lang="ru-RU" sz="2000" dirty="0" smtClean="0"/>
              <a:t>1 лист – 7 долей</a:t>
            </a:r>
          </a:p>
          <a:p>
            <a:r>
              <a:rPr lang="ru-RU" sz="2000" dirty="0" smtClean="0"/>
              <a:t>50 листьев – 350 долей</a:t>
            </a:r>
          </a:p>
          <a:p>
            <a:r>
              <a:rPr lang="ru-RU" sz="2000" dirty="0" smtClean="0"/>
              <a:t>1 доля – 10 см</a:t>
            </a:r>
            <a:r>
              <a:rPr lang="ru-RU" sz="2000" baseline="30000" dirty="0" smtClean="0"/>
              <a:t>2</a:t>
            </a:r>
          </a:p>
          <a:p>
            <a:r>
              <a:rPr lang="ru-RU" sz="2000" dirty="0" smtClean="0"/>
              <a:t>350 долей – 3500 см</a:t>
            </a:r>
            <a:r>
              <a:rPr lang="ru-RU" sz="2000" baseline="30000" dirty="0" smtClean="0"/>
              <a:t>2</a:t>
            </a:r>
            <a:r>
              <a:rPr lang="ru-RU" sz="2000" dirty="0" smtClean="0"/>
              <a:t> – 350 000 мм</a:t>
            </a:r>
            <a:r>
              <a:rPr lang="ru-RU" sz="2000" baseline="30000" dirty="0" smtClean="0"/>
              <a:t>2</a:t>
            </a:r>
          </a:p>
          <a:p>
            <a:r>
              <a:rPr lang="ru-RU" sz="2000" dirty="0" smtClean="0"/>
              <a:t>1 мм</a:t>
            </a:r>
            <a:r>
              <a:rPr lang="ru-RU" sz="2000" baseline="30000" dirty="0" smtClean="0"/>
              <a:t>2</a:t>
            </a:r>
            <a:r>
              <a:rPr lang="ru-RU" sz="2000" dirty="0" smtClean="0"/>
              <a:t> – 200 устьиц</a:t>
            </a:r>
          </a:p>
          <a:p>
            <a:r>
              <a:rPr lang="ru-RU" sz="2000" dirty="0" smtClean="0"/>
              <a:t>350 000 х 200  = 70 000 000 (устьиц)</a:t>
            </a:r>
          </a:p>
          <a:p>
            <a:endParaRPr lang="ru-RU" sz="2000" dirty="0" smtClean="0"/>
          </a:p>
          <a:p>
            <a:r>
              <a:rPr lang="ru-RU" sz="2000" dirty="0" smtClean="0"/>
              <a:t>Ответ: на одном растении томата расположено 70 млн устьиц</a:t>
            </a:r>
          </a:p>
          <a:p>
            <a:endParaRPr lang="ru-RU" sz="14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340768"/>
            <a:ext cx="4146039" cy="46805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6047544"/>
            <a:ext cx="21980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https://i.stack.imgur.com/xYpyl.jpg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02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16798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Всхожесть семян — это </a:t>
            </a:r>
            <a:r>
              <a:rPr lang="ru-RU" sz="2400" dirty="0">
                <a:solidFill>
                  <a:prstClr val="black"/>
                </a:solidFill>
              </a:rPr>
              <a:t>количество появившихся всходов, выраженное в процентах по отношению к количеству высеянных семян.</a:t>
            </a:r>
          </a:p>
          <a:p>
            <a:r>
              <a:rPr lang="ru-RU" sz="2400" dirty="0" smtClean="0">
                <a:solidFill>
                  <a:prstClr val="black"/>
                </a:solidFill>
              </a:rPr>
              <a:t>Всхожесть </a:t>
            </a:r>
            <a:r>
              <a:rPr lang="ru-RU" sz="2400" dirty="0">
                <a:solidFill>
                  <a:prstClr val="black"/>
                </a:solidFill>
              </a:rPr>
              <a:t>семян </a:t>
            </a:r>
            <a:r>
              <a:rPr lang="ru-RU" sz="2400" b="1" dirty="0">
                <a:solidFill>
                  <a:prstClr val="black"/>
                </a:solidFill>
              </a:rPr>
              <a:t>можно определить </a:t>
            </a:r>
            <a:r>
              <a:rPr lang="ru-RU" sz="2400" dirty="0">
                <a:solidFill>
                  <a:prstClr val="black"/>
                </a:solidFill>
              </a:rPr>
              <a:t>самостоятельно, опытным путём. Если из 100 проращиваемых семян ростки появились у 98, то говорят, что всхожесть этих семян равна 98 %.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068960"/>
            <a:ext cx="6768752" cy="32059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332656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Фрагмент  </a:t>
            </a:r>
            <a:r>
              <a:rPr lang="ru-RU" sz="2000" dirty="0">
                <a:solidFill>
                  <a:prstClr val="black"/>
                </a:solidFill>
              </a:rPr>
              <a:t>4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</a:rPr>
              <a:t>         </a:t>
            </a:r>
            <a:r>
              <a:rPr lang="ru-RU" sz="2000" b="1" dirty="0" smtClean="0">
                <a:solidFill>
                  <a:prstClr val="black"/>
                </a:solidFill>
              </a:rPr>
              <a:t>ВСХОЖЕСТЬ  СЕМЯН  и как её определить (2 задачи)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6381167"/>
            <a:ext cx="61744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</a:t>
            </a:r>
            <a:r>
              <a:rPr lang="ru-RU" sz="1100" dirty="0"/>
              <a:t>газета-</a:t>
            </a:r>
            <a:r>
              <a:rPr lang="ru-RU" sz="1100" dirty="0" err="1"/>
              <a:t>хозяин.рф</a:t>
            </a:r>
            <a:r>
              <a:rPr lang="ru-RU" sz="1100" dirty="0"/>
              <a:t>/</a:t>
            </a:r>
            <a:r>
              <a:rPr lang="en-US" sz="1100" dirty="0"/>
              <a:t>uploads/modules/</a:t>
            </a:r>
            <a:r>
              <a:rPr lang="en-US" sz="1100" dirty="0" err="1"/>
              <a:t>articles_pic</a:t>
            </a:r>
            <a:r>
              <a:rPr lang="en-US" sz="1100" dirty="0"/>
              <a:t>/79b20ca833c5d02fdfa5f47d041dd6f1.png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414075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5" t="49120" r="24078" b="7637"/>
          <a:stretch/>
        </p:blipFill>
        <p:spPr bwMode="auto">
          <a:xfrm>
            <a:off x="1043608" y="2478380"/>
            <a:ext cx="691727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332656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Фрагмент  </a:t>
            </a:r>
            <a:r>
              <a:rPr lang="ru-RU" dirty="0" smtClean="0"/>
              <a:t>4           </a:t>
            </a:r>
            <a:r>
              <a:rPr lang="ru-RU" dirty="0" smtClean="0"/>
              <a:t>ВСХОЖЕСТЬ  СЕМЯН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39552" y="908720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     Полина замочила в воде 160 зёрнышек овса, чтобы вырастить травку для своей любимой кошечки. Через три дня появились проростки, но 8 зёрен почернели и не проросли. Какова оказалась всхожесть семян овса ?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37258" y="6381328"/>
            <a:ext cx="65299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https</a:t>
            </a:r>
            <a:r>
              <a:rPr lang="ru-RU" sz="1100" dirty="0"/>
              <a:t>://mob.uchimznaem.ru/ui/index.html#/login</a:t>
            </a:r>
          </a:p>
        </p:txBody>
      </p:sp>
    </p:spTree>
    <p:extLst>
      <p:ext uri="{BB962C8B-B14F-4D97-AF65-F5344CB8AC3E}">
        <p14:creationId xmlns:p14="http://schemas.microsoft.com/office/powerpoint/2010/main" val="304602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628800"/>
            <a:ext cx="5976664" cy="44824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404664"/>
            <a:ext cx="3888432" cy="22467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Решение:</a:t>
            </a:r>
            <a:endParaRPr lang="ru-RU" sz="2000" dirty="0"/>
          </a:p>
          <a:p>
            <a:endParaRPr lang="ru-RU" sz="2000" dirty="0" smtClean="0"/>
          </a:p>
          <a:p>
            <a:r>
              <a:rPr lang="ru-RU" sz="2000" dirty="0" smtClean="0"/>
              <a:t>160 зерен – 100%</a:t>
            </a:r>
          </a:p>
          <a:p>
            <a:r>
              <a:rPr lang="ru-RU" sz="2000" dirty="0" smtClean="0"/>
              <a:t>152 зерна – Х%</a:t>
            </a:r>
          </a:p>
          <a:p>
            <a:r>
              <a:rPr lang="ru-RU" sz="2000" dirty="0" smtClean="0"/>
              <a:t>Х = 100 х 152 : 160 = 95(%)</a:t>
            </a:r>
          </a:p>
          <a:p>
            <a:endParaRPr lang="ru-RU" sz="2000" dirty="0"/>
          </a:p>
          <a:p>
            <a:r>
              <a:rPr lang="ru-RU" sz="2000" dirty="0" smtClean="0"/>
              <a:t>Ответ: всхожесть семян овса 95% 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6309320"/>
            <a:ext cx="43204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https://spasibovsem.ru/responses/oves-dlya-koshek-svoimi-rukami.html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64118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" b="3748"/>
          <a:stretch/>
        </p:blipFill>
        <p:spPr bwMode="auto">
          <a:xfrm>
            <a:off x="3995936" y="188640"/>
            <a:ext cx="4733352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310082" cy="284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6489" y="336955"/>
            <a:ext cx="4053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Фрагмент  </a:t>
            </a:r>
            <a:r>
              <a:rPr lang="ru-RU" dirty="0"/>
              <a:t>5</a:t>
            </a:r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73240" y="6343831"/>
            <a:ext cx="65527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https://vera-eskom.ru/wp-content/uploads/2017/05/Paporotnik-strausnik-i-ego-sedobnye-prorostki-rakhisy.jpg</a:t>
            </a:r>
            <a:endParaRPr lang="ru-RU" sz="11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8953" y="4315897"/>
            <a:ext cx="28280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http://barnaul.ucoz.com/_pu/1/24781274.jpg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91614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92696"/>
            <a:ext cx="84249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 Летом увлечённый ботаникой Сева насчитал на листе папоротника щитовника мужского около 5 тыс. сорусов. </a:t>
            </a:r>
          </a:p>
          <a:p>
            <a:r>
              <a:rPr lang="ru-RU" sz="2400" b="1" dirty="0" smtClean="0"/>
              <a:t>Сорус</a:t>
            </a:r>
            <a:r>
              <a:rPr lang="ru-RU" sz="2400" dirty="0" smtClean="0"/>
              <a:t> состоит в среднем из 20 спорангиев. </a:t>
            </a:r>
          </a:p>
          <a:p>
            <a:r>
              <a:rPr lang="ru-RU" sz="2400" dirty="0" smtClean="0"/>
              <a:t>Каждый </a:t>
            </a:r>
            <a:r>
              <a:rPr lang="ru-RU" sz="2400" b="1" dirty="0" smtClean="0"/>
              <a:t>спорангий</a:t>
            </a:r>
            <a:r>
              <a:rPr lang="ru-RU" sz="2400" dirty="0" smtClean="0"/>
              <a:t> содержит по 64 споры. </a:t>
            </a:r>
          </a:p>
          <a:p>
            <a:r>
              <a:rPr lang="ru-RU" sz="2400" dirty="0" smtClean="0"/>
              <a:t>На одном растении в течение лета может образоваться до 5 зрелых листьев со спорами.</a:t>
            </a:r>
          </a:p>
          <a:p>
            <a:endParaRPr lang="ru-RU" sz="2400" dirty="0" smtClean="0"/>
          </a:p>
          <a:p>
            <a:r>
              <a:rPr lang="ru-RU" sz="2400" dirty="0" smtClean="0"/>
              <a:t>Оцените, сколько приблизительно спор способно произвести одно растение щитовника при максимально благоприятных условиях.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Запомните полученное в результате вычислений число. Оно нам ещё понадобится.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2887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"/>
          <a:stretch/>
        </p:blipFill>
        <p:spPr bwMode="auto">
          <a:xfrm>
            <a:off x="395536" y="188640"/>
            <a:ext cx="8064896" cy="606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289269"/>
            <a:ext cx="86409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https://fhd.multiurok.ru/7/c/6/7c69679e9f3066e1c9dc335a413a3581f5676b5f/php2gy0RW_Paporotniki.-Osobennosti-stroeniya-i-razmnozheniya.-Znachenie_0_1.png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32237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260648"/>
            <a:ext cx="7848872" cy="2862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Решение:</a:t>
            </a:r>
          </a:p>
          <a:p>
            <a:endParaRPr lang="ru-RU" sz="2000" dirty="0" smtClean="0"/>
          </a:p>
          <a:p>
            <a:r>
              <a:rPr lang="ru-RU" sz="2000" dirty="0" smtClean="0"/>
              <a:t>5 000 х 20 = 100 000 (всего спорангиев)</a:t>
            </a:r>
          </a:p>
          <a:p>
            <a:endParaRPr lang="ru-RU" sz="2000" dirty="0" smtClean="0"/>
          </a:p>
          <a:p>
            <a:r>
              <a:rPr lang="ru-RU" sz="2000" dirty="0" smtClean="0"/>
              <a:t>100 000 х 64 = 6 400 000 (спор на одном листе папоротника)</a:t>
            </a:r>
          </a:p>
          <a:p>
            <a:endParaRPr lang="ru-RU" sz="2000" dirty="0" smtClean="0"/>
          </a:p>
          <a:p>
            <a:r>
              <a:rPr lang="ru-RU" sz="2000" dirty="0" smtClean="0"/>
              <a:t>6 400 000 х 5=32 000 000 (спор образует одно растение папоротника)</a:t>
            </a:r>
          </a:p>
          <a:p>
            <a:endParaRPr lang="ru-RU" sz="2000" dirty="0"/>
          </a:p>
          <a:p>
            <a:r>
              <a:rPr lang="ru-RU" sz="2000" dirty="0" smtClean="0"/>
              <a:t>Ответ: одно растение папоротника образует 32 млн спор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429000"/>
            <a:ext cx="4392488" cy="292031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6393738"/>
            <a:ext cx="67310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https://avatars.mds.yandex.net/get-pdb/901820/d8a7ce98-6097-4eaf-97a2-4afe4119ee71/s1200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40988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008" y="404664"/>
            <a:ext cx="892899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Вспомните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какое число* вы получили в ответе к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задаче про </a:t>
            </a:r>
            <a:r>
              <a:rPr lang="ru-RU" sz="2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папоротники. </a:t>
            </a:r>
            <a:r>
              <a:rPr lang="ru-RU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Используйте его для дальнейших </a:t>
            </a:r>
            <a:r>
              <a:rPr lang="ru-RU" sz="2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вычислений                  .                    </a:t>
            </a:r>
            <a:endParaRPr lang="ru-RU" sz="2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Из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образовавшихся спор 99,75% не попали в подходящие для прорастания условия, остальные споры упали на влажную почву и проросли.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Из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 только десятая часть сумела превратиться в заросток и сформировать гаметы, остальные были съедены слизнями или им не хватило влаги.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https://mob.uchimznaem.ru/ui/index.html#/login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оплодотворения случилась засуха, дождей не было. Лишь на сотую часть заростков упали капли росы, которые способствовали процессу оплодотворения.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17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заростков погибли, не дав развиться спорофиту.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8/9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спорофитов засохли в первую неделю развития,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5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оставшихся молодых растений не сумели пережить суровую зиму. </a:t>
            </a:r>
          </a:p>
          <a:p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папоротников останется летом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следующего года?</a:t>
            </a:r>
            <a:endParaRPr lang="ru-RU" sz="22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*число — 32 000 000</a:t>
            </a:r>
            <a:endParaRPr lang="ru-RU" sz="2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5008" y="6309320"/>
            <a:ext cx="86774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Все задачи взяты с сайта :  </a:t>
            </a:r>
            <a:r>
              <a:rPr lang="en-US" sz="1400" b="1" dirty="0" smtClean="0"/>
              <a:t>https</a:t>
            </a:r>
            <a:r>
              <a:rPr lang="en-US" sz="1400" b="1" dirty="0"/>
              <a:t>://mob.uchimznaem.ru/ui/index.html#/login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769804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2276872"/>
            <a:ext cx="6480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B050"/>
                </a:solidFill>
              </a:rPr>
              <a:t>Математика</a:t>
            </a:r>
          </a:p>
          <a:p>
            <a:pPr algn="ctr"/>
            <a:r>
              <a:rPr lang="ru-RU" sz="5400" b="1" dirty="0">
                <a:solidFill>
                  <a:srgbClr val="00B050"/>
                </a:solidFill>
              </a:rPr>
              <a:t>в</a:t>
            </a:r>
            <a:r>
              <a:rPr lang="ru-RU" sz="5400" b="1" dirty="0" smtClean="0">
                <a:solidFill>
                  <a:srgbClr val="00B050"/>
                </a:solidFill>
              </a:rPr>
              <a:t>  царстве  Растений</a:t>
            </a:r>
          </a:p>
        </p:txBody>
      </p:sp>
    </p:spTree>
    <p:extLst>
      <p:ext uri="{BB962C8B-B14F-4D97-AF65-F5344CB8AC3E}">
        <p14:creationId xmlns:p14="http://schemas.microsoft.com/office/powerpoint/2010/main" val="277747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878389" cy="613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49989" y="404664"/>
            <a:ext cx="30424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Фрагмент 1.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ТРАНСПИРАЦИЯ – </a:t>
            </a:r>
          </a:p>
          <a:p>
            <a:r>
              <a:rPr lang="ru-RU" dirty="0" smtClean="0"/>
              <a:t>испарение воды растениями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6423287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http://images.myshared.ru/9/879572/slide_10.jpg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16904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5" t="27710" r="7663" b="20292"/>
          <a:stretch/>
        </p:blipFill>
        <p:spPr bwMode="auto">
          <a:xfrm>
            <a:off x="179512" y="476672"/>
            <a:ext cx="868311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797152"/>
            <a:ext cx="84670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Какое приблизительно количество воды испаряет тополь с весны до осени, если его корневая система работает 180 дней ?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3666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780928"/>
            <a:ext cx="8815544" cy="22467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Решение:</a:t>
            </a:r>
          </a:p>
          <a:p>
            <a:endParaRPr lang="ru-RU" sz="2000" dirty="0" smtClean="0"/>
          </a:p>
          <a:p>
            <a:r>
              <a:rPr lang="ru-RU" sz="2000" dirty="0" smtClean="0"/>
              <a:t>За 1 день испаряется 200 л воды.</a:t>
            </a:r>
          </a:p>
          <a:p>
            <a:r>
              <a:rPr lang="ru-RU" sz="2000" dirty="0" smtClean="0"/>
              <a:t>Вегетационный период тополя 180 дней.</a:t>
            </a:r>
          </a:p>
          <a:p>
            <a:r>
              <a:rPr lang="ru-RU" sz="2000" dirty="0" smtClean="0"/>
              <a:t>200 х 180 = 36 000 (л)</a:t>
            </a:r>
          </a:p>
          <a:p>
            <a:endParaRPr lang="ru-RU" sz="2000" dirty="0"/>
          </a:p>
          <a:p>
            <a:r>
              <a:rPr lang="ru-RU" sz="2000" dirty="0" smtClean="0"/>
              <a:t>Ответ: в течение вегетационного периода тополь испаряет 36 </a:t>
            </a:r>
            <a:r>
              <a:rPr lang="ru-RU" sz="2000" dirty="0" err="1" smtClean="0"/>
              <a:t>тыс</a:t>
            </a:r>
            <a:r>
              <a:rPr lang="ru-RU" sz="2000" dirty="0" smtClean="0"/>
              <a:t> литров воды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5952" y="764704"/>
            <a:ext cx="8262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Какое приблизительно </a:t>
            </a:r>
            <a:r>
              <a:rPr lang="ru-RU" sz="2400" dirty="0"/>
              <a:t>количество воды испаряет тополь с весны до осени, </a:t>
            </a:r>
            <a:r>
              <a:rPr lang="ru-RU" sz="2400" dirty="0" smtClean="0"/>
              <a:t>если известно, что </a:t>
            </a:r>
            <a:r>
              <a:rPr lang="ru-RU" sz="2400" dirty="0"/>
              <a:t>его корневая система работает 180 </a:t>
            </a:r>
            <a:r>
              <a:rPr lang="ru-RU" sz="2400" dirty="0" smtClean="0"/>
              <a:t>дней, а листья испаряют в день около 200 литров воды. 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5301208"/>
            <a:ext cx="7500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Вывод</a:t>
            </a:r>
          </a:p>
          <a:p>
            <a:r>
              <a:rPr lang="ru-RU" sz="2400" dirty="0" smtClean="0"/>
              <a:t>. . . </a:t>
            </a:r>
            <a:r>
              <a:rPr lang="ru-RU" sz="2400" dirty="0"/>
              <a:t>в</a:t>
            </a:r>
            <a:r>
              <a:rPr lang="ru-RU" sz="2400" dirty="0" smtClean="0"/>
              <a:t>оздух растения делают климат более . . 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2633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58512"/>
            <a:ext cx="30243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Каждая клетка в зоне деления корня делится приблизительно 1 раз в 20 минут. Сколько клеток можно обнаружить на месте одной клетки через 1 час 25 минут ? 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69320" y="5156693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Подсказка</a:t>
            </a:r>
          </a:p>
          <a:p>
            <a:r>
              <a:rPr lang="ru-RU" dirty="0" smtClean="0"/>
              <a:t>Из одной клетки получается две, из двух – четыре и т.д.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7901" t="3250" r="64191" b="2481"/>
          <a:stretch/>
        </p:blipFill>
        <p:spPr>
          <a:xfrm>
            <a:off x="6444208" y="332656"/>
            <a:ext cx="2160240" cy="5472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80012" y="282400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Зона растяжения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896036" y="407707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Зона деления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1886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Фрагмент 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05924" y="5841561"/>
            <a:ext cx="306034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https://present5.com/presentation/3/139539611_331039193.pdf-img/139539611_331039193.pdf-5.jpg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68983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4048" y="2348880"/>
            <a:ext cx="3707848" cy="2862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Решение:</a:t>
            </a:r>
          </a:p>
          <a:p>
            <a:endParaRPr lang="ru-RU" sz="2000" dirty="0" smtClean="0"/>
          </a:p>
          <a:p>
            <a:r>
              <a:rPr lang="ru-RU" sz="2000" dirty="0" smtClean="0"/>
              <a:t>1 час 25 мин = 85 мин</a:t>
            </a:r>
          </a:p>
          <a:p>
            <a:r>
              <a:rPr lang="en-US" sz="2000" dirty="0" smtClean="0"/>
              <a:t>    </a:t>
            </a:r>
            <a:r>
              <a:rPr lang="ru-RU" sz="2000" dirty="0" smtClean="0"/>
              <a:t>20</a:t>
            </a:r>
            <a:r>
              <a:rPr lang="en-US" sz="2000" dirty="0" smtClean="0"/>
              <a:t>`       </a:t>
            </a:r>
            <a:r>
              <a:rPr lang="ru-RU" sz="2000" dirty="0"/>
              <a:t>20</a:t>
            </a:r>
            <a:r>
              <a:rPr lang="en-US" sz="2000" dirty="0" smtClean="0"/>
              <a:t>`       </a:t>
            </a:r>
            <a:r>
              <a:rPr lang="ru-RU" sz="2000" dirty="0"/>
              <a:t>20</a:t>
            </a:r>
            <a:r>
              <a:rPr lang="en-US" sz="2000" dirty="0" smtClean="0"/>
              <a:t>`      </a:t>
            </a:r>
            <a:r>
              <a:rPr lang="ru-RU" sz="2000" dirty="0"/>
              <a:t>20</a:t>
            </a:r>
            <a:r>
              <a:rPr lang="en-US" sz="2000" dirty="0" smtClean="0"/>
              <a:t>`       </a:t>
            </a:r>
            <a:r>
              <a:rPr lang="en-US" sz="2000" dirty="0"/>
              <a:t>5</a:t>
            </a:r>
            <a:r>
              <a:rPr lang="en-US" sz="2000" dirty="0" smtClean="0"/>
              <a:t>`</a:t>
            </a:r>
            <a:endParaRPr lang="ru-RU" sz="2000" dirty="0"/>
          </a:p>
          <a:p>
            <a:pPr marL="457200" indent="-457200">
              <a:buAutoNum type="arabicPlain"/>
            </a:pPr>
            <a:r>
              <a:rPr lang="ru-RU" sz="2000" dirty="0" smtClean="0"/>
              <a:t>    </a:t>
            </a:r>
            <a:r>
              <a:rPr lang="en-US" sz="2000" dirty="0" smtClean="0"/>
              <a:t>2          4         8           16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Ответ: через 1час 25 мин на месте одной клетки можно обнаружить 16 клеток</a:t>
            </a:r>
            <a:r>
              <a:rPr lang="en-US" sz="2000" dirty="0" smtClean="0"/>
              <a:t>        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76672"/>
            <a:ext cx="3960440" cy="55707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8080" y="5733256"/>
            <a:ext cx="65721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https://fsd.kopilkaurokov.ru/uploads/user_file_547c5b350f4a7/img_user_file_547c5b350f4a7_0_16.jpg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88834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241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ВИДЕО  РОСТ КОРНЯ</a:t>
            </a:r>
            <a:endParaRPr lang="ru-RU" dirty="0"/>
          </a:p>
        </p:txBody>
      </p:sp>
      <p:pic>
        <p:nvPicPr>
          <p:cNvPr id="3" name="Рост корн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783610"/>
            <a:ext cx="7008779" cy="52565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6542574"/>
            <a:ext cx="51125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https://www.youtube.com/watch?v=k4_EVVvMFec</a:t>
            </a:r>
          </a:p>
        </p:txBody>
      </p:sp>
    </p:spTree>
    <p:extLst>
      <p:ext uri="{BB962C8B-B14F-4D97-AF65-F5344CB8AC3E}">
        <p14:creationId xmlns:p14="http://schemas.microsoft.com/office/powerpoint/2010/main" val="291101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95122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5323888"/>
            <a:ext cx="273630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hlinkClick r:id="rId2"/>
              </a:rPr>
              <a:t>https://</a:t>
            </a:r>
            <a:r>
              <a:rPr lang="en-US" sz="1400" dirty="0" smtClean="0">
                <a:solidFill>
                  <a:prstClr val="black"/>
                </a:solidFill>
                <a:hlinkClick r:id="rId2"/>
              </a:rPr>
              <a:t>infourok.ru/prezentaciya_</a:t>
            </a:r>
            <a:endParaRPr lang="ru-RU" sz="1400" dirty="0" smtClean="0">
              <a:solidFill>
                <a:prstClr val="black"/>
              </a:solidFill>
            </a:endParaRPr>
          </a:p>
          <a:p>
            <a:r>
              <a:rPr lang="en-US" sz="1400" dirty="0" smtClean="0">
                <a:solidFill>
                  <a:prstClr val="black"/>
                </a:solidFill>
              </a:rPr>
              <a:t>po_biologii_na_temu-320413.htm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1348" y="184574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Фрагмент </a:t>
            </a:r>
            <a:r>
              <a:rPr lang="ru-RU" sz="2000" dirty="0">
                <a:solidFill>
                  <a:prstClr val="black"/>
                </a:solidFill>
              </a:rPr>
              <a:t>3</a:t>
            </a:r>
            <a:r>
              <a:rPr lang="ru-RU" sz="2000" b="1" dirty="0" smtClean="0">
                <a:solidFill>
                  <a:prstClr val="black"/>
                </a:solidFill>
              </a:rPr>
              <a:t>             </a:t>
            </a:r>
            <a:r>
              <a:rPr lang="ru-RU" sz="2000" b="1" dirty="0" smtClean="0">
                <a:solidFill>
                  <a:prstClr val="black"/>
                </a:solidFill>
              </a:rPr>
              <a:t>КОЛИЧЕСТВО УСТЬИЦ У РАСТЕНИЯ 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5935980" cy="46101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3789040"/>
            <a:ext cx="5062276" cy="2545740"/>
          </a:xfrm>
          <a:prstGeom prst="rect">
            <a:avLst/>
          </a:prstGeom>
        </p:spPr>
      </p:pic>
      <p:cxnSp>
        <p:nvCxnSpPr>
          <p:cNvPr id="16" name="Прямая со стрелкой 15"/>
          <p:cNvCxnSpPr/>
          <p:nvPr/>
        </p:nvCxnSpPr>
        <p:spPr>
          <a:xfrm>
            <a:off x="5508104" y="3573016"/>
            <a:ext cx="72008" cy="12241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504464" y="6412304"/>
            <a:ext cx="53320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U / Stoma </a:t>
            </a:r>
            <a:r>
              <a:rPr lang="en-US" sz="1200" dirty="0" smtClean="0"/>
              <a:t>huucreleri.3.jpg</a:t>
            </a:r>
            <a:r>
              <a:rPr lang="ru-RU" sz="1200" dirty="0" smtClean="0"/>
              <a:t> </a:t>
            </a:r>
            <a:r>
              <a:rPr lang="en-US" sz="1200" dirty="0" smtClean="0"/>
              <a:t>biyolojiegitim.yyu.edu.tr</a:t>
            </a:r>
            <a:r>
              <a:rPr lang="ru-RU" sz="1200" dirty="0" smtClean="0"/>
              <a:t> </a:t>
            </a:r>
            <a:r>
              <a:rPr lang="en-US" sz="1200" dirty="0" smtClean="0"/>
              <a:t>U/Stoma </a:t>
            </a:r>
            <a:r>
              <a:rPr lang="en-US" sz="1200" dirty="0"/>
              <a:t>huucreleri.3.jpg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99856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2143</TotalTime>
  <Words>784</Words>
  <Application>Microsoft Office PowerPoint</Application>
  <PresentationFormat>Экран (4:3)</PresentationFormat>
  <Paragraphs>107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HP</cp:lastModifiedBy>
  <cp:revision>115</cp:revision>
  <dcterms:created xsi:type="dcterms:W3CDTF">2017-10-07T19:45:03Z</dcterms:created>
  <dcterms:modified xsi:type="dcterms:W3CDTF">2020-08-06T11:56:31Z</dcterms:modified>
</cp:coreProperties>
</file>