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73" r:id="rId7"/>
    <p:sldId id="275" r:id="rId8"/>
    <p:sldId id="261" r:id="rId9"/>
    <p:sldId id="278" r:id="rId10"/>
    <p:sldId id="279" r:id="rId11"/>
    <p:sldId id="280" r:id="rId12"/>
    <p:sldId id="277" r:id="rId13"/>
    <p:sldId id="281" r:id="rId14"/>
    <p:sldId id="262" r:id="rId15"/>
    <p:sldId id="263" r:id="rId16"/>
    <p:sldId id="282" r:id="rId17"/>
    <p:sldId id="283" r:id="rId18"/>
    <p:sldId id="264" r:id="rId19"/>
    <p:sldId id="270" r:id="rId20"/>
    <p:sldId id="285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рина Стародубцева" initials="ИС" lastIdx="0" clrIdx="0">
    <p:extLst>
      <p:ext uri="{19B8F6BF-5375-455C-9EA6-DF929625EA0E}">
        <p15:presenceInfo xmlns:p15="http://schemas.microsoft.com/office/powerpoint/2012/main" userId="4681db2928b7de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B40"/>
    <a:srgbClr val="512913"/>
    <a:srgbClr val="824320"/>
    <a:srgbClr val="944C24"/>
    <a:srgbClr val="793E1D"/>
    <a:srgbClr val="97552D"/>
    <a:srgbClr val="EBC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879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1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ли вы читать?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7888722240738684"/>
          <c:w val="0.96738391501473386"/>
          <c:h val="0.544680992235430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читать?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5594279207072235"/>
                  <c:y val="-9.27902300978905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63099602689649"/>
                  <c:y val="3.83070862496759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ah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1600"/>
            </a:pPr>
            <a:endParaRPr lang="sah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sah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716909761349513"/>
          <c:y val="0.88691341394166079"/>
          <c:w val="0.3631279725533143"/>
          <c:h val="0.10534901986199065"/>
        </c:manualLayout>
      </c:layout>
      <c:overlay val="0"/>
      <c:txPr>
        <a:bodyPr/>
        <a:lstStyle/>
        <a:p>
          <a:pPr>
            <a:defRPr sz="1200"/>
          </a:pPr>
          <a:endParaRPr lang="sah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ah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часто вы читаете?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065818560544787E-2"/>
          <c:y val="0.53797435205612165"/>
          <c:w val="0.91358541562101614"/>
          <c:h val="0.456083847826431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Регулярность чтения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/>
                  </a:pPr>
                  <a:endParaRPr lang="sah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/>
                  </a:pPr>
                  <a:endParaRPr lang="sah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/>
                  </a:pPr>
                  <a:endParaRPr lang="sah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ah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Каждый день</c:v>
                </c:pt>
                <c:pt idx="1">
                  <c:v>Раз в неделю</c:v>
                </c:pt>
                <c:pt idx="2">
                  <c:v>Раз в месяц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ah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ah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ah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143744232720139E-2"/>
          <c:y val="0.54955467910972866"/>
          <c:w val="0.90285625576727957"/>
          <c:h val="0.3759036694335557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жанры предпочитаете?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ah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Классика, худ.литература</c:v>
                </c:pt>
                <c:pt idx="1">
                  <c:v>Детективы</c:v>
                </c:pt>
                <c:pt idx="2">
                  <c:v>Фантастика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5.127705336238756E-2"/>
          <c:y val="0.21412071939096713"/>
          <c:w val="0.86870701586406462"/>
          <c:h val="0.29028719031218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sah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ah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F7704-34AE-4B1E-AC92-505D3BB85D97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5F6A1-6A2B-47C3-99D8-E8AB2FBA5E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72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5F6A1-6A2B-47C3-99D8-E8AB2FBA5E0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5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F793-1473-4874-9266-2AAA04182383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285340"/>
      </p:ext>
    </p:extLst>
  </p:cSld>
  <p:clrMapOvr>
    <a:masterClrMapping/>
  </p:clrMapOvr>
  <p:transition spd="slow" advTm="60443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F7AAF-30C8-4058-895D-50FBA4A1DD3A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72115"/>
      </p:ext>
    </p:extLst>
  </p:cSld>
  <p:clrMapOvr>
    <a:masterClrMapping/>
  </p:clrMapOvr>
  <p:transition spd="slow" advTm="60443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11E15-0988-4207-8E16-49FDBC90B1EB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90539"/>
      </p:ext>
    </p:extLst>
  </p:cSld>
  <p:clrMapOvr>
    <a:masterClrMapping/>
  </p:clrMapOvr>
  <p:transition spd="slow" advTm="60443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2F98-17A2-43A7-8DF8-9F572D9169BC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8594"/>
      </p:ext>
    </p:extLst>
  </p:cSld>
  <p:clrMapOvr>
    <a:masterClrMapping/>
  </p:clrMapOvr>
  <p:transition spd="slow" advTm="60443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BE925-0AAA-4A8C-8902-968F982A2ADA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86445"/>
      </p:ext>
    </p:extLst>
  </p:cSld>
  <p:clrMapOvr>
    <a:masterClrMapping/>
  </p:clrMapOvr>
  <p:transition spd="slow" advTm="60443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7C02-0B9E-4FCA-A00B-1CDEEB12EE67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80990"/>
      </p:ext>
    </p:extLst>
  </p:cSld>
  <p:clrMapOvr>
    <a:masterClrMapping/>
  </p:clrMapOvr>
  <p:transition spd="slow" advTm="60443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E5B6-157D-4AC9-AB57-FD44ECCF60EC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483870"/>
      </p:ext>
    </p:extLst>
  </p:cSld>
  <p:clrMapOvr>
    <a:masterClrMapping/>
  </p:clrMapOvr>
  <p:transition spd="slow" advTm="60443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E7A6-CD78-4E4A-9378-C5265B6E3F3E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134818"/>
      </p:ext>
    </p:extLst>
  </p:cSld>
  <p:clrMapOvr>
    <a:masterClrMapping/>
  </p:clrMapOvr>
  <p:transition spd="slow" advTm="60443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2591-D953-4BD2-927E-0A4900F86E7C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77962"/>
      </p:ext>
    </p:extLst>
  </p:cSld>
  <p:clrMapOvr>
    <a:masterClrMapping/>
  </p:clrMapOvr>
  <p:transition spd="slow" advTm="60443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F49-27DF-4CC9-B432-F621F4061A43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36611"/>
      </p:ext>
    </p:extLst>
  </p:cSld>
  <p:clrMapOvr>
    <a:masterClrMapping/>
  </p:clrMapOvr>
  <p:transition spd="slow" advTm="60443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ACDB6-0645-403F-89C6-CCC9927DEFD7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77868"/>
      </p:ext>
    </p:extLst>
  </p:cSld>
  <p:clrMapOvr>
    <a:masterClrMapping/>
  </p:clrMapOvr>
  <p:transition spd="slow" advTm="60443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793E1D"/>
            </a:gs>
            <a:gs pos="95417">
              <a:srgbClr val="512913"/>
            </a:gs>
            <a:gs pos="7000">
              <a:srgbClr val="A6552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54EC-B3D3-42EC-AAD8-E6F8A98B91FA}" type="datetime1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50DC2-4448-4C09-90A9-0A23D6686D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1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443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2.wdp"/><Relationship Id="rId7" Type="http://schemas.microsoft.com/office/2007/relationships/hdphoto" Target="../media/hdphoto10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9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1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jpeg"/><Relationship Id="rId5" Type="http://schemas.openxmlformats.org/officeDocument/2006/relationships/slide" Target="slide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14.xml"/><Relationship Id="rId5" Type="http://schemas.openxmlformats.org/officeDocument/2006/relationships/image" Target="../media/image3.png"/><Relationship Id="rId15" Type="http://schemas.openxmlformats.org/officeDocument/2006/relationships/slide" Target="slide20.xml"/><Relationship Id="rId10" Type="http://schemas.openxmlformats.org/officeDocument/2006/relationships/slide" Target="slide9.xml"/><Relationship Id="rId4" Type="http://schemas.microsoft.com/office/2007/relationships/hdphoto" Target="../media/hdphoto2.wdp"/><Relationship Id="rId9" Type="http://schemas.openxmlformats.org/officeDocument/2006/relationships/slide" Target="slide7.xml"/><Relationship Id="rId1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st-word.net/news/interesnye_fakty_i_knigakh_i_chtenii/2012-02-12-12" TargetMode="External"/><Relationship Id="rId3" Type="http://schemas.microsoft.com/office/2007/relationships/hdphoto" Target="../media/hdphoto2.wdp"/><Relationship Id="rId7" Type="http://schemas.openxmlformats.org/officeDocument/2006/relationships/hyperlink" Target="http://elhow.ru/razvlechenija/chtenie/zachem-nuzhny-knig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1.ru/news/spool/news_id-249910-section_id-7.html" TargetMode="External"/><Relationship Id="rId5" Type="http://schemas.openxmlformats.org/officeDocument/2006/relationships/hyperlink" Target="http://dmsuslin.narod.ru/article-books.htm" TargetMode="External"/><Relationship Id="rId10" Type="http://schemas.openxmlformats.org/officeDocument/2006/relationships/hyperlink" Target="http://images.yandex.ru/" TargetMode="External"/><Relationship Id="rId4" Type="http://schemas.openxmlformats.org/officeDocument/2006/relationships/slide" Target="slide2.xml"/><Relationship Id="rId9" Type="http://schemas.openxmlformats.org/officeDocument/2006/relationships/hyperlink" Target="http://demsvet.ru/aforizmy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hdphoto" Target="../media/hdphoto2.wdp"/><Relationship Id="rId7" Type="http://schemas.microsoft.com/office/2007/relationships/hdphoto" Target="../media/hdphoto8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8763" l="667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91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0755387">
            <a:off x="1402703" y="749054"/>
            <a:ext cx="5428330" cy="1846659"/>
          </a:xfrm>
          <a:prstGeom prst="rect">
            <a:avLst/>
          </a:prstGeom>
          <a:noFill/>
          <a:scene3d>
            <a:camera prst="orthographicFront">
              <a:rot lat="1190104" lon="1026543" rev="401464"/>
            </a:camera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7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09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перестают     мыслить,</a:t>
            </a:r>
          </a:p>
          <a:p>
            <a:pPr algn="ctr"/>
            <a:r>
              <a:rPr lang="ru-RU" sz="3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09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7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09B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огда перестают читать </a:t>
            </a:r>
            <a:endParaRPr lang="ru-RU" sz="37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E09B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1295063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4" y="318611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4447" y="602954"/>
            <a:ext cx="3355661" cy="3785652"/>
          </a:xfrm>
          <a:prstGeom prst="rect">
            <a:avLst/>
          </a:prstGeom>
          <a:noFill/>
          <a:scene3d>
            <a:camera prst="orthographicFront">
              <a:rot lat="21304568" lon="602246" rev="21547774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3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положительно влияет на окружающую среду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читаете книгу, значит, дерево, из которого она изготовлена, было срублено не напрасно. Для чтения книг нет нужды тратить электричество или покупать батарейки, и при этом они легче ноутбука.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5401" y="602954"/>
            <a:ext cx="2886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научит вас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общаться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0947" y="1471301"/>
            <a:ext cx="3457078" cy="2246769"/>
          </a:xfrm>
          <a:prstGeom prst="rect">
            <a:avLst/>
          </a:prstGeom>
          <a:noFill/>
          <a:scene3d>
            <a:camera prst="orthographicFront">
              <a:rot lat="21304564" lon="20997755" rev="5222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Читая, вы становитесь интересным собеседником. Ваши оригинальные замечания преображают даже скучные разговоры.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растущий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 рассказчика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 оценят все.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2976489" cy="198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00" b="100000" l="2667" r="100000">
                        <a14:foregroundMark x1="20167" y1="37000" x2="19000" y2="62250"/>
                        <a14:foregroundMark x1="30333" y1="31000" x2="26833" y2="64500"/>
                        <a14:foregroundMark x1="7667" y1="54500" x2="15500" y2="24250"/>
                        <a14:foregroundMark x1="28667" y1="13000" x2="28667" y2="36250"/>
                        <a14:foregroundMark x1="33500" y1="20000" x2="32500" y2="26250"/>
                        <a14:foregroundMark x1="9167" y1="72500" x2="10167" y2="83500"/>
                        <a14:foregroundMark x1="44500" y1="84750" x2="58000" y2="93250"/>
                        <a14:foregroundMark x1="78500" y1="87250" x2="88833" y2="85750"/>
                        <a14:foregroundMark x1="97667" y1="95250" x2="92667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845450" cy="1896966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10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7158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500042"/>
            <a:ext cx="3305991" cy="5632311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5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помогает приятно проводить свободное время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никогда не надоест читать книги, потому что 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множество, не хватит и нескольких жизней, чтобы прочитать всё. Придётся перепробовать много разных жанров, прежде чем вы найдёте книги, от которых действительно получите удовольствие. Не сдавайтесь, отыщете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«свою»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книгу, ведь она может изменить жизнь.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8159" y="548680"/>
            <a:ext cx="3240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дарует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спокойствие</a:t>
            </a: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6"/>
            </a:pPr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9" l="0" r="99664">
                        <a14:foregroundMark x1="33613" y1="63765" x2="46723" y2="64235"/>
                        <a14:foregroundMark x1="46891" y1="64941" x2="61849" y2="70588"/>
                        <a14:foregroundMark x1="60336" y1="67059" x2="43697" y2="61176"/>
                        <a14:foregroundMark x1="61008" y1="67059" x2="71429" y2="62353"/>
                        <a14:foregroundMark x1="72773" y1="63765" x2="97143" y2="85412"/>
                        <a14:backgroundMark x1="76471" y1="96000" x2="60000" y2="98824"/>
                        <a14:backgroundMark x1="3697" y1="65176" x2="6387" y2="861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94" y="3501008"/>
            <a:ext cx="3334836" cy="23820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1728102"/>
            <a:ext cx="2664296" cy="2060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687154"/>
              </p:ext>
            </p:extLst>
          </p:nvPr>
        </p:nvGraphicFramePr>
        <p:xfrm>
          <a:off x="4774592" y="1588400"/>
          <a:ext cx="3024336" cy="2019300"/>
        </p:xfrm>
        <a:graphic>
          <a:graphicData uri="http://schemas.openxmlformats.org/drawingml/2006/table">
            <a:tbl>
              <a:tblPr>
                <a:effectLst>
                  <a:reflection stA="45000" endPos="1000" dist="50800" dir="5400000" sy="-100000" algn="bl" rotWithShape="0"/>
                </a:effectLst>
              </a:tblPr>
              <a:tblGrid>
                <a:gridCol w="30243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Родители, учителя и другие взрослые будут настолько рады видеть вас читающим, что не станут вас лишний раз дёргать.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11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85827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76672"/>
            <a:ext cx="3199410" cy="4093428"/>
          </a:xfrm>
          <a:prstGeom prst="rect">
            <a:avLst/>
          </a:prstGeom>
          <a:noFill/>
          <a:scene3d>
            <a:camera prst="orthographicFront">
              <a:rot lat="30000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7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выгодно для кошелька</a:t>
            </a: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дешевле, чем компьютерные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и ваши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знакомые не будут мучиться с выбором подарка, если узнают, что вы любите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для тех, кто не получил книгу в подарок, всегда существуют библиотеки – книги там ничего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5588" y="383987"/>
            <a:ext cx="3507436" cy="5632311"/>
          </a:xfrm>
          <a:prstGeom prst="rect">
            <a:avLst/>
          </a:prstGeom>
          <a:noFill/>
          <a:scene3d>
            <a:camera prst="orthographicFront">
              <a:rot lat="21002304" lon="21595396" rev="5282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8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хорошо сказывается на фигуре</a:t>
            </a:r>
          </a:p>
          <a:p>
            <a:pPr marL="342900" indent="-342900" algn="ctr">
              <a:buAutoNum type="arabicPeriod" startAt="8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бойтесь набрать лишние килограммы. Читающему человеку не требуется калорийная пища, чтобы справиться с тяготами скучной жизни (скучающие люди больше едят). С книгой всегда интересно,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способны путешествовать так далеко, как только пожелаете, и воплощать самые фантастические мечты. Вас сложнее соблазнить попкорном: ведь своё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«кино»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идёт в вашей голове.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88" r="965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90548"/>
            <a:ext cx="2736304" cy="1554718"/>
          </a:xfrm>
          <a:prstGeom prst="rect">
            <a:avLst/>
          </a:prstGeom>
          <a:scene3d>
            <a:camera prst="orthographicFront">
              <a:rot lat="600000" lon="300000" rev="0"/>
            </a:camera>
            <a:lightRig rig="threePt" dir="t"/>
          </a:scene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12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838133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6" y="548680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76672"/>
            <a:ext cx="3313732" cy="3785652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9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помогает сконцентрироваться</a:t>
            </a:r>
            <a:endParaRPr lang="ru-RU" sz="2000" dirty="0" smtClean="0"/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можно, например, под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музыку,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обращая внимание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суету вокруг. Тренированный читатель без проблем может параллельно смотреть четыре передачи, всё время переключая каналы. При желании вы можете читать в транспорте.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548680"/>
            <a:ext cx="3360232" cy="4093428"/>
          </a:xfrm>
          <a:prstGeom prst="rect">
            <a:avLst/>
          </a:prstGeom>
          <a:noFill/>
          <a:scene3d>
            <a:camera prst="orthographicFront">
              <a:rot lat="21002301" lon="21595396" rev="5282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10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Врачи подтверждают пользу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терапевтический эффект: когда вы слышите, что чтение полезно, вы полагаете, что оно помогает вашему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образованию. Любое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для собственного удовольствия может также повысить ваш тонус, помочь в борьбе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стрессами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заставляет мозги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09120"/>
            <a:ext cx="1966996" cy="1475247"/>
          </a:xfrm>
          <a:prstGeom prst="rect">
            <a:avLst/>
          </a:prstGeom>
          <a:scene3d>
            <a:camera prst="orthographicFront">
              <a:rot lat="21310239" lon="20696716" rev="77831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54" y="4446308"/>
            <a:ext cx="2376264" cy="1580214"/>
          </a:xfrm>
          <a:prstGeom prst="rect">
            <a:avLst/>
          </a:prstGeom>
          <a:scene3d>
            <a:camera prst="orthographicFront">
              <a:rot lat="900000" lon="300000" rev="0"/>
            </a:camera>
            <a:lightRig rig="threePt" dir="t"/>
          </a:scene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13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11815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5576" y="339999"/>
            <a:ext cx="4248472" cy="1077218"/>
          </a:xfrm>
          <a:prstGeom prst="rect">
            <a:avLst/>
          </a:prstGeom>
          <a:noFill/>
          <a:scene3d>
            <a:camera prst="orthographicFront">
              <a:rot lat="300000" lon="600000" rev="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Зачем нужно</a:t>
            </a:r>
          </a:p>
          <a:p>
            <a:pPr algn="ctr"/>
            <a:r>
              <a:rPr lang="ru-RU" sz="3200" b="1" spc="50" dirty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итать?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42" y="4441763"/>
            <a:ext cx="2483712" cy="16451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5567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59058" y="1276604"/>
            <a:ext cx="3600400" cy="4708981"/>
          </a:xfrm>
          <a:prstGeom prst="rect">
            <a:avLst/>
          </a:prstGeom>
          <a:noFill/>
          <a:scene3d>
            <a:camera prst="orthographicFront">
              <a:rot lat="6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для кого не секрет, что, читая, человек в разы расширяет свой кругозор. И это лишь малая часть того влияния, которое на него может оказывать художественная литература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эстетического удовлетворения, что немаловажно и является одним из ключевых факторов в чтении книг, существует ещё множество положительных факторов, побуждающих людей к чтению.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6915" y="548680"/>
            <a:ext cx="3368107" cy="4370427"/>
          </a:xfrm>
          <a:prstGeom prst="rect">
            <a:avLst/>
          </a:prstGeom>
          <a:noFill/>
          <a:scene3d>
            <a:camera prst="orthographicFront">
              <a:rot lat="21002301" lon="21595396" rev="5282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найти ответы на многие волнующие человека вопросы, а порой и пути решения каких-либо проблем, связанных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романтическими отношениями, как это может показаться на первый взгляд, но и с глобальными проблемами поиска смысла жизни, выбора правильного пути.  </a:t>
            </a:r>
          </a:p>
          <a:p>
            <a:pPr algn="ctr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14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0562" y="669199"/>
            <a:ext cx="3316972" cy="3785652"/>
          </a:xfrm>
          <a:prstGeom prst="rect">
            <a:avLst/>
          </a:prstGeom>
          <a:noFill/>
          <a:scene3d>
            <a:camera prst="orthographicFront">
              <a:rot lat="20999999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Читая, мы начинаем разбираться в вопросах добра и зла, отличать правду от лжи, ценить дружбу, сдерживать негативные эмоции.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 можно говорить о том, как полезно читать, развиваться самому, становиться умнее и грамотнее, ведь все это так необходимо в жизни.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764704"/>
            <a:ext cx="3528392" cy="4708981"/>
          </a:xfrm>
          <a:prstGeom prst="rect">
            <a:avLst/>
          </a:prstGeom>
          <a:noFill/>
          <a:scene3d>
            <a:camera prst="orthographicFront">
              <a:rot lat="6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Человек перестанет быть Человеком, когда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утрачивает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способность мыслить, сопереживать, фантазировать. Именно этому мы учимся у книг. Мы погружаемся в мир литературы,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который </a:t>
            </a:r>
            <a:r>
              <a:rPr lang="ru-RU" sz="2000" dirty="0">
                <a:latin typeface="Times New Roman" panose="02020603050405020304" pitchFamily="18" charset="0"/>
                <a:cs typeface="Times New Roman" pitchFamily="18" charset="0"/>
              </a:rPr>
              <a:t>расширяет наш словарный запас, обогащает чувства, знакомит с неизвестными культурами и народами, наконец, скрашивает одиночество, помогает побороть печаль или депрессию.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804" r="89325">
                        <a14:foregroundMark x1="41394" y1="13500" x2="37255" y2="17333"/>
                        <a14:foregroundMark x1="54902" y1="13833" x2="58388" y2="16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12538"/>
            <a:ext cx="1584176" cy="2070819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15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7" name="Управляющая кнопка: домой 6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16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34037338"/>
              </p:ext>
            </p:extLst>
          </p:nvPr>
        </p:nvGraphicFramePr>
        <p:xfrm>
          <a:off x="1142976" y="3429000"/>
          <a:ext cx="302433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85294224"/>
              </p:ext>
            </p:extLst>
          </p:nvPr>
        </p:nvGraphicFramePr>
        <p:xfrm>
          <a:off x="4572000" y="357166"/>
          <a:ext cx="32914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052658535"/>
              </p:ext>
            </p:extLst>
          </p:nvPr>
        </p:nvGraphicFramePr>
        <p:xfrm>
          <a:off x="4355976" y="2996952"/>
          <a:ext cx="4032447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Управляющая кнопка: домой 8">
            <a:hlinkClick r:id="rId7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980728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Для изучения читательских интересов и литературных предпочтений старшеклассников мы провели опрос среди учащихся 11х классов нашей школы.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Респондентам были предложены следующие вопросы: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76672"/>
            <a:ext cx="3473116" cy="584775"/>
          </a:xfrm>
          <a:prstGeom prst="rect">
            <a:avLst/>
          </a:prstGeom>
          <a:noFill/>
          <a:scene3d>
            <a:camera prst="orthographicFront">
              <a:rot lat="893321" lon="307220" rev="1823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804709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793E1D"/>
            </a:gs>
            <a:gs pos="95417">
              <a:srgbClr val="512913"/>
            </a:gs>
            <a:gs pos="7000">
              <a:srgbClr val="A6552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17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0948" y="977612"/>
            <a:ext cx="3472857" cy="2554545"/>
          </a:xfrm>
          <a:prstGeom prst="rect">
            <a:avLst/>
          </a:prstGeom>
          <a:noFill/>
          <a:scene3d>
            <a:camera prst="orthographicFront">
              <a:rot lat="4528" lon="21302299" rev="5203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не читает сложнее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аллегориями, иносказаниями, гиперболами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гораздо больше, чем буквальный смысл текста.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помогают нам справляться со сложностями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6" y="1052736"/>
            <a:ext cx="3305991" cy="4401205"/>
          </a:xfrm>
          <a:prstGeom prst="rect">
            <a:avLst/>
          </a:prstGeom>
          <a:noFill/>
          <a:scene3d>
            <a:camera prst="orthographicFront">
              <a:rot lat="598845" lon="21596539" rev="2157348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опрос среди учащихся и выяснили, что далеко не все любят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 пользой для себя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Нашлись и такие, кто вообще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Некоторые, классике предпочитают другие жанры, что тоже не положительный показатель. В классике-жизнь наших предков и много жизненных истин, о которых мы узнаем из книг. </a:t>
            </a:r>
            <a:endParaRPr lang="ru-RU" sz="2000" dirty="0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00042"/>
            <a:ext cx="3473116" cy="584775"/>
          </a:xfrm>
          <a:prstGeom prst="rect">
            <a:avLst/>
          </a:prstGeom>
          <a:noFill/>
          <a:scene3d>
            <a:camera prst="orthographicFront">
              <a:rot lat="893321" lon="307220" rev="1823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нна\Рабочий стол\Основы проектирования\Конкурсы\Книги\2015-2-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2664296" cy="1778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3972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44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78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428604"/>
            <a:ext cx="3548311" cy="5724644"/>
          </a:xfrm>
          <a:prstGeom prst="rect">
            <a:avLst/>
          </a:prstGeom>
          <a:noFill/>
          <a:scene3d>
            <a:camera prst="orthographicFront">
              <a:rot lat="300000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детей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возраста уже подпускают к ноутбукам,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телефонам,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потом удивляются, почему ребенок отказывается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читать. 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считаем,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детстве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объяснять ребенку, как важно уметь и любить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читать. Если хотите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чтобы ребенок читал, надо, чтобы рядом с ним был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читающий вместе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ним.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дети видят, как Вы сами читаете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удовольствием.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44049" y="980728"/>
            <a:ext cx="3456384" cy="4708981"/>
          </a:xfrm>
          <a:prstGeom prst="rect">
            <a:avLst/>
          </a:prstGeom>
          <a:noFill/>
          <a:scene3d>
            <a:camera prst="orthographicFront">
              <a:rot lat="20999993" lon="30000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чтения может сопровождаться ненавязчивой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беседой.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семейному чтению предупреждают: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превращать беседу о книге в экзамен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разговора проверочного характера, заставлять ребенка пересказывать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Следуя этим правилам, вы уже с детства сможете доказать и наглядно показать своему чаду, что читать книги нужно и очень даже полезно!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18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548680"/>
            <a:ext cx="3473116" cy="584775"/>
          </a:xfrm>
          <a:prstGeom prst="rect">
            <a:avLst/>
          </a:prstGeom>
          <a:noFill/>
          <a:scene3d>
            <a:camera prst="orthographicFront">
              <a:rot lat="893321" lon="307220" rev="1823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42976" y="500042"/>
            <a:ext cx="3473116" cy="1077218"/>
          </a:xfrm>
          <a:prstGeom prst="rect">
            <a:avLst/>
          </a:prstGeom>
          <a:noFill/>
          <a:scene3d>
            <a:camera prst="orthographicFront">
              <a:rot lat="893321" lon="307220" rev="1823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факты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643050"/>
            <a:ext cx="3528390" cy="4185761"/>
          </a:xfrm>
          <a:prstGeom prst="rect">
            <a:avLst/>
          </a:prstGeom>
          <a:noFill/>
          <a:scene3d>
            <a:camera prst="orthographicFront">
              <a:rot lat="281865" lon="20695775" rev="21497159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Половину всех продаваемых сегодня книг покупают люди старше 45 лет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читателей теряют интерес к книге на 18 странице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Термин «книжный червь» происходит от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насекомых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которые питаются корешками книг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прошлом книги ставились на полку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корешком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к стене и передним обрезом наружу.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2811" y="653122"/>
            <a:ext cx="3491745" cy="5062924"/>
          </a:xfrm>
          <a:prstGeom prst="rect">
            <a:avLst/>
          </a:prstGeom>
          <a:noFill/>
          <a:scene3d>
            <a:camera prst="orthographicFront">
              <a:rot lat="21002301" lon="295396" rev="5282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Гугл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подсчитал количество всех художественных, публицистических и научных трудов в мире. Оказалось, что общее количество книг на Земле составляет 129 864 880.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Самая дорогая в мире книга – «Лестерский кодекс». Это научный трактат Леонардо да Винчи, посвященный «воде, земле и небесным телам». В настоящее время его владельцем является Билл Гейтс. Он приобрел эту книгу за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24 000 000 долларов.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19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9792" y="620688"/>
            <a:ext cx="2496068" cy="584775"/>
          </a:xfrm>
          <a:prstGeom prst="rect">
            <a:avLst/>
          </a:prstGeom>
          <a:noFill/>
          <a:scene3d>
            <a:camera prst="orthographicFront">
              <a:rot lat="21309054" lon="599861" rev="21495943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Содержание</a:t>
            </a:r>
            <a:endParaRPr lang="ru-RU" sz="3200" b="1" cap="none" spc="50" dirty="0">
              <a:ln w="11430"/>
              <a:solidFill>
                <a:srgbClr val="793E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8889" l="909" r="995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6672"/>
            <a:ext cx="2160240" cy="1767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3370" y="2336105"/>
            <a:ext cx="3371750" cy="3477875"/>
          </a:xfrm>
          <a:prstGeom prst="rect">
            <a:avLst/>
          </a:prstGeom>
          <a:noFill/>
          <a:scene3d>
            <a:camera prst="orthographicFront">
              <a:rot lat="21299999" lon="6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«Мы не знаем ни одного человека, которого испортило бы в детстве чтение классических писателей, но зато скольких укрепило оно для жизни, показав впереди цели благородные, скольких отвратило от пороков среды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 –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В.П.Острогорский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333" y="1124744"/>
            <a:ext cx="3459217" cy="4708981"/>
          </a:xfrm>
          <a:prstGeom prst="rect">
            <a:avLst/>
          </a:prstGeom>
          <a:noFill/>
          <a:scene3d>
            <a:camera prst="orthographicFront">
              <a:rot lat="295429" lon="21297753" rev="21547776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Актуальность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 action="ppaction://hlinksldjump"/>
              </a:rPr>
              <a:t>История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 action="ppaction://hlinksldjump"/>
              </a:rPr>
              <a:t>Современные книги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sldjump"/>
              </a:rPr>
              <a:t>Факты о пользе чтения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 action="ppaction://hlinksldjump"/>
              </a:rPr>
              <a:t>Зачем нужно читать?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 action="ppaction://hlinksldjump"/>
              </a:rPr>
              <a:t>Результаты исследования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 action="ppaction://hlinksldjump"/>
              </a:rPr>
              <a:t>Рекомендации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 action="ppaction://hlinksldjump"/>
              </a:rPr>
              <a:t>Интересные факты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5" action="ppaction://hlinksldjump"/>
              </a:rPr>
              <a:t>Вывод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 action="ppaction://hlinksldjump"/>
              </a:rPr>
              <a:t>Источники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Отзыв руководителя</a:t>
            </a:r>
            <a:endParaRPr lang="ru-R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2</a:t>
            </a:fld>
            <a:r>
              <a:rPr lang="ru-RU" sz="1400" dirty="0" smtClean="0"/>
              <a:t>/22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76935269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20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58956"/>
            <a:ext cx="3168352" cy="5324535"/>
          </a:xfrm>
          <a:prstGeom prst="rect">
            <a:avLst/>
          </a:prstGeom>
          <a:noFill/>
          <a:scene3d>
            <a:camera prst="orthographicFront">
              <a:rot lat="298855" lon="21598860" rev="2157378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тысячелетий книга является основным носителем знаний, представляет накопленную информацию, достижения духовной культуры. Книга – важный компонент мировой культуры. Кроме того, книга-незаменимый источник получения ценной информации. Книга-жизнь,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- друг. Давайте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учиться с книгой, узнавать новое и просто идти с книгой по жизни!!!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6307" y="1018927"/>
            <a:ext cx="3192016" cy="3847207"/>
          </a:xfrm>
          <a:prstGeom prst="rect">
            <a:avLst/>
          </a:prstGeom>
          <a:noFill/>
          <a:scene3d>
            <a:camera prst="orthographicFront">
              <a:rot lat="21009200" lon="21290936" rev="105228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это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друг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жизнь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86472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9186" y="476671"/>
            <a:ext cx="2146550" cy="584775"/>
          </a:xfrm>
          <a:prstGeom prst="rect">
            <a:avLst/>
          </a:prstGeom>
          <a:noFill/>
          <a:scene3d>
            <a:camera prst="orthographicFront">
              <a:rot lat="300000" lon="60000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Источники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21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142984"/>
            <a:ext cx="3143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http://dmsuslin.narod.ru/article-books.htm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1.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news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spool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news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_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id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-249910-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section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_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id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-7.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html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elhow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razvlechenija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chtenie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zachem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nuzhny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knigi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post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-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word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net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news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interesnye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fakty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knigakh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_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chtenii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/2012-02-12-12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://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demsvet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aforizmyi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http://images.yandex.ru/</a:t>
            </a:r>
            <a:endParaRPr lang="ru-RU" u="sng" dirty="0" smtClean="0"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marL="228600" indent="-2286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476672"/>
            <a:ext cx="2670924" cy="584775"/>
          </a:xfrm>
          <a:prstGeom prst="rect">
            <a:avLst/>
          </a:prstGeom>
          <a:noFill/>
          <a:scene3d>
            <a:camera prst="orthographicFront">
              <a:rot lat="298851" lon="21598861" rev="21573778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196752"/>
            <a:ext cx="3434058" cy="4647426"/>
          </a:xfrm>
          <a:prstGeom prst="rect">
            <a:avLst/>
          </a:prstGeom>
          <a:noFill/>
          <a:scene3d>
            <a:camera prst="orthographicFront">
              <a:rot lat="298855" lon="21598861" rev="2157378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век – век новейших технологий. Мы пользуемся средствами технических достижений,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Интернет. В Интернете находится любая информация о том, что нам интересно, что полезно знать, а также множество развлечений. Большинство людей все свободное время проводят за компьютером, общаясь в социальных сетях и играя в компьютерные игры.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8205" y1="11910" x2="58906" y2="90760"/>
                        <a14:foregroundMark x1="58906" y1="91581" x2="60870" y2="90144"/>
                        <a14:foregroundMark x1="60870" y1="90144" x2="64236" y2="91170"/>
                        <a14:foregroundMark x1="64516" y1="91170" x2="64236" y2="10472"/>
                        <a14:foregroundMark x1="64236" y1="10472" x2="59187" y2="10472"/>
                        <a14:foregroundMark x1="68864" y1="14374" x2="69144" y2="89733"/>
                        <a14:foregroundMark x1="69565" y1="90760" x2="72931" y2="91581"/>
                        <a14:foregroundMark x1="72931" y1="91581" x2="72931" y2="75154"/>
                        <a14:foregroundMark x1="78121" y1="12936" x2="79243" y2="89322"/>
                        <a14:foregroundMark x1="88780" y1="15811" x2="89481" y2="90144"/>
                        <a14:foregroundMark x1="89481" y1="90144" x2="89481" y2="90144"/>
                        <a14:foregroundMark x1="62833" y1="92608" x2="62833" y2="92608"/>
                        <a14:foregroundMark x1="64937" y1="52772" x2="63534" y2="52772"/>
                        <a14:foregroundMark x1="64236" y1="51335" x2="59607" y2="51335"/>
                        <a14:foregroundMark x1="58906" y1="35318" x2="63955" y2="35318"/>
                        <a14:foregroundMark x1="59607" y1="21150" x2="64236" y2="21150"/>
                        <a14:foregroundMark x1="58626" y1="70842" x2="64236" y2="70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4871"/>
            <a:ext cx="3518105" cy="2736304"/>
          </a:xfrm>
          <a:prstGeom prst="rect">
            <a:avLst/>
          </a:prstGeom>
          <a:scene3d>
            <a:camera prst="orthographicFront">
              <a:rot lat="900000" lon="20999996" rev="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644008" y="3198168"/>
            <a:ext cx="3394663" cy="2554545"/>
          </a:xfrm>
          <a:prstGeom prst="rect">
            <a:avLst/>
          </a:prstGeom>
          <a:noFill/>
          <a:scene3d>
            <a:camera prst="orthographicFront">
              <a:rot lat="4528" lon="21002301" rev="5203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Они совсем позабыли о том, как проводить время без компьютера, в обществе книги.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классном часе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хотим рассказать об истории книг и напомнить о том, как нужны и важны книги человеку.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3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8" name="Управляющая кнопка: домой 7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548680"/>
            <a:ext cx="1700915" cy="584775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1268760"/>
            <a:ext cx="3532912" cy="4093428"/>
          </a:xfrm>
          <a:prstGeom prst="rect">
            <a:avLst/>
          </a:prstGeom>
          <a:noFill/>
          <a:scene3d>
            <a:camera prst="orthographicFront">
              <a:rot lat="896495" lon="21289473" rev="2151973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книги своими корнями уходит в далекое прошлое.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Народы по-разному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пришли к письменности, используя для письма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камни, кисти,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 металл, шелк, кожу, кукурузные стебли.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найдены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стенах пещер. Впоследствии на скалах, на каменных плитах и столбах высекали имена царей, памятные события.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1887" y="623719"/>
            <a:ext cx="3320785" cy="4093428"/>
          </a:xfrm>
          <a:prstGeom prst="rect">
            <a:avLst/>
          </a:prstGeom>
          <a:noFill/>
          <a:scene3d>
            <a:camera prst="orthographicFront">
              <a:rot lat="21304564" lon="21297753" rev="5222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Глиняные книги – самые древние. На еще мягкой и влажной глине выдавливали острой палочкой слова-значки. Потом дощечки сушили и обжигали в печах, как горшки. По размеру глиняные плитки были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32х32см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толщиной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2,5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– настоящий плоский кирпич. Из десятка, а иногда из сотни тонких страниц создавались книги. </a:t>
            </a:r>
            <a:endParaRPr lang="ru-RU" sz="20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4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725144"/>
            <a:ext cx="1536192" cy="1121664"/>
          </a:xfrm>
          <a:prstGeom prst="rect">
            <a:avLst/>
          </a:prstGeom>
        </p:spPr>
      </p:pic>
      <p:pic>
        <p:nvPicPr>
          <p:cNvPr id="13" name="Рисунок 12" descr="Рисунок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4725144"/>
            <a:ext cx="774192" cy="112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98942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2871" y="548680"/>
            <a:ext cx="3450006" cy="3477875"/>
          </a:xfrm>
          <a:prstGeom prst="rect">
            <a:avLst/>
          </a:prstGeom>
          <a:noFill/>
          <a:scene3d>
            <a:camera prst="orthographicFront">
              <a:rot lat="299999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2 веке до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Пергаме в качестве материала для письма начал широко применяться пергамент. Его выделывали из шкур животных. На пергаменте можно было писать с двух сторон. Лист пергамента сгибали пополам и получались четыре страницы.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85844" y="624832"/>
            <a:ext cx="3258310" cy="2862322"/>
          </a:xfrm>
          <a:prstGeom prst="rect">
            <a:avLst/>
          </a:prstGeom>
          <a:noFill/>
          <a:scene3d>
            <a:camera prst="orthographicFront">
              <a:rot lat="21594000" lon="21000000" rev="79163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Четвертинка по-гречески называлась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«тетрадос»,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все вместе они составляли тетрадь. Несколько таких тетрадей сшивали и получалась книга, в которой можно было писать и рисовать. Она называлась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кодексом.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54" y="3556684"/>
            <a:ext cx="3129502" cy="2229770"/>
          </a:xfrm>
          <a:prstGeom prst="rect">
            <a:avLst/>
          </a:prstGeom>
          <a:scene3d>
            <a:camera prst="orthographicFront">
              <a:rot lat="20703489" lon="21289473" rev="80267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9135" y="3660097"/>
            <a:ext cx="1927199" cy="2750889"/>
          </a:xfrm>
          <a:prstGeom prst="rect">
            <a:avLst/>
          </a:prstGeom>
          <a:scene3d>
            <a:camera prst="orthographicFront">
              <a:rot lat="900000" lon="600000" rev="0"/>
            </a:camera>
            <a:lightRig rig="threePt" dir="t"/>
          </a:scene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5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215" y="687135"/>
            <a:ext cx="3316808" cy="3785652"/>
          </a:xfrm>
          <a:prstGeom prst="rect">
            <a:avLst/>
          </a:prstGeom>
          <a:noFill/>
          <a:scene3d>
            <a:camera prst="orthographicFront">
              <a:rot lat="21304568" lon="602246" rev="21547774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 культурным достижением явилось начало книгопечатания в России во время Ивана Грозного в XVI веке. В 1563 году на выданные из царской казны деньги в Москве была создана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штанба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(типография). Во главе ее встали опытные мастера Иван Федоров и Петр Мстиславец.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8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4301481"/>
            <a:ext cx="2376264" cy="16226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68549"/>
            <a:ext cx="2327632" cy="29555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713301"/>
            <a:ext cx="3201040" cy="2246769"/>
          </a:xfrm>
          <a:prstGeom prst="rect">
            <a:avLst/>
          </a:prstGeom>
          <a:noFill/>
          <a:scene3d>
            <a:camera prst="orthographicFront">
              <a:rot lat="20710518" lon="21280310" rev="13366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апреле 1563 года в новой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штанбе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началась работа, а уже 1 марта 1564 года были напечатаны последние экземпляры тиража первой, точно датированной русской книги.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6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31212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793E1D"/>
            </a:gs>
            <a:gs pos="95417">
              <a:srgbClr val="512913"/>
            </a:gs>
            <a:gs pos="7000">
              <a:srgbClr val="A6552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5285" y="514020"/>
            <a:ext cx="3342699" cy="4093428"/>
          </a:xfrm>
          <a:prstGeom prst="rect">
            <a:avLst/>
          </a:prstGeom>
          <a:noFill/>
          <a:scene3d>
            <a:camera prst="orthographicFront">
              <a:rot lat="295429" lon="21297753" rev="2154777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самые распространенные способы печати книг – это офсетная печать и ризография.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Ризограф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электронная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печатающая машина похожая на большой принтер, который копирует или печатает страницы будущей книги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черно-белая печать с плохим качеством печати фотографий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0592" y="514020"/>
            <a:ext cx="3363418" cy="5262979"/>
          </a:xfrm>
          <a:prstGeom prst="rect">
            <a:avLst/>
          </a:prstGeom>
          <a:noFill/>
          <a:scene3d>
            <a:camera prst="orthographicFront">
              <a:rot lat="21596622" lon="596579" rev="7814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Офсетная машина – большая механическая машина, у которой наиболее качественный способ печати. Чтобы получить первую страницу будущей книги, необходимо изготовить пластину, и далее «испортить» порядка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 бумаги, для того, чтобы настроить машину для ровной и красивой печати. Качество печати такой машины очень высокое, и скорость печати очень большая. 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14" y="4244939"/>
            <a:ext cx="1876390" cy="1876390"/>
          </a:xfrm>
          <a:prstGeom prst="rect">
            <a:avLst/>
          </a:prstGeom>
          <a:scene3d>
            <a:camera prst="orthographicFront">
              <a:rot lat="21310244" lon="903283" rev="21522168"/>
            </a:camera>
            <a:lightRig rig="threePt" dir="t"/>
          </a:scene3d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7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0" name="Управляющая кнопка: домой 9">
            <a:hlinkClick r:id="rId7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54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44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836712"/>
            <a:ext cx="3168352" cy="3477875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появлением электронных книг уменьшился спрос на печатные книги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Но разве может этот электронный вариант заменить те ощущения и чувства, которые испытывает человек при чтении любимой книги, взятой в библиотеке или купленной им лично в магазине?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96080"/>
            <a:ext cx="2232248" cy="1452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4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53" y="3645024"/>
            <a:ext cx="3670736" cy="22219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1750" y="836712"/>
            <a:ext cx="3024336" cy="2862322"/>
          </a:xfrm>
          <a:prstGeom prst="rect">
            <a:avLst/>
          </a:prstGeom>
          <a:noFill/>
          <a:scene3d>
            <a:camera prst="orthographicFront">
              <a:rot lat="10160" lon="21003491" rev="77555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«друг – Интернет» с его бесплатными текстовыми файлами всё-таки до конца не может заменить обычные «твердые» бумажные книги. Почему? По многим причинам.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8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900844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36" b="95419" l="2731" r="98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977" y="687135"/>
            <a:ext cx="3542973" cy="892552"/>
          </a:xfrm>
          <a:prstGeom prst="rect">
            <a:avLst/>
          </a:prstGeom>
          <a:noFill/>
          <a:scene3d>
            <a:camera prst="orthographicFront">
              <a:rot lat="300000" lon="3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236" y="1608201"/>
            <a:ext cx="3320372" cy="3416320"/>
          </a:xfrm>
          <a:prstGeom prst="rect">
            <a:avLst/>
          </a:prstGeom>
          <a:noFill/>
          <a:scene3d>
            <a:camera prst="orthographicFront">
              <a:rot lat="295429" lon="21297753" rev="21547776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взгляд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острее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будете лучше понимать и видеть окружающий мир и людей, а самое главное, самого себя. Хорошую книгу обязательно прочитайте ещё раз – вы наверняка увидите там что-то новое.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87135"/>
            <a:ext cx="3305992" cy="3170099"/>
          </a:xfrm>
          <a:prstGeom prst="rect">
            <a:avLst/>
          </a:prstGeom>
          <a:noFill/>
          <a:scene3d>
            <a:camera prst="orthographicFront">
              <a:rot lat="21298852" lon="301141" rev="2601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 startAt="2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сохраняет ваше физическое здоровье</a:t>
            </a:r>
          </a:p>
          <a:p>
            <a:pPr marL="342900" indent="-342900">
              <a:buAutoNum type="arabicPeriod" startAt="2"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Складывать буквы в слова, слова в образы, осознавать то, что хотел выразить ими автор, то есть просто читать – это гимнастика для мозга. Без всякого риска получить травму!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18" y="5013176"/>
            <a:ext cx="3073889" cy="10670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3143248"/>
            <a:ext cx="1855598" cy="2811512"/>
          </a:xfrm>
          <a:prstGeom prst="rect">
            <a:avLst/>
          </a:prstGeom>
          <a:scene3d>
            <a:camera prst="orthographicFront">
              <a:rot lat="20699998" lon="600000" rev="300000"/>
            </a:camera>
            <a:lightRig rig="threePt" dir="t"/>
          </a:scene3d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0DC2-4448-4C09-90A9-0A23D6686DE9}" type="slidenum">
              <a:rPr lang="ru-RU" sz="1400" smtClean="0"/>
              <a:pPr/>
              <a:t>9</a:t>
            </a:fld>
            <a:r>
              <a:rPr lang="ru-RU" sz="1400" dirty="0" smtClean="0"/>
              <a:t>/22</a:t>
            </a:r>
            <a:endParaRPr lang="ru-RU" sz="1400" dirty="0"/>
          </a:p>
        </p:txBody>
      </p:sp>
      <p:sp>
        <p:nvSpPr>
          <p:cNvPr id="11" name="Управляющая кнопка: домой 10">
            <a:hlinkClick r:id="rId6" action="ppaction://hlinksldjump" highlightClick="1"/>
          </p:cNvPr>
          <p:cNvSpPr/>
          <p:nvPr/>
        </p:nvSpPr>
        <p:spPr>
          <a:xfrm>
            <a:off x="0" y="0"/>
            <a:ext cx="323528" cy="260648"/>
          </a:xfrm>
          <a:prstGeom prst="actionButtonHome">
            <a:avLst/>
          </a:prstGeom>
          <a:solidFill>
            <a:srgbClr val="944C24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548680"/>
            <a:ext cx="3473116" cy="1077218"/>
          </a:xfrm>
          <a:prstGeom prst="rect">
            <a:avLst/>
          </a:prstGeom>
          <a:noFill/>
          <a:scene3d>
            <a:camera prst="orthographicFront">
              <a:rot lat="893321" lon="307220" rev="1823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793E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фактов о пользе  чтения</a:t>
            </a:r>
            <a:endParaRPr lang="ru-RU" sz="3200" b="1" spc="50" dirty="0">
              <a:ln w="11430"/>
              <a:solidFill>
                <a:srgbClr val="793E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88329"/>
      </p:ext>
    </p:extLst>
  </p:cSld>
  <p:clrMapOvr>
    <a:masterClrMapping/>
  </p:clrMapOvr>
  <p:transition spd="slow" advTm="6044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1753</Words>
  <Application>Microsoft Office PowerPoint</Application>
  <PresentationFormat>Экран (4:3)</PresentationFormat>
  <Paragraphs>136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Полина</cp:lastModifiedBy>
  <cp:revision>165</cp:revision>
  <dcterms:created xsi:type="dcterms:W3CDTF">2013-09-06T10:49:43Z</dcterms:created>
  <dcterms:modified xsi:type="dcterms:W3CDTF">2019-11-21T02:44:01Z</dcterms:modified>
</cp:coreProperties>
</file>