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64" r:id="rId7"/>
    <p:sldId id="266" r:id="rId8"/>
    <p:sldId id="267" r:id="rId9"/>
    <p:sldId id="268" r:id="rId10"/>
    <p:sldId id="25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49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69" autoAdjust="0"/>
    <p:restoredTop sz="94660"/>
  </p:normalViewPr>
  <p:slideViewPr>
    <p:cSldViewPr snapToGrid="0">
      <p:cViewPr>
        <p:scale>
          <a:sx n="75" d="100"/>
          <a:sy n="75" d="100"/>
        </p:scale>
        <p:origin x="-2006" y="-3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6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03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43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3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05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517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2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232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7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6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4F7F9-D279-41B6-8C7F-6F11C3691FD3}" type="datetimeFigureOut">
              <a:rPr lang="en-US" smtClean="0"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F2338-B5ED-410A-B3AC-32CCD058A8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604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97082"/>
            <a:ext cx="9144000" cy="1059786"/>
          </a:xfrm>
        </p:spPr>
        <p:txBody>
          <a:bodyPr>
            <a:normAutofit fontScale="90000"/>
          </a:bodyPr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>тема: </a:t>
            </a:r>
            <a:r>
              <a:rPr lang="ru-RU" sz="4400" b="1" dirty="0" smtClean="0">
                <a:solidFill>
                  <a:srgbClr val="FF0000"/>
                </a:solidFill>
                <a:latin typeface="+mn-lt"/>
              </a:rPr>
              <a:t/>
            </a:r>
            <a:br>
              <a:rPr lang="ru-RU" sz="4400" b="1" dirty="0" smtClean="0">
                <a:solidFill>
                  <a:srgbClr val="FF0000"/>
                </a:solidFill>
                <a:latin typeface="+mn-lt"/>
              </a:rPr>
            </a:br>
            <a:r>
              <a:rPr lang="ru-RU" b="1" dirty="0" smtClean="0">
                <a:solidFill>
                  <a:srgbClr val="FF0000"/>
                </a:solidFill>
                <a:latin typeface="+mn-lt"/>
              </a:rPr>
              <a:t>«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АБОТА </a:t>
            </a:r>
            <a:r>
              <a:rPr lang="ru-RU" b="1" dirty="0">
                <a:solidFill>
                  <a:srgbClr val="FF0000"/>
                </a:solidFill>
                <a:latin typeface="+mn-lt"/>
              </a:rPr>
              <a:t>С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 ОДАРЕННЫМИ ДЕТЬМИ</a:t>
            </a:r>
            <a:r>
              <a:rPr lang="ru-RU" b="1" dirty="0" smtClean="0">
                <a:solidFill>
                  <a:srgbClr val="FF0000"/>
                </a:solidFill>
                <a:latin typeface="+mn-lt"/>
              </a:rPr>
              <a:t>»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189" y="4478395"/>
            <a:ext cx="6858000" cy="2213350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rgbClr val="184971"/>
              </a:solidFill>
            </a:endParaRPr>
          </a:p>
          <a:p>
            <a:pPr algn="l"/>
            <a:endParaRPr lang="ru-RU" dirty="0" smtClean="0">
              <a:solidFill>
                <a:srgbClr val="184971"/>
              </a:solidFill>
            </a:endParaRPr>
          </a:p>
          <a:p>
            <a:pPr algn="l"/>
            <a:endParaRPr lang="ru-RU" dirty="0">
              <a:solidFill>
                <a:srgbClr val="184971"/>
              </a:solidFill>
            </a:endParaRPr>
          </a:p>
          <a:p>
            <a:pPr algn="l"/>
            <a:r>
              <a:rPr lang="ru-RU" dirty="0" smtClean="0">
                <a:solidFill>
                  <a:srgbClr val="184971"/>
                </a:solidFill>
              </a:rPr>
              <a:t>				2019 год</a:t>
            </a:r>
            <a:endParaRPr lang="en-US" dirty="0">
              <a:solidFill>
                <a:srgbClr val="18497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83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87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79600"/>
            <a:ext cx="91440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3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402" y="1597438"/>
            <a:ext cx="5639195" cy="52605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476" y="1597438"/>
            <a:ext cx="7926874" cy="526056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086" y="1581829"/>
            <a:ext cx="7928264" cy="5276171"/>
          </a:xfrm>
          <a:prstGeom prst="rect">
            <a:avLst/>
          </a:prstGeom>
        </p:spPr>
      </p:pic>
      <p:pic>
        <p:nvPicPr>
          <p:cNvPr id="129" name="Рисунок 1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8" y="1385525"/>
            <a:ext cx="9144000" cy="5715000"/>
          </a:xfrm>
          <a:prstGeom prst="rect">
            <a:avLst/>
          </a:prstGeom>
        </p:spPr>
      </p:pic>
      <p:pic>
        <p:nvPicPr>
          <p:cNvPr id="130" name="Рисунок 1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082" y="1385525"/>
            <a:ext cx="6588271" cy="5920948"/>
          </a:xfrm>
          <a:prstGeom prst="rect">
            <a:avLst/>
          </a:prstGeom>
        </p:spPr>
      </p:pic>
      <p:pic>
        <p:nvPicPr>
          <p:cNvPr id="131" name="Рисунок 13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98" y="1385525"/>
            <a:ext cx="9186828" cy="610362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32" y="1375983"/>
            <a:ext cx="9165494" cy="568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23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4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4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8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1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3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2400"/>
                            </p:stCondLst>
                            <p:childTnLst>
                              <p:par>
                                <p:cTn id="2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8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8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6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16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6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539822" y="1920238"/>
            <a:ext cx="2053293" cy="1889157"/>
            <a:chOff x="547032" y="2251869"/>
            <a:chExt cx="2053293" cy="1889157"/>
          </a:xfrm>
        </p:grpSpPr>
        <p:grpSp>
          <p:nvGrpSpPr>
            <p:cNvPr id="32" name="Group 58"/>
            <p:cNvGrpSpPr>
              <a:grpSpLocks/>
            </p:cNvGrpSpPr>
            <p:nvPr/>
          </p:nvGrpSpPr>
          <p:grpSpPr bwMode="auto">
            <a:xfrm>
              <a:off x="547032" y="2251869"/>
              <a:ext cx="2053293" cy="1889157"/>
              <a:chOff x="941" y="1053"/>
              <a:chExt cx="1036" cy="1021"/>
            </a:xfrm>
          </p:grpSpPr>
          <p:sp>
            <p:nvSpPr>
              <p:cNvPr id="34" name="Oval 41"/>
              <p:cNvSpPr>
                <a:spLocks noChangeArrowheads="1"/>
              </p:cNvSpPr>
              <p:nvPr/>
            </p:nvSpPr>
            <p:spPr bwMode="gray">
              <a:xfrm>
                <a:off x="941" y="1053"/>
                <a:ext cx="1032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5" name="Oval 42"/>
              <p:cNvSpPr>
                <a:spLocks noChangeArrowheads="1"/>
              </p:cNvSpPr>
              <p:nvPr/>
            </p:nvSpPr>
            <p:spPr bwMode="gray">
              <a:xfrm>
                <a:off x="945" y="1053"/>
                <a:ext cx="1032" cy="1021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32001"/>
                    </a:schemeClr>
                  </a:gs>
                  <a:gs pos="100000">
                    <a:schemeClr val="accent1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6" name="Oval 43"/>
              <p:cNvSpPr>
                <a:spLocks noChangeArrowheads="1"/>
              </p:cNvSpPr>
              <p:nvPr/>
            </p:nvSpPr>
            <p:spPr bwMode="gray">
              <a:xfrm>
                <a:off x="1008" y="1119"/>
                <a:ext cx="898" cy="88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54118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7" name="Oval 44"/>
              <p:cNvSpPr>
                <a:spLocks noChangeArrowheads="1"/>
              </p:cNvSpPr>
              <p:nvPr/>
            </p:nvSpPr>
            <p:spPr bwMode="gray">
              <a:xfrm>
                <a:off x="1008" y="1119"/>
                <a:ext cx="897" cy="88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63529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8" name="Oval 45"/>
              <p:cNvSpPr>
                <a:spLocks noChangeArrowheads="1"/>
              </p:cNvSpPr>
              <p:nvPr/>
            </p:nvSpPr>
            <p:spPr bwMode="gray">
              <a:xfrm>
                <a:off x="1057" y="1164"/>
                <a:ext cx="807" cy="799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39" name="Oval 46"/>
              <p:cNvSpPr>
                <a:spLocks noChangeArrowheads="1"/>
              </p:cNvSpPr>
              <p:nvPr/>
            </p:nvSpPr>
            <p:spPr bwMode="gray">
              <a:xfrm>
                <a:off x="1070" y="1177"/>
                <a:ext cx="782" cy="774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46275"/>
                      <a:invGamma/>
                    </a:srgbClr>
                  </a:gs>
                  <a:gs pos="100000">
                    <a:srgbClr val="C0C0C0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0" name="Oval 47"/>
              <p:cNvSpPr>
                <a:spLocks noChangeArrowheads="1"/>
              </p:cNvSpPr>
              <p:nvPr/>
            </p:nvSpPr>
            <p:spPr bwMode="gray">
              <a:xfrm>
                <a:off x="1080" y="1182"/>
                <a:ext cx="763" cy="753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alpha val="0"/>
                    </a:srgbClr>
                  </a:gs>
                  <a:gs pos="100000">
                    <a:srgbClr val="C0C0C0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1" name="Oval 48"/>
              <p:cNvSpPr>
                <a:spLocks noChangeArrowheads="1"/>
              </p:cNvSpPr>
              <p:nvPr/>
            </p:nvSpPr>
            <p:spPr bwMode="gray">
              <a:xfrm>
                <a:off x="1088" y="1189"/>
                <a:ext cx="726" cy="705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shade val="79216"/>
                      <a:invGamma/>
                    </a:srgbClr>
                  </a:gs>
                  <a:gs pos="100000">
                    <a:srgbClr val="C0C0C0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42" name="Oval 49"/>
              <p:cNvSpPr>
                <a:spLocks noChangeArrowheads="1"/>
              </p:cNvSpPr>
              <p:nvPr/>
            </p:nvSpPr>
            <p:spPr bwMode="gray">
              <a:xfrm>
                <a:off x="1130" y="1209"/>
                <a:ext cx="645" cy="572"/>
              </a:xfrm>
              <a:prstGeom prst="ellipse">
                <a:avLst/>
              </a:prstGeom>
              <a:gradFill rotWithShape="1">
                <a:gsLst>
                  <a:gs pos="0">
                    <a:srgbClr val="C0C0C0">
                      <a:gamma/>
                      <a:tint val="0"/>
                      <a:invGamma/>
                    </a:srgbClr>
                  </a:gs>
                  <a:gs pos="100000">
                    <a:srgbClr val="C0C0C0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33" name="Text Box 54"/>
            <p:cNvSpPr txBox="1">
              <a:spLocks noChangeArrowheads="1"/>
            </p:cNvSpPr>
            <p:nvPr/>
          </p:nvSpPr>
          <p:spPr bwMode="auto">
            <a:xfrm>
              <a:off x="611974" y="3061804"/>
              <a:ext cx="1913497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200" b="1" dirty="0" smtClean="0">
                  <a:solidFill>
                    <a:srgbClr val="333333"/>
                  </a:solidFill>
                  <a:cs typeface="Arial" charset="0"/>
                </a:rPr>
                <a:t>Способности</a:t>
              </a:r>
              <a:endParaRPr lang="en-US" sz="2200" b="1" dirty="0">
                <a:solidFill>
                  <a:srgbClr val="333333"/>
                </a:solidFill>
                <a:cs typeface="Arial" charset="0"/>
              </a:endParaRPr>
            </a:p>
          </p:txBody>
        </p:sp>
      </p:grpSp>
      <p:grpSp>
        <p:nvGrpSpPr>
          <p:cNvPr id="43" name="Группа 42"/>
          <p:cNvGrpSpPr/>
          <p:nvPr/>
        </p:nvGrpSpPr>
        <p:grpSpPr>
          <a:xfrm>
            <a:off x="2593115" y="3364887"/>
            <a:ext cx="2419918" cy="2137983"/>
            <a:chOff x="2109355" y="3982260"/>
            <a:chExt cx="2419918" cy="2137983"/>
          </a:xfrm>
        </p:grpSpPr>
        <p:grpSp>
          <p:nvGrpSpPr>
            <p:cNvPr id="44" name="Group 59"/>
            <p:cNvGrpSpPr>
              <a:grpSpLocks/>
            </p:cNvGrpSpPr>
            <p:nvPr/>
          </p:nvGrpSpPr>
          <p:grpSpPr bwMode="auto">
            <a:xfrm>
              <a:off x="2109355" y="3982260"/>
              <a:ext cx="2419918" cy="2137983"/>
              <a:chOff x="2021" y="1628"/>
              <a:chExt cx="1014" cy="1012"/>
            </a:xfrm>
          </p:grpSpPr>
          <p:sp>
            <p:nvSpPr>
              <p:cNvPr id="47" name="Oval 8"/>
              <p:cNvSpPr>
                <a:spLocks noChangeArrowheads="1"/>
              </p:cNvSpPr>
              <p:nvPr/>
            </p:nvSpPr>
            <p:spPr bwMode="gray">
              <a:xfrm>
                <a:off x="2021" y="1628"/>
                <a:ext cx="1014" cy="101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8" name="Oval 9"/>
              <p:cNvSpPr>
                <a:spLocks noChangeArrowheads="1"/>
              </p:cNvSpPr>
              <p:nvPr/>
            </p:nvSpPr>
            <p:spPr bwMode="gray">
              <a:xfrm>
                <a:off x="2021" y="1628"/>
                <a:ext cx="1014" cy="1012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32001"/>
                    </a:schemeClr>
                  </a:gs>
                  <a:gs pos="100000">
                    <a:schemeClr val="accent2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49" name="Oval 10"/>
              <p:cNvSpPr>
                <a:spLocks noChangeArrowheads="1"/>
              </p:cNvSpPr>
              <p:nvPr/>
            </p:nvSpPr>
            <p:spPr bwMode="gray">
              <a:xfrm>
                <a:off x="2076" y="1683"/>
                <a:ext cx="881" cy="8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54118"/>
                      <a:invGamma/>
                    </a:schemeClr>
                  </a:gs>
                  <a:gs pos="50000">
                    <a:schemeClr val="accent2"/>
                  </a:gs>
                  <a:gs pos="100000">
                    <a:schemeClr val="accent2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0" name="Oval 11"/>
              <p:cNvSpPr>
                <a:spLocks noChangeArrowheads="1"/>
              </p:cNvSpPr>
              <p:nvPr/>
            </p:nvSpPr>
            <p:spPr bwMode="gray">
              <a:xfrm>
                <a:off x="2079" y="1684"/>
                <a:ext cx="881" cy="87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gamma/>
                      <a:shade val="63529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51" name="Oval 12"/>
              <p:cNvSpPr>
                <a:spLocks noChangeArrowheads="1"/>
              </p:cNvSpPr>
              <p:nvPr/>
            </p:nvSpPr>
            <p:spPr bwMode="gray">
              <a:xfrm>
                <a:off x="2122" y="1735"/>
                <a:ext cx="795" cy="793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52" name="Group 13"/>
              <p:cNvGrpSpPr>
                <a:grpSpLocks/>
              </p:cNvGrpSpPr>
              <p:nvPr/>
            </p:nvGrpSpPr>
            <p:grpSpPr bwMode="auto">
              <a:xfrm>
                <a:off x="2139" y="1741"/>
                <a:ext cx="769" cy="768"/>
                <a:chOff x="4166" y="1706"/>
                <a:chExt cx="1252" cy="1252"/>
              </a:xfrm>
            </p:grpSpPr>
            <p:sp>
              <p:nvSpPr>
                <p:cNvPr id="53" name="Oval 14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54" name="Oval 15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55" name="Oval 16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56" name="Oval 17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45" name="Text Box 55"/>
            <p:cNvSpPr txBox="1">
              <a:spLocks noChangeArrowheads="1"/>
            </p:cNvSpPr>
            <p:nvPr/>
          </p:nvSpPr>
          <p:spPr bwMode="auto">
            <a:xfrm>
              <a:off x="2433472" y="4939928"/>
              <a:ext cx="1806461" cy="3191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200" b="1" dirty="0" smtClean="0">
                  <a:solidFill>
                    <a:srgbClr val="333333"/>
                  </a:solidFill>
                  <a:cs typeface="Arial" charset="0"/>
                </a:rPr>
                <a:t>Талант</a:t>
              </a:r>
              <a:endParaRPr lang="en-US" sz="2200" b="1" dirty="0">
                <a:solidFill>
                  <a:srgbClr val="333333"/>
                </a:solidFill>
                <a:cs typeface="Arial" charset="0"/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102460" y="2250924"/>
            <a:ext cx="2212813" cy="1862978"/>
            <a:chOff x="4580978" y="2278048"/>
            <a:chExt cx="2212813" cy="1862978"/>
          </a:xfrm>
        </p:grpSpPr>
        <p:grpSp>
          <p:nvGrpSpPr>
            <p:cNvPr id="60" name="Group 60"/>
            <p:cNvGrpSpPr>
              <a:grpSpLocks/>
            </p:cNvGrpSpPr>
            <p:nvPr/>
          </p:nvGrpSpPr>
          <p:grpSpPr bwMode="auto">
            <a:xfrm>
              <a:off x="4580978" y="2278048"/>
              <a:ext cx="2212813" cy="1862978"/>
              <a:chOff x="3076" y="1050"/>
              <a:chExt cx="1016" cy="1010"/>
            </a:xfrm>
          </p:grpSpPr>
          <p:sp>
            <p:nvSpPr>
              <p:cNvPr id="62" name="Oval 19"/>
              <p:cNvSpPr>
                <a:spLocks noChangeArrowheads="1"/>
              </p:cNvSpPr>
              <p:nvPr/>
            </p:nvSpPr>
            <p:spPr bwMode="gray">
              <a:xfrm>
                <a:off x="3076" y="1050"/>
                <a:ext cx="1010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3" name="Oval 20"/>
              <p:cNvSpPr>
                <a:spLocks noChangeArrowheads="1"/>
              </p:cNvSpPr>
              <p:nvPr/>
            </p:nvSpPr>
            <p:spPr bwMode="gray">
              <a:xfrm>
                <a:off x="3082" y="1050"/>
                <a:ext cx="1010" cy="1010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alpha val="32001"/>
                    </a:schemeClr>
                  </a:gs>
                  <a:gs pos="100000">
                    <a:schemeClr val="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4" name="Oval 21"/>
              <p:cNvSpPr>
                <a:spLocks noChangeArrowheads="1"/>
              </p:cNvSpPr>
              <p:nvPr/>
            </p:nvSpPr>
            <p:spPr bwMode="gray">
              <a:xfrm>
                <a:off x="3140" y="1105"/>
                <a:ext cx="876" cy="876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5" name="Oval 22"/>
              <p:cNvSpPr>
                <a:spLocks noChangeArrowheads="1"/>
              </p:cNvSpPr>
              <p:nvPr/>
            </p:nvSpPr>
            <p:spPr bwMode="gray">
              <a:xfrm>
                <a:off x="3145" y="1106"/>
                <a:ext cx="876" cy="87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63529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66" name="Oval 23"/>
              <p:cNvSpPr>
                <a:spLocks noChangeArrowheads="1"/>
              </p:cNvSpPr>
              <p:nvPr/>
            </p:nvSpPr>
            <p:spPr bwMode="gray">
              <a:xfrm>
                <a:off x="3196" y="1153"/>
                <a:ext cx="789" cy="788"/>
              </a:xfrm>
              <a:prstGeom prst="ellipse">
                <a:avLst/>
              </a:prstGeom>
              <a:solidFill>
                <a:srgbClr val="000000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67" name="Group 24"/>
              <p:cNvGrpSpPr>
                <a:grpSpLocks/>
              </p:cNvGrpSpPr>
              <p:nvPr/>
            </p:nvGrpSpPr>
            <p:grpSpPr bwMode="auto">
              <a:xfrm>
                <a:off x="3211" y="1163"/>
                <a:ext cx="765" cy="766"/>
                <a:chOff x="4166" y="1706"/>
                <a:chExt cx="1252" cy="1252"/>
              </a:xfrm>
            </p:grpSpPr>
            <p:sp>
              <p:nvSpPr>
                <p:cNvPr id="68" name="Oval 25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69" name="Oval 26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0" name="Oval 27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71" name="Oval 28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61" name="Text Box 56"/>
            <p:cNvSpPr txBox="1">
              <a:spLocks noChangeArrowheads="1"/>
            </p:cNvSpPr>
            <p:nvPr/>
          </p:nvSpPr>
          <p:spPr bwMode="auto">
            <a:xfrm>
              <a:off x="4752630" y="3049639"/>
              <a:ext cx="1955860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200" b="1" dirty="0">
                  <a:solidFill>
                    <a:srgbClr val="333333"/>
                  </a:solidFill>
                  <a:cs typeface="Arial" charset="0"/>
                </a:rPr>
                <a:t>Одаренность</a:t>
              </a:r>
              <a:endParaRPr lang="en-US" sz="2200" b="1" dirty="0">
                <a:solidFill>
                  <a:srgbClr val="333333"/>
                </a:solidFill>
                <a:cs typeface="Arial" charset="0"/>
              </a:endParaRPr>
            </a:p>
          </p:txBody>
        </p:sp>
      </p:grpSp>
      <p:grpSp>
        <p:nvGrpSpPr>
          <p:cNvPr id="72" name="Группа 71"/>
          <p:cNvGrpSpPr/>
          <p:nvPr/>
        </p:nvGrpSpPr>
        <p:grpSpPr>
          <a:xfrm>
            <a:off x="6497025" y="4100554"/>
            <a:ext cx="2362422" cy="2212953"/>
            <a:chOff x="6192982" y="3907291"/>
            <a:chExt cx="2362422" cy="2212953"/>
          </a:xfrm>
        </p:grpSpPr>
        <p:grpSp>
          <p:nvGrpSpPr>
            <p:cNvPr id="73" name="Group 61"/>
            <p:cNvGrpSpPr>
              <a:grpSpLocks/>
            </p:cNvGrpSpPr>
            <p:nvPr/>
          </p:nvGrpSpPr>
          <p:grpSpPr bwMode="auto">
            <a:xfrm>
              <a:off x="6192982" y="3907291"/>
              <a:ext cx="2362422" cy="2212953"/>
              <a:chOff x="4166" y="1568"/>
              <a:chExt cx="1007" cy="1027"/>
            </a:xfrm>
          </p:grpSpPr>
          <p:sp>
            <p:nvSpPr>
              <p:cNvPr id="76" name="Oval 30"/>
              <p:cNvSpPr>
                <a:spLocks noChangeArrowheads="1"/>
              </p:cNvSpPr>
              <p:nvPr/>
            </p:nvSpPr>
            <p:spPr bwMode="gray">
              <a:xfrm>
                <a:off x="4166" y="1568"/>
                <a:ext cx="1007" cy="102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7" name="Oval 31"/>
              <p:cNvSpPr>
                <a:spLocks noChangeArrowheads="1"/>
              </p:cNvSpPr>
              <p:nvPr/>
            </p:nvSpPr>
            <p:spPr bwMode="gray">
              <a:xfrm>
                <a:off x="4166" y="1568"/>
                <a:ext cx="1007" cy="1027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32001"/>
                    </a:schemeClr>
                  </a:gs>
                  <a:gs pos="100000">
                    <a:schemeClr val="folHlink">
                      <a:gamma/>
                      <a:shade val="0"/>
                      <a:invGamma/>
                      <a:alpha val="89999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8" name="Oval 32"/>
              <p:cNvSpPr>
                <a:spLocks noChangeArrowheads="1"/>
              </p:cNvSpPr>
              <p:nvPr/>
            </p:nvSpPr>
            <p:spPr bwMode="gray">
              <a:xfrm>
                <a:off x="4228" y="1630"/>
                <a:ext cx="875" cy="89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54118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79" name="Oval 33"/>
              <p:cNvSpPr>
                <a:spLocks noChangeArrowheads="1"/>
              </p:cNvSpPr>
              <p:nvPr/>
            </p:nvSpPr>
            <p:spPr bwMode="gray">
              <a:xfrm>
                <a:off x="4228" y="1618"/>
                <a:ext cx="875" cy="893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gamma/>
                      <a:shade val="63529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80" name="Oval 34"/>
              <p:cNvSpPr>
                <a:spLocks noChangeArrowheads="1"/>
              </p:cNvSpPr>
              <p:nvPr/>
            </p:nvSpPr>
            <p:spPr bwMode="gray">
              <a:xfrm>
                <a:off x="4270" y="1679"/>
                <a:ext cx="788" cy="804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grpSp>
            <p:nvGrpSpPr>
              <p:cNvPr id="81" name="Group 35"/>
              <p:cNvGrpSpPr>
                <a:grpSpLocks/>
              </p:cNvGrpSpPr>
              <p:nvPr/>
            </p:nvGrpSpPr>
            <p:grpSpPr bwMode="auto">
              <a:xfrm>
                <a:off x="4284" y="1691"/>
                <a:ext cx="763" cy="778"/>
                <a:chOff x="4166" y="1706"/>
                <a:chExt cx="1252" cy="1252"/>
              </a:xfrm>
            </p:grpSpPr>
            <p:sp>
              <p:nvSpPr>
                <p:cNvPr id="82" name="Oval 36"/>
                <p:cNvSpPr>
                  <a:spLocks noChangeArrowheads="1"/>
                </p:cNvSpPr>
                <p:nvPr/>
              </p:nvSpPr>
              <p:spPr bwMode="gray">
                <a:xfrm>
                  <a:off x="4166" y="1706"/>
                  <a:ext cx="1252" cy="1252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3" name="Oval 37"/>
                <p:cNvSpPr>
                  <a:spLocks noChangeArrowheads="1"/>
                </p:cNvSpPr>
                <p:nvPr/>
              </p:nvSpPr>
              <p:spPr bwMode="gray">
                <a:xfrm>
                  <a:off x="4182" y="1713"/>
                  <a:ext cx="1222" cy="122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4" name="Oval 38"/>
                <p:cNvSpPr>
                  <a:spLocks noChangeArrowheads="1"/>
                </p:cNvSpPr>
                <p:nvPr/>
              </p:nvSpPr>
              <p:spPr bwMode="gray">
                <a:xfrm>
                  <a:off x="4195" y="1725"/>
                  <a:ext cx="1162" cy="114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  <p:sp>
              <p:nvSpPr>
                <p:cNvPr id="85" name="Oval 39"/>
                <p:cNvSpPr>
                  <a:spLocks noChangeArrowheads="1"/>
                </p:cNvSpPr>
                <p:nvPr/>
              </p:nvSpPr>
              <p:spPr bwMode="gray">
                <a:xfrm>
                  <a:off x="4263" y="1757"/>
                  <a:ext cx="1033" cy="92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vert="eaVert"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74" name="Text Box 57"/>
            <p:cNvSpPr txBox="1">
              <a:spLocks noChangeArrowheads="1"/>
            </p:cNvSpPr>
            <p:nvPr/>
          </p:nvSpPr>
          <p:spPr bwMode="auto">
            <a:xfrm>
              <a:off x="6366641" y="4880571"/>
              <a:ext cx="1914098" cy="295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FFFFFF">
                  <a:alpha val="50000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lnSpc>
                  <a:spcPct val="60000"/>
                </a:lnSpc>
                <a:spcBef>
                  <a:spcPct val="50000"/>
                </a:spcBef>
              </a:pPr>
              <a:r>
                <a:rPr lang="ru-RU" sz="2200" b="1" dirty="0" smtClean="0">
                  <a:solidFill>
                    <a:srgbClr val="333333"/>
                  </a:solidFill>
                  <a:cs typeface="Arial" charset="0"/>
                </a:rPr>
                <a:t>Гениальность</a:t>
              </a:r>
              <a:endParaRPr lang="en-US" sz="2200" b="1" dirty="0">
                <a:solidFill>
                  <a:srgbClr val="333333"/>
                </a:solidFill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768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7"/>
          <p:cNvGrpSpPr>
            <a:grpSpLocks/>
          </p:cNvGrpSpPr>
          <p:nvPr/>
        </p:nvGrpSpPr>
        <p:grpSpPr bwMode="auto">
          <a:xfrm>
            <a:off x="670850" y="1984899"/>
            <a:ext cx="5105400" cy="741363"/>
            <a:chOff x="1248" y="1913"/>
            <a:chExt cx="3216" cy="467"/>
          </a:xfrm>
        </p:grpSpPr>
        <p:sp>
          <p:nvSpPr>
            <p:cNvPr id="5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86" name="Text Box 10"/>
            <p:cNvSpPr txBox="1">
              <a:spLocks noChangeArrowheads="1"/>
            </p:cNvSpPr>
            <p:nvPr/>
          </p:nvSpPr>
          <p:spPr bwMode="gray">
            <a:xfrm>
              <a:off x="1926" y="1913"/>
              <a:ext cx="224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600" dirty="0" smtClean="0">
                  <a:solidFill>
                    <a:srgbClr val="000000"/>
                  </a:solidFill>
                </a:rPr>
                <a:t>Дети - слушатели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8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88" name="Group 12"/>
          <p:cNvGrpSpPr>
            <a:grpSpLocks/>
          </p:cNvGrpSpPr>
          <p:nvPr/>
        </p:nvGrpSpPr>
        <p:grpSpPr bwMode="auto">
          <a:xfrm>
            <a:off x="1930069" y="3251724"/>
            <a:ext cx="5105400" cy="684213"/>
            <a:chOff x="1248" y="2559"/>
            <a:chExt cx="3216" cy="431"/>
          </a:xfrm>
        </p:grpSpPr>
        <p:sp>
          <p:nvSpPr>
            <p:cNvPr id="8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1" name="Text Box 15"/>
            <p:cNvSpPr txBox="1">
              <a:spLocks noChangeArrowheads="1"/>
            </p:cNvSpPr>
            <p:nvPr/>
          </p:nvSpPr>
          <p:spPr bwMode="gray">
            <a:xfrm>
              <a:off x="1926" y="2559"/>
              <a:ext cx="192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600" dirty="0" smtClean="0">
                  <a:solidFill>
                    <a:srgbClr val="000000"/>
                  </a:solidFill>
                </a:rPr>
                <a:t>Дети - зрители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9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93" name="Group 17"/>
          <p:cNvGrpSpPr>
            <a:grpSpLocks/>
          </p:cNvGrpSpPr>
          <p:nvPr/>
        </p:nvGrpSpPr>
        <p:grpSpPr bwMode="auto">
          <a:xfrm>
            <a:off x="3473504" y="4451874"/>
            <a:ext cx="5105400" cy="693738"/>
            <a:chOff x="1248" y="3143"/>
            <a:chExt cx="3216" cy="437"/>
          </a:xfrm>
        </p:grpSpPr>
        <p:sp>
          <p:nvSpPr>
            <p:cNvPr id="9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96" name="Text Box 20"/>
            <p:cNvSpPr txBox="1">
              <a:spLocks noChangeArrowheads="1"/>
            </p:cNvSpPr>
            <p:nvPr/>
          </p:nvSpPr>
          <p:spPr bwMode="gray">
            <a:xfrm>
              <a:off x="1916" y="3143"/>
              <a:ext cx="1934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3600" dirty="0" smtClean="0">
                  <a:solidFill>
                    <a:srgbClr val="000000"/>
                  </a:solidFill>
                </a:rPr>
                <a:t>Дети - деятели</a:t>
              </a:r>
              <a:endParaRPr lang="en-US" sz="3600" dirty="0">
                <a:solidFill>
                  <a:srgbClr val="000000"/>
                </a:solidFill>
              </a:endParaRPr>
            </a:p>
          </p:txBody>
        </p:sp>
        <p:sp>
          <p:nvSpPr>
            <p:cNvPr id="9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00113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446086" y="2744110"/>
            <a:ext cx="6556376" cy="677863"/>
            <a:chOff x="1248" y="1953"/>
            <a:chExt cx="4130" cy="427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gray">
            <a:xfrm>
              <a:off x="1519" y="1953"/>
              <a:ext cx="3859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309880"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КОНТРОЛИРОВАТЬ СВОЕ ВНИМАНИЕ;</a:t>
              </a:r>
              <a:endParaRPr lang="ru-RU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446086" y="3653112"/>
            <a:ext cx="8697914" cy="646113"/>
            <a:chOff x="1248" y="2590"/>
            <a:chExt cx="5479" cy="407"/>
          </a:xfrm>
        </p:grpSpPr>
        <p:sp>
          <p:nvSpPr>
            <p:cNvPr id="2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gray">
            <a:xfrm>
              <a:off x="1519" y="2590"/>
              <a:ext cx="52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309880"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ЗАПОМИНАТЬ ИНФОРМАЦИЮ ЦЕЛЕНАПРАВЛЕННО</a:t>
              </a:r>
              <a:endParaRPr lang="ru-RU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446086" y="4570684"/>
            <a:ext cx="6934202" cy="555625"/>
            <a:chOff x="1248" y="3230"/>
            <a:chExt cx="4368" cy="350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gray">
            <a:xfrm>
              <a:off x="1736" y="3264"/>
              <a:ext cx="388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РАСПРЕДЕЛЯТЬ СВОЕ ВРЕМЯ И УСИЛИЯ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43" name="Rectangle 3"/>
          <p:cNvSpPr>
            <a:spLocks noChangeArrowheads="1"/>
          </p:cNvSpPr>
          <p:nvPr/>
        </p:nvSpPr>
        <p:spPr bwMode="gray">
          <a:xfrm>
            <a:off x="357519" y="1625853"/>
            <a:ext cx="8597795" cy="79282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600" b="1" dirty="0" smtClean="0">
                <a:cs typeface="Arial" charset="0"/>
              </a:rPr>
              <a:t>ЗАДАЧИ РЕБЕНКА:</a:t>
            </a:r>
            <a:endParaRPr lang="ru-RU" sz="3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8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518657" y="2697616"/>
            <a:ext cx="5105401" cy="555625"/>
            <a:chOff x="1248" y="2030"/>
            <a:chExt cx="3216" cy="350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gray">
            <a:xfrm>
              <a:off x="1736" y="2042"/>
              <a:ext cx="1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lvl="0"/>
              <a:r>
                <a:rPr lang="ru-RU" sz="2400" dirty="0" smtClean="0"/>
                <a:t>Чтение книги</a:t>
              </a:r>
              <a:endParaRPr lang="ru-RU" sz="2400" dirty="0"/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518657" y="3427236"/>
            <a:ext cx="6303057" cy="692151"/>
            <a:chOff x="1248" y="2554"/>
            <a:chExt cx="3573" cy="436"/>
          </a:xfrm>
        </p:grpSpPr>
        <p:sp>
          <p:nvSpPr>
            <p:cNvPr id="2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gray">
            <a:xfrm>
              <a:off x="1519" y="2554"/>
              <a:ext cx="3302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309880"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2400" dirty="0" smtClean="0"/>
                <a:t>Просмотр документального фильма</a:t>
              </a:r>
              <a:endParaRPr lang="ru-RU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518657" y="4401955"/>
            <a:ext cx="5105402" cy="555625"/>
            <a:chOff x="1248" y="3230"/>
            <a:chExt cx="3216" cy="350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gray">
            <a:xfrm>
              <a:off x="1736" y="3264"/>
              <a:ext cx="26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Вопрос, не требующий ответа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43" name="Rectangle 3"/>
          <p:cNvSpPr>
            <a:spLocks noChangeArrowheads="1"/>
          </p:cNvSpPr>
          <p:nvPr/>
        </p:nvSpPr>
        <p:spPr bwMode="gray">
          <a:xfrm>
            <a:off x="357520" y="1626164"/>
            <a:ext cx="8597795" cy="79282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600" b="1" dirty="0" smtClean="0">
                <a:cs typeface="Arial" charset="0"/>
              </a:rPr>
              <a:t>СПОСОБЫ ЗАИНТЕРЕСОВАТЬ РЕБЕНКА:</a:t>
            </a:r>
            <a:endParaRPr lang="ru-RU" sz="3600" b="1" dirty="0">
              <a:cs typeface="Arial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53478" y="5416051"/>
            <a:ext cx="2137922" cy="144194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0" y="5321063"/>
            <a:ext cx="1521857" cy="15218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50697" y="5321063"/>
            <a:ext cx="1685069" cy="15218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766" y="5321062"/>
            <a:ext cx="2017712" cy="15218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01"/>
          <a:stretch/>
        </p:blipFill>
        <p:spPr>
          <a:xfrm>
            <a:off x="7216321" y="5422858"/>
            <a:ext cx="1839988" cy="138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57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7"/>
          <p:cNvGrpSpPr>
            <a:grpSpLocks/>
          </p:cNvGrpSpPr>
          <p:nvPr/>
        </p:nvGrpSpPr>
        <p:grpSpPr bwMode="auto">
          <a:xfrm>
            <a:off x="1573211" y="2825070"/>
            <a:ext cx="5873753" cy="711200"/>
            <a:chOff x="1248" y="1932"/>
            <a:chExt cx="3700" cy="448"/>
          </a:xfrm>
        </p:grpSpPr>
        <p:sp>
          <p:nvSpPr>
            <p:cNvPr id="24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" name="Text Box 10"/>
            <p:cNvSpPr txBox="1">
              <a:spLocks noChangeArrowheads="1"/>
            </p:cNvSpPr>
            <p:nvPr/>
          </p:nvSpPr>
          <p:spPr bwMode="gray">
            <a:xfrm>
              <a:off x="1519" y="1932"/>
              <a:ext cx="342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309880"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2400" dirty="0" smtClean="0">
                  <a:latin typeface="Times New Roman" panose="02020603050405020304" pitchFamily="18" charset="0"/>
                  <a:ea typeface="Times New Roman" panose="02020603050405020304" pitchFamily="18" charset="0"/>
                </a:rPr>
                <a:t>ФИЗИОЛОГИЧЕСКАЯ ПРОБЛЕМА </a:t>
              </a:r>
              <a:endParaRPr lang="ru-RU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7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28" name="Group 12"/>
          <p:cNvGrpSpPr>
            <a:grpSpLocks/>
          </p:cNvGrpSpPr>
          <p:nvPr/>
        </p:nvGrpSpPr>
        <p:grpSpPr bwMode="auto">
          <a:xfrm>
            <a:off x="1573211" y="3654699"/>
            <a:ext cx="5586418" cy="747713"/>
            <a:chOff x="1248" y="2519"/>
            <a:chExt cx="3519" cy="471"/>
          </a:xfrm>
        </p:grpSpPr>
        <p:sp>
          <p:nvSpPr>
            <p:cNvPr id="29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15"/>
            <p:cNvSpPr txBox="1">
              <a:spLocks noChangeArrowheads="1"/>
            </p:cNvSpPr>
            <p:nvPr/>
          </p:nvSpPr>
          <p:spPr bwMode="gray">
            <a:xfrm>
              <a:off x="1519" y="2519"/>
              <a:ext cx="324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indent="309880" algn="just">
                <a:lnSpc>
                  <a:spcPct val="150000"/>
                </a:lnSpc>
                <a:spcAft>
                  <a:spcPts val="0"/>
                </a:spcAft>
              </a:pPr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НЕУМЕНИЕ РЕБЕНКА УЧИТЬСЯ</a:t>
              </a:r>
              <a:endParaRPr lang="ru-RU" sz="20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33" name="Group 17"/>
          <p:cNvGrpSpPr>
            <a:grpSpLocks/>
          </p:cNvGrpSpPr>
          <p:nvPr/>
        </p:nvGrpSpPr>
        <p:grpSpPr bwMode="auto">
          <a:xfrm>
            <a:off x="1573211" y="4684984"/>
            <a:ext cx="5105401" cy="555625"/>
            <a:chOff x="1248" y="3230"/>
            <a:chExt cx="3216" cy="350"/>
          </a:xfrm>
        </p:grpSpPr>
        <p:sp>
          <p:nvSpPr>
            <p:cNvPr id="34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20"/>
            <p:cNvSpPr txBox="1">
              <a:spLocks noChangeArrowheads="1"/>
            </p:cNvSpPr>
            <p:nvPr/>
          </p:nvSpPr>
          <p:spPr bwMode="gray">
            <a:xfrm>
              <a:off x="1736" y="3241"/>
              <a:ext cx="61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ЛЕНЬ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43" name="Rectangle 3"/>
          <p:cNvSpPr>
            <a:spLocks noChangeArrowheads="1"/>
          </p:cNvSpPr>
          <p:nvPr/>
        </p:nvSpPr>
        <p:spPr bwMode="gray">
          <a:xfrm>
            <a:off x="341644" y="1691041"/>
            <a:ext cx="8597795" cy="79282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600" b="1" dirty="0" smtClean="0">
                <a:cs typeface="Arial" charset="0"/>
              </a:rPr>
              <a:t>Проблемы при повышении мотивации:</a:t>
            </a:r>
            <a:endParaRPr lang="ru-RU" sz="36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630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>
            <a:spLocks noChangeArrowheads="1"/>
          </p:cNvSpPr>
          <p:nvPr/>
        </p:nvSpPr>
        <p:spPr bwMode="gray">
          <a:xfrm>
            <a:off x="271794" y="1666216"/>
            <a:ext cx="8597795" cy="79282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600" b="1" dirty="0" smtClean="0">
                <a:cs typeface="Arial" charset="0"/>
              </a:rPr>
              <a:t>Формы сложного поведения у детей:</a:t>
            </a:r>
            <a:endParaRPr lang="ru-RU" sz="3600" b="1" dirty="0">
              <a:cs typeface="Arial" charset="0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564717" y="5328602"/>
            <a:ext cx="5105400" cy="555625"/>
            <a:chOff x="1248" y="1440"/>
            <a:chExt cx="3216" cy="350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gray">
            <a:xfrm>
              <a:off x="2256" y="1482"/>
              <a:ext cx="164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Дети - </a:t>
              </a:r>
              <a:r>
                <a:rPr lang="ru-RU" sz="2400" dirty="0" smtClean="0">
                  <a:solidFill>
                    <a:srgbClr val="000000"/>
                  </a:solidFill>
                </a:rPr>
                <a:t>конкуренты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1564717" y="2786063"/>
            <a:ext cx="5105400" cy="555625"/>
            <a:chOff x="1248" y="2030"/>
            <a:chExt cx="3216" cy="350"/>
          </a:xfrm>
        </p:grpSpPr>
        <p:sp>
          <p:nvSpPr>
            <p:cNvPr id="3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gray">
            <a:xfrm>
              <a:off x="2256" y="2072"/>
              <a:ext cx="187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Дети - манипуляторы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1564717" y="3652202"/>
            <a:ext cx="5105400" cy="555625"/>
            <a:chOff x="1248" y="2640"/>
            <a:chExt cx="3216" cy="350"/>
          </a:xfrm>
        </p:grpSpPr>
        <p:sp>
          <p:nvSpPr>
            <p:cNvPr id="4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gray">
            <a:xfrm>
              <a:off x="2256" y="2682"/>
              <a:ext cx="164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Дети - обманщики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49" name="Group 17"/>
          <p:cNvGrpSpPr>
            <a:grpSpLocks/>
          </p:cNvGrpSpPr>
          <p:nvPr/>
        </p:nvGrpSpPr>
        <p:grpSpPr bwMode="auto">
          <a:xfrm>
            <a:off x="1564717" y="4490402"/>
            <a:ext cx="5105400" cy="555625"/>
            <a:chOff x="1248" y="3230"/>
            <a:chExt cx="3216" cy="350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49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srgbClr val="000000"/>
                  </a:solidFill>
                </a:rPr>
                <a:t>Дети - </a:t>
              </a:r>
              <a:r>
                <a:rPr lang="ru-RU" sz="2400" dirty="0" smtClean="0">
                  <a:solidFill>
                    <a:srgbClr val="000000"/>
                  </a:solidFill>
                </a:rPr>
                <a:t>спорщики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1564717" y="6189027"/>
            <a:ext cx="5105400" cy="555625"/>
            <a:chOff x="1248" y="3230"/>
            <a:chExt cx="3216" cy="350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gray">
            <a:xfrm>
              <a:off x="2256" y="3272"/>
              <a:ext cx="148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Пассивные дети 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20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3"/>
          <p:cNvSpPr>
            <a:spLocks noChangeArrowheads="1"/>
          </p:cNvSpPr>
          <p:nvPr/>
        </p:nvSpPr>
        <p:spPr bwMode="gray">
          <a:xfrm>
            <a:off x="402553" y="939138"/>
            <a:ext cx="8597795" cy="792823"/>
          </a:xfrm>
          <a:prstGeom prst="rect">
            <a:avLst/>
          </a:prstGeom>
          <a:gradFill rotWithShape="1">
            <a:gsLst>
              <a:gs pos="0">
                <a:srgbClr val="FFFFFF">
                  <a:gamma/>
                  <a:shade val="79216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79216"/>
                  <a:invGamma/>
                </a:srgb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>
            <a:outerShdw dist="99190" dir="2388334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ru-RU" sz="3600" b="1" dirty="0" smtClean="0">
                <a:cs typeface="Arial" charset="0"/>
              </a:rPr>
              <a:t>Методы развития таланта</a:t>
            </a:r>
            <a:endParaRPr lang="ru-RU" sz="3600" b="1" dirty="0">
              <a:cs typeface="Arial" charset="0"/>
            </a:endParaRPr>
          </a:p>
        </p:txBody>
      </p:sp>
      <p:grpSp>
        <p:nvGrpSpPr>
          <p:cNvPr id="18" name="Group 2"/>
          <p:cNvGrpSpPr>
            <a:grpSpLocks/>
          </p:cNvGrpSpPr>
          <p:nvPr/>
        </p:nvGrpSpPr>
        <p:grpSpPr bwMode="auto">
          <a:xfrm>
            <a:off x="1661095" y="4104158"/>
            <a:ext cx="7377117" cy="557213"/>
            <a:chOff x="1248" y="1439"/>
            <a:chExt cx="4647" cy="351"/>
          </a:xfrm>
        </p:grpSpPr>
        <p:sp>
          <p:nvSpPr>
            <p:cNvPr id="19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1" name="Text Box 5"/>
            <p:cNvSpPr txBox="1">
              <a:spLocks noChangeArrowheads="1"/>
            </p:cNvSpPr>
            <p:nvPr/>
          </p:nvSpPr>
          <p:spPr bwMode="gray">
            <a:xfrm>
              <a:off x="1736" y="1439"/>
              <a:ext cx="415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Решение грамматических кроссвордов и загадок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2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38" name="Group 7"/>
          <p:cNvGrpSpPr>
            <a:grpSpLocks/>
          </p:cNvGrpSpPr>
          <p:nvPr/>
        </p:nvGrpSpPr>
        <p:grpSpPr bwMode="auto">
          <a:xfrm>
            <a:off x="1661095" y="1938651"/>
            <a:ext cx="6221416" cy="555625"/>
            <a:chOff x="1248" y="2030"/>
            <a:chExt cx="3919" cy="350"/>
          </a:xfrm>
        </p:grpSpPr>
        <p:sp>
          <p:nvSpPr>
            <p:cNvPr id="3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1" name="Text Box 10"/>
            <p:cNvSpPr txBox="1">
              <a:spLocks noChangeArrowheads="1"/>
            </p:cNvSpPr>
            <p:nvPr/>
          </p:nvSpPr>
          <p:spPr bwMode="gray">
            <a:xfrm>
              <a:off x="1736" y="2042"/>
              <a:ext cx="3431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Развитие математических способностей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02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44" name="Group 12"/>
          <p:cNvGrpSpPr>
            <a:grpSpLocks/>
          </p:cNvGrpSpPr>
          <p:nvPr/>
        </p:nvGrpSpPr>
        <p:grpSpPr bwMode="auto">
          <a:xfrm>
            <a:off x="1661095" y="2661472"/>
            <a:ext cx="5105400" cy="555625"/>
            <a:chOff x="1248" y="2640"/>
            <a:chExt cx="3216" cy="350"/>
          </a:xfrm>
        </p:grpSpPr>
        <p:sp>
          <p:nvSpPr>
            <p:cNvPr id="4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47" name="Text Box 15"/>
            <p:cNvSpPr txBox="1">
              <a:spLocks noChangeArrowheads="1"/>
            </p:cNvSpPr>
            <p:nvPr/>
          </p:nvSpPr>
          <p:spPr bwMode="gray">
            <a:xfrm>
              <a:off x="1736" y="2664"/>
              <a:ext cx="232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Решение логических задач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49" name="Group 17"/>
          <p:cNvGrpSpPr>
            <a:grpSpLocks/>
          </p:cNvGrpSpPr>
          <p:nvPr/>
        </p:nvGrpSpPr>
        <p:grpSpPr bwMode="auto">
          <a:xfrm>
            <a:off x="1661095" y="3384295"/>
            <a:ext cx="6816729" cy="555625"/>
            <a:chOff x="1248" y="3230"/>
            <a:chExt cx="4294" cy="350"/>
          </a:xfrm>
        </p:grpSpPr>
        <p:sp>
          <p:nvSpPr>
            <p:cNvPr id="5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2" name="Text Box 20"/>
            <p:cNvSpPr txBox="1">
              <a:spLocks noChangeArrowheads="1"/>
            </p:cNvSpPr>
            <p:nvPr/>
          </p:nvSpPr>
          <p:spPr bwMode="gray">
            <a:xfrm>
              <a:off x="1736" y="3242"/>
              <a:ext cx="380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Формирование приобретенной грамотности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  <p:grpSp>
        <p:nvGrpSpPr>
          <p:cNvPr id="54" name="Group 22"/>
          <p:cNvGrpSpPr>
            <a:grpSpLocks/>
          </p:cNvGrpSpPr>
          <p:nvPr/>
        </p:nvGrpSpPr>
        <p:grpSpPr bwMode="auto">
          <a:xfrm>
            <a:off x="1661095" y="4807161"/>
            <a:ext cx="5105400" cy="557213"/>
            <a:chOff x="1248" y="3229"/>
            <a:chExt cx="3216" cy="351"/>
          </a:xfrm>
        </p:grpSpPr>
        <p:sp>
          <p:nvSpPr>
            <p:cNvPr id="55" name="Line 23"/>
            <p:cNvSpPr>
              <a:spLocks noChangeShapeType="1"/>
            </p:cNvSpPr>
            <p:nvPr/>
          </p:nvSpPr>
          <p:spPr bwMode="gray">
            <a:xfrm>
              <a:off x="1440" y="35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Rectangle 24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7" name="Text Box 25"/>
            <p:cNvSpPr txBox="1">
              <a:spLocks noChangeArrowheads="1"/>
            </p:cNvSpPr>
            <p:nvPr/>
          </p:nvSpPr>
          <p:spPr bwMode="gray">
            <a:xfrm>
              <a:off x="1736" y="3229"/>
              <a:ext cx="27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dirty="0" smtClean="0">
                  <a:solidFill>
                    <a:srgbClr val="000000"/>
                  </a:solidFill>
                </a:rPr>
                <a:t>Постижение исторических тайн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5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5</a:t>
              </a:r>
            </a:p>
          </p:txBody>
        </p:sp>
      </p:grpSp>
      <p:grpSp>
        <p:nvGrpSpPr>
          <p:cNvPr id="28" name="Group 7"/>
          <p:cNvGrpSpPr>
            <a:grpSpLocks/>
          </p:cNvGrpSpPr>
          <p:nvPr/>
        </p:nvGrpSpPr>
        <p:grpSpPr bwMode="auto">
          <a:xfrm>
            <a:off x="1661095" y="5538693"/>
            <a:ext cx="5614991" cy="555625"/>
            <a:chOff x="1248" y="2030"/>
            <a:chExt cx="3537" cy="350"/>
          </a:xfrm>
        </p:grpSpPr>
        <p:sp>
          <p:nvSpPr>
            <p:cNvPr id="29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1" name="Text Box 10"/>
            <p:cNvSpPr txBox="1">
              <a:spLocks noChangeArrowheads="1"/>
            </p:cNvSpPr>
            <p:nvPr/>
          </p:nvSpPr>
          <p:spPr bwMode="gray">
            <a:xfrm>
              <a:off x="1736" y="2042"/>
              <a:ext cx="304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Развитие литературного дарования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2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6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33" name="Group 12"/>
          <p:cNvGrpSpPr>
            <a:grpSpLocks/>
          </p:cNvGrpSpPr>
          <p:nvPr/>
        </p:nvGrpSpPr>
        <p:grpSpPr bwMode="auto">
          <a:xfrm>
            <a:off x="1698179" y="6260746"/>
            <a:ext cx="6178552" cy="555625"/>
            <a:chOff x="1248" y="2640"/>
            <a:chExt cx="3892" cy="350"/>
          </a:xfrm>
        </p:grpSpPr>
        <p:sp>
          <p:nvSpPr>
            <p:cNvPr id="34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6" name="Text Box 15"/>
            <p:cNvSpPr txBox="1">
              <a:spLocks noChangeArrowheads="1"/>
            </p:cNvSpPr>
            <p:nvPr/>
          </p:nvSpPr>
          <p:spPr bwMode="gray">
            <a:xfrm>
              <a:off x="1736" y="2664"/>
              <a:ext cx="340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ru-RU" sz="2400" dirty="0" smtClean="0">
                  <a:solidFill>
                    <a:srgbClr val="000000"/>
                  </a:solidFill>
                </a:rPr>
                <a:t>Воспитание информационной культуры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1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rgbClr val="FFFFFF"/>
                  </a:solidFill>
                </a:rPr>
                <a:t>7</a:t>
              </a:r>
              <a:endParaRPr lang="en-US" sz="2400" b="1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201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161</TotalTime>
  <Words>125</Words>
  <Application>Microsoft Office PowerPoint</Application>
  <PresentationFormat>Экран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тема:  «РАБОТА С ОДАРЕННЫМИ ДЕТЬМИ»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Лариса</cp:lastModifiedBy>
  <cp:revision>19</cp:revision>
  <dcterms:created xsi:type="dcterms:W3CDTF">2019-08-22T12:43:40Z</dcterms:created>
  <dcterms:modified xsi:type="dcterms:W3CDTF">2019-10-28T04:09:29Z</dcterms:modified>
</cp:coreProperties>
</file>