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59" r:id="rId4"/>
    <p:sldId id="260" r:id="rId5"/>
    <p:sldId id="261" r:id="rId6"/>
    <p:sldId id="262" r:id="rId7"/>
    <p:sldId id="295" r:id="rId8"/>
    <p:sldId id="264" r:id="rId9"/>
    <p:sldId id="265" r:id="rId10"/>
    <p:sldId id="266" r:id="rId11"/>
    <p:sldId id="267" r:id="rId12"/>
    <p:sldId id="268" r:id="rId13"/>
    <p:sldId id="302" r:id="rId14"/>
    <p:sldId id="269" r:id="rId15"/>
    <p:sldId id="293" r:id="rId16"/>
    <p:sldId id="270" r:id="rId17"/>
    <p:sldId id="271" r:id="rId18"/>
    <p:sldId id="273" r:id="rId19"/>
    <p:sldId id="274" r:id="rId20"/>
    <p:sldId id="288" r:id="rId21"/>
    <p:sldId id="275" r:id="rId22"/>
    <p:sldId id="292" r:id="rId23"/>
    <p:sldId id="277" r:id="rId24"/>
    <p:sldId id="278" r:id="rId25"/>
    <p:sldId id="279" r:id="rId26"/>
    <p:sldId id="296" r:id="rId27"/>
    <p:sldId id="280" r:id="rId28"/>
    <p:sldId id="298" r:id="rId29"/>
    <p:sldId id="290" r:id="rId30"/>
    <p:sldId id="297" r:id="rId31"/>
    <p:sldId id="29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3DC6-340F-47D2-9467-0BA7DA64D643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D6089-C408-40A6-9B68-78FC4C68A0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3DC6-340F-47D2-9467-0BA7DA64D643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D6089-C408-40A6-9B68-78FC4C68A0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3DC6-340F-47D2-9467-0BA7DA64D643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D6089-C408-40A6-9B68-78FC4C68A0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3DC6-340F-47D2-9467-0BA7DA64D643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D6089-C408-40A6-9B68-78FC4C68A0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3DC6-340F-47D2-9467-0BA7DA64D643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D6089-C408-40A6-9B68-78FC4C68A0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3DC6-340F-47D2-9467-0BA7DA64D643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D6089-C408-40A6-9B68-78FC4C68A0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3DC6-340F-47D2-9467-0BA7DA64D643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D6089-C408-40A6-9B68-78FC4C68A0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3DC6-340F-47D2-9467-0BA7DA64D643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D6089-C408-40A6-9B68-78FC4C68A0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3DC6-340F-47D2-9467-0BA7DA64D643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D6089-C408-40A6-9B68-78FC4C68A0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3DC6-340F-47D2-9467-0BA7DA64D643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D6089-C408-40A6-9B68-78FC4C68A0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3DC6-340F-47D2-9467-0BA7DA64D643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D6089-C408-40A6-9B68-78FC4C68A0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83DC6-340F-47D2-9467-0BA7DA64D643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D6089-C408-40A6-9B68-78FC4C68A0E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kudago.com/spb/place/muzej-istorii-telefonov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kudago.com/spb/place/centr-britanskoj-knigi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kudago.com/spb/list/mesta-v-gorode-gde-snimali-film-sherlok-holms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1285883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Места в Санкт-Петербурге, связанные с Великобританией.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2357430"/>
            <a:ext cx="7643866" cy="4214842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300" b="1" dirty="0" smtClean="0">
                <a:solidFill>
                  <a:schemeClr val="tx1"/>
                </a:solidFill>
              </a:rPr>
              <a:t>Работу выполнили: Дьяченко Денис, </a:t>
            </a:r>
            <a:r>
              <a:rPr lang="en-US" sz="2300" b="1" smtClean="0">
                <a:solidFill>
                  <a:schemeClr val="tx1"/>
                </a:solidFill>
              </a:rPr>
              <a:t>5</a:t>
            </a:r>
            <a:r>
              <a:rPr lang="ru-RU" sz="2300" b="1" smtClean="0">
                <a:solidFill>
                  <a:schemeClr val="tx1"/>
                </a:solidFill>
              </a:rPr>
              <a:t> </a:t>
            </a:r>
            <a:r>
              <a:rPr lang="ru-RU" sz="2300" b="1" dirty="0" smtClean="0">
                <a:solidFill>
                  <a:schemeClr val="tx1"/>
                </a:solidFill>
              </a:rPr>
              <a:t>«Г» класс; </a:t>
            </a:r>
            <a:r>
              <a:rPr lang="ru-RU" sz="2300" b="1" dirty="0" err="1" smtClean="0">
                <a:solidFill>
                  <a:schemeClr val="tx1"/>
                </a:solidFill>
              </a:rPr>
              <a:t>Кангурова</a:t>
            </a:r>
            <a:r>
              <a:rPr lang="ru-RU" sz="2300" b="1" dirty="0" smtClean="0">
                <a:solidFill>
                  <a:schemeClr val="tx1"/>
                </a:solidFill>
              </a:rPr>
              <a:t> Ульяна, </a:t>
            </a:r>
            <a:r>
              <a:rPr lang="en-US" sz="2300" b="1" dirty="0" smtClean="0">
                <a:solidFill>
                  <a:schemeClr val="tx1"/>
                </a:solidFill>
              </a:rPr>
              <a:t>5</a:t>
            </a:r>
            <a:r>
              <a:rPr lang="ru-RU" sz="2300" b="1" dirty="0" smtClean="0">
                <a:solidFill>
                  <a:schemeClr val="tx1"/>
                </a:solidFill>
              </a:rPr>
              <a:t> </a:t>
            </a:r>
            <a:r>
              <a:rPr lang="ru-RU" sz="2300" b="1" dirty="0" smtClean="0">
                <a:solidFill>
                  <a:schemeClr val="tx1"/>
                </a:solidFill>
              </a:rPr>
              <a:t>«Г» класс</a:t>
            </a:r>
          </a:p>
          <a:p>
            <a:pPr algn="l"/>
            <a:r>
              <a:rPr lang="ru-RU" sz="2300" b="1" dirty="0" smtClean="0">
                <a:solidFill>
                  <a:schemeClr val="tx1"/>
                </a:solidFill>
              </a:rPr>
              <a:t>                                      </a:t>
            </a:r>
            <a:r>
              <a:rPr lang="ru-RU" sz="2300" b="1" dirty="0" err="1" smtClean="0">
                <a:solidFill>
                  <a:schemeClr val="tx1"/>
                </a:solidFill>
              </a:rPr>
              <a:t>Пирова</a:t>
            </a:r>
            <a:r>
              <a:rPr lang="ru-RU" sz="2300" b="1" dirty="0" smtClean="0">
                <a:solidFill>
                  <a:schemeClr val="tx1"/>
                </a:solidFill>
              </a:rPr>
              <a:t> Аниса, </a:t>
            </a:r>
            <a:r>
              <a:rPr lang="en-US" sz="2300" b="1" dirty="0" smtClean="0">
                <a:solidFill>
                  <a:schemeClr val="tx1"/>
                </a:solidFill>
              </a:rPr>
              <a:t>5</a:t>
            </a:r>
            <a:r>
              <a:rPr lang="ru-RU" sz="2300" b="1" dirty="0" smtClean="0">
                <a:solidFill>
                  <a:schemeClr val="tx1"/>
                </a:solidFill>
              </a:rPr>
              <a:t> </a:t>
            </a:r>
            <a:r>
              <a:rPr lang="ru-RU" sz="2300" b="1" dirty="0" smtClean="0">
                <a:solidFill>
                  <a:schemeClr val="tx1"/>
                </a:solidFill>
              </a:rPr>
              <a:t>«Г класс; Прокофьева Марина </a:t>
            </a:r>
            <a:r>
              <a:rPr lang="en-US" sz="2300" b="1" dirty="0" smtClean="0">
                <a:solidFill>
                  <a:schemeClr val="tx1"/>
                </a:solidFill>
              </a:rPr>
              <a:t>5</a:t>
            </a:r>
            <a:r>
              <a:rPr lang="ru-RU" sz="2300" b="1" dirty="0" smtClean="0">
                <a:solidFill>
                  <a:schemeClr val="tx1"/>
                </a:solidFill>
              </a:rPr>
              <a:t> </a:t>
            </a:r>
            <a:r>
              <a:rPr lang="ru-RU" sz="2300" b="1" dirty="0" smtClean="0">
                <a:solidFill>
                  <a:schemeClr val="tx1"/>
                </a:solidFill>
              </a:rPr>
              <a:t>«Г» класс</a:t>
            </a:r>
          </a:p>
          <a:p>
            <a:pPr algn="l"/>
            <a:r>
              <a:rPr lang="ru-RU" sz="2300" b="1" dirty="0" smtClean="0">
                <a:solidFill>
                  <a:schemeClr val="tx1"/>
                </a:solidFill>
              </a:rPr>
              <a:t>Руководитель: Юдина Ирина Геннадьевна, учитель </a:t>
            </a:r>
            <a:r>
              <a:rPr lang="ru-RU" sz="2300" b="1" dirty="0" err="1" smtClean="0">
                <a:solidFill>
                  <a:schemeClr val="tx1"/>
                </a:solidFill>
              </a:rPr>
              <a:t>ин.языков</a:t>
            </a:r>
            <a:endParaRPr lang="ru-RU" sz="2300" b="1" dirty="0" smtClean="0">
              <a:solidFill>
                <a:schemeClr val="tx1"/>
              </a:solidFill>
            </a:endParaRPr>
          </a:p>
          <a:p>
            <a:pPr algn="l"/>
            <a:endParaRPr lang="ru-RU" sz="23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300" b="1" dirty="0" smtClean="0">
                <a:solidFill>
                  <a:schemeClr val="tx1"/>
                </a:solidFill>
              </a:rPr>
              <a:t>                                      </a:t>
            </a:r>
            <a:endParaRPr lang="ru-RU" sz="23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2357430"/>
            <a:ext cx="3786214" cy="2286016"/>
          </a:xfrm>
          <a:prstGeom prst="rect">
            <a:avLst/>
          </a:prstGeom>
        </p:spPr>
      </p:pic>
      <p:pic>
        <p:nvPicPr>
          <p:cNvPr id="29700" name="Picture 4" descr="http://urbanlook.ru/wp-content/uploads/2016/01/%D0%A1%D0%9F%D0%B1-%D0%BA%D1%80%D0%B0%D1%81%D0%BE%D1%82%D0%B0-552x3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357430"/>
            <a:ext cx="3929090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5" y="3571876"/>
            <a:ext cx="435771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876"/>
            <a:ext cx="428628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142852"/>
            <a:ext cx="385765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sz="4900" b="1" i="1" u="sng" cap="all" dirty="0" smtClean="0">
                <a:solidFill>
                  <a:srgbClr val="0070C0"/>
                </a:solidFill>
              </a:rPr>
              <a:t>УСАДЬБА В АНГЛИЙСКОМ СТИЛЕ В ЦАРСКОМ СЕЛЕ</a:t>
            </a:r>
            <a:r>
              <a:rPr lang="ru-RU" b="1" cap="all" dirty="0" smtClean="0"/>
              <a:t/>
            </a:r>
            <a:br>
              <a:rPr lang="ru-RU" b="1" cap="all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/>
              <a:t> </a:t>
            </a:r>
          </a:p>
          <a:p>
            <a:pPr algn="just">
              <a:buNone/>
            </a:pPr>
            <a:r>
              <a:rPr lang="ru-RU" dirty="0" smtClean="0"/>
              <a:t>    Когда </a:t>
            </a:r>
            <a:r>
              <a:rPr lang="ru-RU" dirty="0"/>
              <a:t>смотришь английские фильмы, в кадр часто попадают английские дома, построенные в стиле викторианской эпохи. Увидеть подобный дом в реальности можно в Царском селе. В Нижнем парке, на берегу Колонистского пруда, находится усадьба Великого Князя Бориса Владимировича. Это целый комплекс построек: рядом с жилым домом находятся каретник и конюшни. Был ещё чайный домик для гостей, но он до наших дней не сохранился. Возведением зданий занималась лондонская фирма «</a:t>
            </a:r>
            <a:r>
              <a:rPr lang="ru-RU" dirty="0" err="1"/>
              <a:t>Мэпл</a:t>
            </a:r>
            <a:r>
              <a:rPr lang="ru-RU" dirty="0"/>
              <a:t>» в 1895-1896 годах.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514353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3500438"/>
            <a:ext cx="5405422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85794"/>
            <a:ext cx="7715304" cy="503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/>
              <a:t/>
            </a:r>
            <a:br>
              <a:rPr lang="ru-RU" b="1" cap="all" dirty="0" smtClean="0"/>
            </a:br>
            <a:r>
              <a:rPr lang="ru-RU" b="1" i="1" u="sng" cap="all" dirty="0" smtClean="0">
                <a:solidFill>
                  <a:srgbClr val="0070C0"/>
                </a:solidFill>
              </a:rPr>
              <a:t>АНГЛИЙСКИЙ </a:t>
            </a:r>
            <a:r>
              <a:rPr lang="ru-RU" b="1" i="1" u="sng" cap="all" dirty="0">
                <a:solidFill>
                  <a:srgbClr val="0070C0"/>
                </a:solidFill>
              </a:rPr>
              <a:t>ПАРК И АНГЛИЙСКИЙ ДВОРЕЦ В ПЕТЕРГОФЕ</a:t>
            </a:r>
            <a:r>
              <a:rPr lang="ru-RU" b="1" cap="all" dirty="0"/>
              <a:t/>
            </a:r>
            <a:br>
              <a:rPr lang="ru-RU" b="1" cap="all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    Первый </a:t>
            </a:r>
            <a:r>
              <a:rPr lang="ru-RU" dirty="0"/>
              <a:t>пейзажный парк Петергофа создан в 1781 году по проекту англичанина </a:t>
            </a:r>
            <a:r>
              <a:rPr lang="ru-RU" dirty="0" err="1"/>
              <a:t>Джеймсона</a:t>
            </a:r>
            <a:r>
              <a:rPr lang="ru-RU" dirty="0"/>
              <a:t> </a:t>
            </a:r>
            <a:r>
              <a:rPr lang="ru-RU" dirty="0" err="1"/>
              <a:t>Медерса</a:t>
            </a:r>
            <a:r>
              <a:rPr lang="ru-RU" dirty="0"/>
              <a:t>. Возведением Английского дворца на юге Петергофа руководил итальянец </a:t>
            </a:r>
            <a:r>
              <a:rPr lang="ru-RU" dirty="0" err="1"/>
              <a:t>Джакомо</a:t>
            </a:r>
            <a:r>
              <a:rPr lang="ru-RU" dirty="0"/>
              <a:t> Кваренги. Здесь Екатерина II могла укрыться от посторонних взглядов во время своих визитов в Петергоф. В годы Великой Отечественной </a:t>
            </a:r>
            <a:r>
              <a:rPr lang="ru-RU" dirty="0" smtClean="0"/>
              <a:t>войны </a:t>
            </a:r>
            <a:r>
              <a:rPr lang="ru-RU" dirty="0"/>
              <a:t>дворец был уничтожен в результате </a:t>
            </a:r>
            <a:r>
              <a:rPr lang="ru-RU" dirty="0" smtClean="0"/>
              <a:t>артиллерийского обстрела.   </a:t>
            </a:r>
            <a:r>
              <a:rPr lang="ru-RU" dirty="0"/>
              <a:t>обстрела.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4572008"/>
            <a:ext cx="2928958" cy="198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7" y="1000109"/>
            <a:ext cx="707236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>
                <a:solidFill>
                  <a:srgbClr val="0070C0"/>
                </a:solidFill>
                <a:hlinkClick r:id="rId2" tooltip="Английская телефонная будка"/>
              </a:rPr>
              <a:t>Английская телефонная будка</a:t>
            </a:r>
            <a:r>
              <a:rPr lang="ru-RU" b="1" i="1" dirty="0">
                <a:solidFill>
                  <a:srgbClr val="0070C0"/>
                </a:solidFill>
              </a:rPr>
              <a:t> </a:t>
            </a:r>
            <a:br>
              <a:rPr lang="ru-RU" b="1" i="1" dirty="0">
                <a:solidFill>
                  <a:srgbClr val="0070C0"/>
                </a:solidFill>
              </a:rPr>
            </a:b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dirty="0" smtClean="0"/>
              <a:t>      </a:t>
            </a:r>
            <a:r>
              <a:rPr lang="ru-RU" sz="3800" dirty="0" smtClean="0"/>
              <a:t>Красные </a:t>
            </a:r>
            <a:r>
              <a:rPr lang="ru-RU" sz="3800" dirty="0"/>
              <a:t>телефонные будки, украшающие улицы Лондона, стали неотъемлемым символом британской культуры наряду с двухэтажными автобусами и </a:t>
            </a:r>
            <a:r>
              <a:rPr lang="ru-RU" sz="3800" dirty="0" err="1"/>
              <a:t>Биг-Беном</a:t>
            </a:r>
            <a:r>
              <a:rPr lang="ru-RU" sz="3800" dirty="0"/>
              <a:t>. Однако чтобы сделать </a:t>
            </a:r>
            <a:r>
              <a:rPr lang="ru-RU" sz="3800" dirty="0" err="1"/>
              <a:t>селфи</a:t>
            </a:r>
            <a:r>
              <a:rPr lang="ru-RU" sz="3800" dirty="0"/>
              <a:t> с этим </a:t>
            </a:r>
            <a:r>
              <a:rPr lang="ru-RU" sz="3800" dirty="0" err="1"/>
              <a:t>арт-объектом</a:t>
            </a:r>
            <a:r>
              <a:rPr lang="ru-RU" sz="3800" dirty="0"/>
              <a:t>, не обязательно лететь в Лондон. Найти такую можно и в Санкт-Петербурге. Раньше будка располагалась на Казанской улице, а теперь стоит около входа в Музей истории телефона.</a:t>
            </a:r>
            <a:r>
              <a:rPr lang="ru-RU" sz="3800" dirty="0" smtClean="0"/>
              <a:t/>
            </a:r>
            <a:br>
              <a:rPr lang="ru-RU" sz="3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407196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071678"/>
            <a:ext cx="409733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>
                <a:solidFill>
                  <a:srgbClr val="0070C0"/>
                </a:solidFill>
              </a:rPr>
              <a:t>Музей истории телефона</a:t>
            </a:r>
            <a:endParaRPr lang="ru-RU" b="1" i="1" u="sng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5"/>
            <a:ext cx="8229600" cy="2571767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dirty="0" smtClean="0"/>
              <a:t>      В </a:t>
            </a:r>
            <a:r>
              <a:rPr lang="ru-RU" sz="1800" dirty="0"/>
              <a:t>основе музейной коллекции — телефонные аппараты и аксессуары, датируемые концом XIX – началом XX веков. </a:t>
            </a:r>
            <a:r>
              <a:rPr lang="ru-RU" sz="1800" dirty="0" smtClean="0"/>
              <a:t>В </a:t>
            </a:r>
            <a:r>
              <a:rPr lang="ru-RU" sz="1800" dirty="0"/>
              <a:t>коллекции музея есть один из первых экземпляров аппарата Морзе; </a:t>
            </a:r>
            <a:r>
              <a:rPr lang="ru-RU" sz="1800" dirty="0" smtClean="0"/>
              <a:t>образцы </a:t>
            </a:r>
            <a:r>
              <a:rPr lang="ru-RU" sz="1800" dirty="0"/>
              <a:t>телефонов, использовавшихся во время двух мировых </a:t>
            </a:r>
            <a:r>
              <a:rPr lang="ru-RU" sz="1800" dirty="0" smtClean="0"/>
              <a:t>войн. </a:t>
            </a:r>
            <a:r>
              <a:rPr lang="ru-RU" sz="1800" dirty="0"/>
              <a:t>Большой интерес у посетителей вызывает аппарат лорда Галифакса (министра иностранных дел Великобритании в 1938–1940 годах) и аппараты правительственной связи АТМ, которые советская власть заказывала в Англии в 1950-е годы.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643314"/>
            <a:ext cx="371477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643314"/>
            <a:ext cx="428628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>
                <a:solidFill>
                  <a:srgbClr val="0070C0"/>
                </a:solidFill>
                <a:hlinkClick r:id="rId2" tooltip="Центр Британской Книги"/>
              </a:rPr>
              <a:t>Центр Британской Книги</a:t>
            </a:r>
            <a:r>
              <a:rPr lang="ru-RU" b="1" i="1" dirty="0">
                <a:solidFill>
                  <a:srgbClr val="0070C0"/>
                </a:solidFill>
              </a:rPr>
              <a:t/>
            </a:r>
            <a:br>
              <a:rPr lang="ru-RU" b="1" i="1" dirty="0">
                <a:solidFill>
                  <a:srgbClr val="0070C0"/>
                </a:solidFill>
              </a:rPr>
            </a:b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Те</a:t>
            </a:r>
            <a:r>
              <a:rPr lang="ru-RU" dirty="0"/>
              <a:t>, кто учит английский язык или просто любить читать на языке оригинала, обязательно заглянут в Центр Британской книги. Помимо того, что здесь можно читать, обсуждать и смотреть фильмы на английском, в Центре довольно часто проходят интересные мероприятия, так или иначе связанные с английским языком и культурой Британии.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1"/>
                </a:solidFill>
              </a:rPr>
              <a:t>Задачи проекта:</a:t>
            </a:r>
            <a:endParaRPr lang="ru-RU" b="1" i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0" indent="-457200" algn="just">
              <a:buFont typeface="Wingdings" pitchFamily="2" charset="2"/>
              <a:buChar char="v"/>
            </a:pPr>
            <a:r>
              <a:rPr lang="ru-RU" sz="2400" dirty="0" smtClean="0"/>
              <a:t>расширить представления об исторических, культурных связях России и Великобритании, актуализировать знания о прошлом и настоящем обеих стран,</a:t>
            </a: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400" dirty="0" smtClean="0"/>
              <a:t>повысить интерес к изучению английского языка,</a:t>
            </a: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400" dirty="0" smtClean="0"/>
              <a:t>развивать </a:t>
            </a:r>
            <a:r>
              <a:rPr lang="ru-RU" sz="2400" dirty="0" err="1" smtClean="0"/>
              <a:t>креативные</a:t>
            </a:r>
            <a:r>
              <a:rPr lang="ru-RU" sz="2400" dirty="0" smtClean="0"/>
              <a:t> способности учащихся,</a:t>
            </a: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400" dirty="0" smtClean="0"/>
              <a:t>формировать умения осуществлять поиск необходимой информации</a:t>
            </a:r>
          </a:p>
          <a:p>
            <a:pPr marL="457200" indent="-457200">
              <a:buNone/>
            </a:pPr>
            <a:endParaRPr lang="ru-RU" sz="24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1"/>
            <a:ext cx="400052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357562"/>
            <a:ext cx="4357718" cy="313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357562"/>
            <a:ext cx="400052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214290"/>
            <a:ext cx="435771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u="sng" dirty="0" smtClean="0">
                <a:solidFill>
                  <a:srgbClr val="0070C0"/>
                </a:solidFill>
              </a:rPr>
              <a:t/>
            </a:r>
            <a:br>
              <a:rPr lang="ru-RU" b="1" i="1" u="sng" dirty="0" smtClean="0">
                <a:solidFill>
                  <a:srgbClr val="0070C0"/>
                </a:solidFill>
              </a:rPr>
            </a:br>
            <a:r>
              <a:rPr lang="ru-RU" b="1" i="1" u="sng" dirty="0" smtClean="0">
                <a:solidFill>
                  <a:srgbClr val="0070C0"/>
                </a:solidFill>
              </a:rPr>
              <a:t>Генеральное </a:t>
            </a:r>
            <a:r>
              <a:rPr lang="ru-RU" b="1" i="1" u="sng" dirty="0">
                <a:solidFill>
                  <a:srgbClr val="0070C0"/>
                </a:solidFill>
              </a:rPr>
              <a:t>консульство Великобритании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 fontAlgn="base">
              <a:buNone/>
            </a:pPr>
            <a:r>
              <a:rPr lang="ru-RU" dirty="0" smtClean="0"/>
              <a:t>      Где </a:t>
            </a:r>
            <a:r>
              <a:rPr lang="ru-RU" dirty="0"/>
              <a:t>искать англичан, как не в Консульстве Великобритании. Для его открытия в 1994 году в Россию прибыл с визитом Его Королевское Высочество Принц Уэльский. История самого здания богата на события и интересные факты. Построено оно было в 1903 году для размещения детского приюта.</a:t>
            </a:r>
          </a:p>
          <a:p>
            <a:pPr algn="just" fontAlgn="base">
              <a:buNone/>
            </a:pPr>
            <a:r>
              <a:rPr lang="ru-RU" dirty="0" smtClean="0"/>
              <a:t>      В </a:t>
            </a:r>
            <a:r>
              <a:rPr lang="ru-RU" dirty="0"/>
              <a:t>довоенном Советском Союзе здесь также располагался детский дом, а с приходом войны устроили госпиталь для раненных. Позже в старых стенах вновь зазвучали юные голоса – сначала воспитанников интерната, а потом – учащихся художественного училища им. В. А. Серова, которое находилось тут до 1989 года.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732216"/>
            <a:ext cx="6357982" cy="49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hlinkClick r:id="rId2" tooltip="По следам Шерлока Холмса"/>
              </a:rPr>
              <a:t>По следам Шерлока Холмса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    Любители </a:t>
            </a:r>
            <a:r>
              <a:rPr lang="ru-RU" dirty="0"/>
              <a:t>российского сериала о Шерлоке Холмсе запросто могут пройти маршрутом любимых героев, не покидая Санкт-Петербурга. Дело в том, что многие «английские» места города на Неве попали в кадр режиссёра Игоря Масленникова при съёмках сериала о Шерлоке Холмсе. Так, Пушкинская улица превратилась в Кавендиш сквер, а домом леди Хаксли стал дворец Великого Князя Владимира Александровича.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52"/>
            <a:ext cx="314327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42852"/>
            <a:ext cx="328614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4286256"/>
            <a:ext cx="5753100" cy="24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u="sng" dirty="0">
                <a:solidFill>
                  <a:srgbClr val="0070C0"/>
                </a:solidFill>
              </a:rPr>
              <a:t>Бар «Ливерпуль»</a:t>
            </a:r>
            <a:br>
              <a:rPr lang="ru-RU" b="1" i="1" u="sng" dirty="0">
                <a:solidFill>
                  <a:srgbClr val="0070C0"/>
                </a:solidFill>
              </a:rPr>
            </a:br>
            <a:endParaRPr lang="ru-RU" i="1" u="sng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 smtClean="0"/>
              <a:t>    Только </a:t>
            </a:r>
            <a:r>
              <a:rPr lang="ru-RU" dirty="0"/>
              <a:t>тот, кто совсем не любит музыку, ни разу не слышал о знаменитой «ливерпульской четвёрке» — известной на весь мир британской рок-группе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Beatles</a:t>
            </a:r>
            <a:r>
              <a:rPr lang="ru-RU" dirty="0"/>
              <a:t>. Именно творчеству «битлов» посвящён бар «Ливерпуль» на улице Маяковского. Кирпичные стены заведения увешаны портретами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Beatles</a:t>
            </a:r>
            <a:r>
              <a:rPr lang="ru-RU" dirty="0"/>
              <a:t>, а по вечерам здесь можно услышать </a:t>
            </a:r>
            <a:r>
              <a:rPr lang="ru-RU" dirty="0" err="1"/>
              <a:t>кавер-версии</a:t>
            </a:r>
            <a:r>
              <a:rPr lang="ru-RU" dirty="0"/>
              <a:t> бессмертных хитов. В меню бара также есть отсылки к творчеству группы.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857232"/>
            <a:ext cx="657229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1480"/>
            <a:ext cx="7715304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u="sng" dirty="0">
                <a:solidFill>
                  <a:srgbClr val="0070C0"/>
                </a:solidFill>
              </a:rPr>
              <a:t>Ресторан «Диккенс»</a:t>
            </a:r>
            <a:br>
              <a:rPr lang="ru-RU" b="1" i="1" u="sng" dirty="0">
                <a:solidFill>
                  <a:srgbClr val="0070C0"/>
                </a:solidFill>
              </a:rPr>
            </a:br>
            <a:endParaRPr lang="ru-RU" i="1" u="sng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/>
              <a:t>    Классику </a:t>
            </a:r>
            <a:r>
              <a:rPr lang="ru-RU" dirty="0"/>
              <a:t>английской литературы нельзя представить без творчества Чарльза Диккенса — автора «Оливера Твиста», «Дэвида </a:t>
            </a:r>
            <a:r>
              <a:rPr lang="ru-RU" dirty="0" err="1"/>
              <a:t>Коперфильда</a:t>
            </a:r>
            <a:r>
              <a:rPr lang="ru-RU" dirty="0"/>
              <a:t>» и «Рождественской песни». Интерьер ресторан «Диккенс» оформлен в лучших традициях английских пабов, а одна из стен украшена портретом английской королевы.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4214842" cy="314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053950"/>
            <a:ext cx="4767258" cy="357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972452" cy="4525963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i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«Полагаю, что ни в одной части света англичанам не живется лучше, чем в Петербурге» - так писала Элизабет </a:t>
            </a:r>
            <a:r>
              <a:rPr lang="ru-RU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Джастис</a:t>
            </a:r>
            <a:r>
              <a:rPr lang="ru-RU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гувернантка трех дочерей петербургского купца Хилла Эванса, жившая на берегах Невы с 1734 по 1737 год</a:t>
            </a:r>
            <a:r>
              <a:rPr lang="ru-RU" i="1" dirty="0" smtClean="0">
                <a:solidFill>
                  <a:srgbClr val="0070C0"/>
                </a:solidFill>
              </a:rPr>
              <a:t>.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392909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143248"/>
            <a:ext cx="800105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85728"/>
            <a:ext cx="392909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4300" b="1" i="1" dirty="0" smtClean="0">
                <a:solidFill>
                  <a:srgbClr val="0070C0"/>
                </a:solidFill>
              </a:rPr>
              <a:t>   </a:t>
            </a:r>
            <a:r>
              <a:rPr lang="ru-RU" sz="4300" b="1" i="1" dirty="0" smtClean="0">
                <a:solidFill>
                  <a:srgbClr val="FF0000"/>
                </a:solidFill>
              </a:rPr>
              <a:t>Петербург</a:t>
            </a:r>
            <a:r>
              <a:rPr lang="ru-RU" sz="4300" dirty="0" smtClean="0"/>
              <a:t> </a:t>
            </a:r>
            <a:r>
              <a:rPr lang="ru-RU" dirty="0" smtClean="0"/>
              <a:t>– город, вобравший в себя историю и культуру многих европейских столиц мира. Английские места в Санкт-Петербурге и увлечение английскими традициями, которое берёт своё начало ещё в далёкой царской России, оставило заметный след в его облике. За одно путешествие по северной столице вы сможете прикоснуться ко многим мировым ценностям, и окунутся в атмосферу неторопливой жизни англичан.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    Первые </a:t>
            </a:r>
            <a:r>
              <a:rPr lang="ru-RU" dirty="0"/>
              <a:t>британцы, поселившиеся в новой русской столице, были приглашены основателем города Петром I. Это были моряки, инженеры, математики, врачи. Британская община стала одной из первых иностранных общин Санкт-Петербурга, она продолжала расти и после смерти императора Петра I, несмотря на разрыв дипломатических отношений в 1720 году. Отношения возобновились через 10 лет, а в 1734 году был заключен первый англо-российский торговый договор, который придал Британии статус страны наибольшего благоприятствования, и английские купцы поехали в Петербург.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u="sng" dirty="0" smtClean="0">
                <a:solidFill>
                  <a:srgbClr val="0070C0"/>
                </a:solidFill>
              </a:rPr>
              <a:t>Английская набережная.</a:t>
            </a:r>
            <a:br>
              <a:rPr lang="ru-RU" b="1" i="1" u="sng" dirty="0" smtClean="0">
                <a:solidFill>
                  <a:srgbClr val="0070C0"/>
                </a:solidFill>
              </a:rPr>
            </a:br>
            <a:endParaRPr lang="ru-RU" b="1" i="1" u="sng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dirty="0" smtClean="0"/>
              <a:t>             </a:t>
            </a:r>
            <a:r>
              <a:rPr lang="ru-RU" sz="7200" dirty="0" smtClean="0"/>
              <a:t>Протяженность Английской набережной  </a:t>
            </a:r>
            <a:r>
              <a:rPr lang="ru-RU" sz="7200" dirty="0"/>
              <a:t>чуть больше 1200 метров, соединяет Адмиралтейский канал и площадь Декабристов. Своим названием набережная обязана английским купцам, которые в XVIII столетии предпочитали селиться в этой местности. Интересно, что до </a:t>
            </a:r>
            <a:r>
              <a:rPr lang="ru-RU" sz="7200" dirty="0" smtClean="0"/>
              <a:t>прежнего названия  набережная </a:t>
            </a:r>
            <a:r>
              <a:rPr lang="ru-RU" sz="7200" dirty="0"/>
              <a:t>меняла своё название не менее двадцати </a:t>
            </a:r>
            <a:r>
              <a:rPr lang="ru-RU" sz="7200" dirty="0" smtClean="0"/>
              <a:t>раз. </a:t>
            </a:r>
            <a:r>
              <a:rPr lang="ru-RU" sz="7200" dirty="0"/>
              <a:t>Люди, которые селились вдоль Английской набережной были представителями высших кругов общества. В шикарных особняках, которые сохранились до наших дней, проживали немецкий граф </a:t>
            </a:r>
            <a:r>
              <a:rPr lang="ru-RU" sz="7200" dirty="0" err="1" smtClean="0"/>
              <a:t>Ралль</a:t>
            </a:r>
            <a:r>
              <a:rPr lang="ru-RU" sz="7200" dirty="0" smtClean="0"/>
              <a:t>, другие </a:t>
            </a:r>
            <a:r>
              <a:rPr lang="ru-RU" sz="7200" dirty="0"/>
              <a:t>высокопоставленные особы. В доме №10 по Английской </a:t>
            </a:r>
            <a:r>
              <a:rPr lang="ru-RU" sz="7200" dirty="0" smtClean="0"/>
              <a:t>набережной </a:t>
            </a:r>
            <a:r>
              <a:rPr lang="ru-RU" sz="7200" dirty="0"/>
              <a:t>бывал </a:t>
            </a:r>
            <a:r>
              <a:rPr lang="ru-RU" sz="7200" dirty="0" smtClean="0"/>
              <a:t> </a:t>
            </a:r>
            <a:r>
              <a:rPr lang="ru-RU" sz="7200" dirty="0"/>
              <a:t>А. С. Пушкин. Именно здесь, на одном из пышных балов, судьба свела поэта с </a:t>
            </a:r>
            <a:r>
              <a:rPr lang="ru-RU" sz="7200" dirty="0" smtClean="0"/>
              <a:t>Дантесом</a:t>
            </a:r>
            <a:r>
              <a:rPr lang="ru-RU" sz="7200" dirty="0"/>
              <a:t>. Злосчастная дуэль состоялась через четыре дня после бала.</a:t>
            </a:r>
            <a:r>
              <a:rPr lang="ru-RU" sz="7200" dirty="0" smtClean="0"/>
              <a:t/>
            </a:r>
            <a:br>
              <a:rPr lang="ru-RU" sz="7200" dirty="0" smtClean="0"/>
            </a:b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6248" y="3286124"/>
            <a:ext cx="4643438" cy="321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4430242" cy="297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0070C0"/>
                </a:solidFill>
              </a:rPr>
              <a:t/>
            </a:r>
            <a:br>
              <a:rPr lang="ru-RU" b="1" i="1" u="sng" dirty="0" smtClean="0">
                <a:solidFill>
                  <a:srgbClr val="0070C0"/>
                </a:solidFill>
              </a:rPr>
            </a:br>
            <a:r>
              <a:rPr lang="ru-RU" sz="4900" b="1" i="1" u="sng" dirty="0" smtClean="0">
                <a:solidFill>
                  <a:srgbClr val="0070C0"/>
                </a:solidFill>
              </a:rPr>
              <a:t>Англиканская церковь Иисуса Христа</a:t>
            </a:r>
            <a:endParaRPr lang="ru-RU" sz="4900" b="1" i="1" u="sng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 fontAlgn="base">
              <a:buNone/>
            </a:pPr>
            <a:r>
              <a:rPr lang="ru-RU" dirty="0" smtClean="0"/>
              <a:t>     Расположена </a:t>
            </a:r>
            <a:r>
              <a:rPr lang="ru-RU" dirty="0"/>
              <a:t>на Английской набережной, дом 56. Бывший особняк Павла Шереметьева, в котором с 1723 по 1919 год располагалась английская община. Здесь была организована христианская церковь Иисуса Христа, для чего здание было несколько раз подвергнуто перестройке.</a:t>
            </a:r>
          </a:p>
          <a:p>
            <a:pPr algn="just" fontAlgn="base">
              <a:buNone/>
            </a:pPr>
            <a:r>
              <a:rPr lang="ru-RU" dirty="0" smtClean="0"/>
              <a:t>     Были </a:t>
            </a:r>
            <a:r>
              <a:rPr lang="ru-RU" dirty="0"/>
              <a:t>добавлены колонны, витражи с фигурами апостолов (кстати, привезённые прямо из Англии), появились мозаичные панно на религиозную тему. Здесь не только проходили постоянные службы, это был настоящий культурный и духовный центр для живших в Петербурге англичан. После Октябрьской революции архив церкви был вывезен в Лондон, а само здание передано государству.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9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5214974" cy="354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143248"/>
            <a:ext cx="4559873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>
                <a:solidFill>
                  <a:srgbClr val="0070C0"/>
                </a:solidFill>
              </a:rPr>
              <a:t>Английский проспект</a:t>
            </a:r>
            <a:endParaRPr lang="ru-RU" b="1" i="1" u="sng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    Недалеко от Английской набережной от реки Мойки берет свое начало Английский проспект, который возник в 18 веке и с 1771 года назывался </a:t>
            </a:r>
            <a:r>
              <a:rPr lang="ru-RU" dirty="0" err="1" smtClean="0"/>
              <a:t>Аглинская</a:t>
            </a:r>
            <a:r>
              <a:rPr lang="ru-RU" dirty="0" smtClean="0"/>
              <a:t> перспектива. В 1918 году он был переименован в честь  одного из руководителей Британской соцпартии, Джона </a:t>
            </a:r>
            <a:r>
              <a:rPr lang="ru-RU" dirty="0" err="1" smtClean="0"/>
              <a:t>Маклина</a:t>
            </a:r>
            <a:r>
              <a:rPr lang="ru-RU" dirty="0" smtClean="0"/>
              <a:t>, и назывался проспектом </a:t>
            </a:r>
            <a:r>
              <a:rPr lang="ru-RU" dirty="0" err="1" smtClean="0"/>
              <a:t>Маклина</a:t>
            </a:r>
            <a:r>
              <a:rPr lang="ru-RU" dirty="0" smtClean="0"/>
              <a:t>. Прежнее название вернули в 1994 году, это было приурочено к визиту английской королевы в Санкт Петербург.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1138</Words>
  <Application>Microsoft Office PowerPoint</Application>
  <PresentationFormat>Экран (4:3)</PresentationFormat>
  <Paragraphs>57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Места в Санкт-Петербурге, связанные с Великобританией.</vt:lpstr>
      <vt:lpstr>Задачи проекта:</vt:lpstr>
      <vt:lpstr>Презентация PowerPoint</vt:lpstr>
      <vt:lpstr>Презентация PowerPoint</vt:lpstr>
      <vt:lpstr>Английская набережная. </vt:lpstr>
      <vt:lpstr>Презентация PowerPoint</vt:lpstr>
      <vt:lpstr> Англиканская церковь Иисуса Христа</vt:lpstr>
      <vt:lpstr>Презентация PowerPoint</vt:lpstr>
      <vt:lpstr>Английский проспект</vt:lpstr>
      <vt:lpstr>Презентация PowerPoint</vt:lpstr>
      <vt:lpstr>УСАДЬБА В АНГЛИЙСКОМ СТИЛЕ В ЦАРСКОМ СЕЛЕ </vt:lpstr>
      <vt:lpstr>Презентация PowerPoint</vt:lpstr>
      <vt:lpstr>Презентация PowerPoint</vt:lpstr>
      <vt:lpstr> АНГЛИЙСКИЙ ПАРК И АНГЛИЙСКИЙ ДВОРЕЦ В ПЕТЕРГОФЕ </vt:lpstr>
      <vt:lpstr>Презентация PowerPoint</vt:lpstr>
      <vt:lpstr>Английская телефонная будка  </vt:lpstr>
      <vt:lpstr>Презентация PowerPoint</vt:lpstr>
      <vt:lpstr>Музей истории телефона</vt:lpstr>
      <vt:lpstr>Центр Британской Книги </vt:lpstr>
      <vt:lpstr>Презентация PowerPoint</vt:lpstr>
      <vt:lpstr> Генеральное консульство Великобритании </vt:lpstr>
      <vt:lpstr>   </vt:lpstr>
      <vt:lpstr>По следам Шерлока Холмса</vt:lpstr>
      <vt:lpstr>Презентация PowerPoint</vt:lpstr>
      <vt:lpstr>Бар «Ливерпуль» </vt:lpstr>
      <vt:lpstr>Презентация PowerPoint</vt:lpstr>
      <vt:lpstr>Презентация PowerPoint</vt:lpstr>
      <vt:lpstr>Ресторан «Диккенс» 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Места в Санкт-Петербурге, связанные с Великобританией.</dc:title>
  <dc:creator>pc</dc:creator>
  <cp:lastModifiedBy>Андрей</cp:lastModifiedBy>
  <cp:revision>80</cp:revision>
  <dcterms:created xsi:type="dcterms:W3CDTF">2018-03-15T18:52:12Z</dcterms:created>
  <dcterms:modified xsi:type="dcterms:W3CDTF">2019-11-01T12:29:26Z</dcterms:modified>
</cp:coreProperties>
</file>