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57" r:id="rId5"/>
    <p:sldId id="259" r:id="rId6"/>
    <p:sldId id="260" r:id="rId7"/>
    <p:sldId id="280" r:id="rId8"/>
    <p:sldId id="268" r:id="rId9"/>
    <p:sldId id="261" r:id="rId10"/>
    <p:sldId id="264" r:id="rId11"/>
    <p:sldId id="272" r:id="rId12"/>
    <p:sldId id="263" r:id="rId13"/>
    <p:sldId id="265" r:id="rId14"/>
    <p:sldId id="266" r:id="rId15"/>
    <p:sldId id="267" r:id="rId16"/>
    <p:sldId id="269" r:id="rId17"/>
    <p:sldId id="270" r:id="rId18"/>
    <p:sldId id="273" r:id="rId19"/>
    <p:sldId id="271" r:id="rId20"/>
    <p:sldId id="275" r:id="rId21"/>
    <p:sldId id="277" r:id="rId22"/>
    <p:sldId id="278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&#1047;&#1074;&#1091;&#1082;%20-%20&#1057;&#1072;&#1083;&#1102;&#1090;.mp3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12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1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1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412776"/>
            <a:ext cx="7128792" cy="14700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Обучение грамоте</a:t>
            </a:r>
            <a:br>
              <a:rPr lang="ru-RU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088658"/>
            <a:ext cx="7128792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«Согласный  звук [ с], [ с</a:t>
            </a:r>
            <a:r>
              <a:rPr lang="ru-RU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 буква с. Чтение слов и слогов с буквой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с».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5229200"/>
            <a:ext cx="5112568" cy="12241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: Килимчук Елена Александровна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 МОУ «Гимназия №1»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Коми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г.Печора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628800"/>
            <a:ext cx="5526360" cy="20621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Слон - огромный дядя-слон, 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Слушать сказки любит он.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Сказку про дремучий лес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Слушает под буквой ...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4149080"/>
            <a:ext cx="5472608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Слон по Африке гулял,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Длинным хоботом вилял,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потом раз! – и исчез: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Превратился в букву…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260648"/>
            <a:ext cx="7200800" cy="8640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numama.ru/upload/blogs/26b56bdbb0e6b6a7687b08700d3a42aa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1772816"/>
            <a:ext cx="1875656" cy="1872208"/>
          </a:xfrm>
          <a:prstGeom prst="rect">
            <a:avLst/>
          </a:prstGeom>
          <a:noFill/>
        </p:spPr>
      </p:pic>
      <p:pic>
        <p:nvPicPr>
          <p:cNvPr id="4100" name="Picture 4" descr="http://readik.ru/bukvy/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365104"/>
            <a:ext cx="1512168" cy="2046468"/>
          </a:xfrm>
          <a:prstGeom prst="rect">
            <a:avLst/>
          </a:prstGeom>
          <a:noFill/>
        </p:spPr>
      </p:pic>
      <p:pic>
        <p:nvPicPr>
          <p:cNvPr id="8" name="Picture 1" descr="D:\Лена-работа\фоны\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5818" y="4670846"/>
            <a:ext cx="2168182" cy="2187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83768" y="1556792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Узнаем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276872"/>
            <a:ext cx="612666" cy="665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789040"/>
            <a:ext cx="7200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66"/>
          <p:cNvGrpSpPr/>
          <p:nvPr/>
        </p:nvGrpSpPr>
        <p:grpSpPr>
          <a:xfrm>
            <a:off x="1619672" y="2924944"/>
            <a:ext cx="1584177" cy="1872208"/>
            <a:chOff x="4788024" y="3140968"/>
            <a:chExt cx="1368153" cy="1984753"/>
          </a:xfrm>
        </p:grpSpPr>
        <p:sp>
          <p:nvSpPr>
            <p:cNvPr id="41" name="Овал 40"/>
            <p:cNvSpPr/>
            <p:nvPr/>
          </p:nvSpPr>
          <p:spPr>
            <a:xfrm>
              <a:off x="5220072" y="3140968"/>
              <a:ext cx="410344" cy="410344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788024" y="3767732"/>
              <a:ext cx="410344" cy="4103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580112" y="3789040"/>
              <a:ext cx="410344" cy="41034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7" name="Picture 9" descr="Картинки по запросу картинка пдф колокольчи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437111"/>
              <a:ext cx="653313" cy="688610"/>
            </a:xfrm>
            <a:prstGeom prst="rect">
              <a:avLst/>
            </a:prstGeom>
            <a:noFill/>
          </p:spPr>
        </p:pic>
        <p:pic>
          <p:nvPicPr>
            <p:cNvPr id="2059" name="Picture 11" descr="Картинки по запросу картинка пдф шляпа цилинд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5" y="4437112"/>
              <a:ext cx="648072" cy="688609"/>
            </a:xfrm>
            <a:prstGeom prst="rect">
              <a:avLst/>
            </a:prstGeom>
            <a:noFill/>
          </p:spPr>
        </p:pic>
        <p:cxnSp>
          <p:nvCxnSpPr>
            <p:cNvPr id="47" name="Прямая соединительная линия 46"/>
            <p:cNvCxnSpPr>
              <a:stCxn id="41" idx="4"/>
              <a:endCxn id="42" idx="7"/>
            </p:cNvCxnSpPr>
            <p:nvPr/>
          </p:nvCxnSpPr>
          <p:spPr>
            <a:xfrm flipH="1">
              <a:off x="5138274" y="3551312"/>
              <a:ext cx="286970" cy="276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41" idx="4"/>
              <a:endCxn id="43" idx="1"/>
            </p:cNvCxnSpPr>
            <p:nvPr/>
          </p:nvCxnSpPr>
          <p:spPr>
            <a:xfrm>
              <a:off x="5425244" y="3551312"/>
              <a:ext cx="214962" cy="297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436096" y="3872193"/>
              <a:ext cx="216024" cy="636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148066" y="3872193"/>
              <a:ext cx="288030" cy="636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49"/>
          <p:cNvGrpSpPr/>
          <p:nvPr/>
        </p:nvGrpSpPr>
        <p:grpSpPr>
          <a:xfrm>
            <a:off x="611560" y="4869160"/>
            <a:ext cx="5976664" cy="770384"/>
            <a:chOff x="611560" y="4869160"/>
            <a:chExt cx="5976664" cy="77038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11560" y="486916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" name="Группа 62"/>
            <p:cNvGrpSpPr/>
            <p:nvPr/>
          </p:nvGrpSpPr>
          <p:grpSpPr>
            <a:xfrm>
              <a:off x="1331640" y="5013176"/>
              <a:ext cx="5256584" cy="626368"/>
              <a:chOff x="1475656" y="5229200"/>
              <a:chExt cx="5256584" cy="626368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475656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267744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1691680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3478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3851920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355976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3923928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1480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940152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>
                <a:off x="6156176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/>
        </p:nvSpPr>
        <p:spPr>
          <a:xfrm>
            <a:off x="611560" y="5733256"/>
            <a:ext cx="42484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буква 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188640"/>
            <a:ext cx="8568952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звук      ,    буква      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4788024" y="404664"/>
            <a:ext cx="554360" cy="5040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96336" y="476672"/>
            <a:ext cx="432048" cy="3927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" name="Рисунок 70" descr="Картинки по запросу картинка самолёт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1556792"/>
            <a:ext cx="864096" cy="8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Овал 62"/>
          <p:cNvSpPr/>
          <p:nvPr/>
        </p:nvSpPr>
        <p:spPr>
          <a:xfrm>
            <a:off x="1331640" y="2060848"/>
            <a:ext cx="914400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27584" y="404664"/>
            <a:ext cx="2808312" cy="47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580112" y="404664"/>
            <a:ext cx="482352" cy="45356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524328" y="332656"/>
            <a:ext cx="584448" cy="567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71800" y="5805264"/>
            <a:ext cx="584448" cy="567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Группа 86"/>
          <p:cNvGrpSpPr/>
          <p:nvPr/>
        </p:nvGrpSpPr>
        <p:grpSpPr>
          <a:xfrm>
            <a:off x="1619672" y="2708920"/>
            <a:ext cx="2088232" cy="2160240"/>
            <a:chOff x="4067944" y="2708920"/>
            <a:chExt cx="2088232" cy="2160240"/>
          </a:xfrm>
        </p:grpSpPr>
        <p:sp>
          <p:nvSpPr>
            <p:cNvPr id="88" name="Овал 87"/>
            <p:cNvSpPr/>
            <p:nvPr/>
          </p:nvSpPr>
          <p:spPr>
            <a:xfrm>
              <a:off x="4644008" y="3140968"/>
              <a:ext cx="1080120" cy="108012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9" name="Прямая соединительная линия 88"/>
            <p:cNvCxnSpPr/>
            <p:nvPr/>
          </p:nvCxnSpPr>
          <p:spPr>
            <a:xfrm flipH="1">
              <a:off x="4716016" y="4149080"/>
              <a:ext cx="216024" cy="4320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5436096" y="4149080"/>
              <a:ext cx="144016" cy="4320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Овал 90"/>
            <p:cNvSpPr/>
            <p:nvPr/>
          </p:nvSpPr>
          <p:spPr>
            <a:xfrm>
              <a:off x="4067944" y="4509120"/>
              <a:ext cx="72008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5436096" y="4509120"/>
              <a:ext cx="72008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3" name="Picture 11" descr="Картинки по запросу картинка пдф шляпа цилинд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88024" y="2708920"/>
              <a:ext cx="750399" cy="6495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 animBg="1"/>
      <p:bldP spid="84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156176" y="1340768"/>
            <a:ext cx="2520280" cy="2304256"/>
            <a:chOff x="18755" y="4869160"/>
            <a:chExt cx="1840333" cy="179270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1" name="Овал 30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3347864" y="1340768"/>
            <a:ext cx="2520280" cy="2304256"/>
            <a:chOff x="18755" y="4869160"/>
            <a:chExt cx="1840333" cy="179270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7" name="Овал 36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39552" y="1340768"/>
            <a:ext cx="2520280" cy="2304256"/>
            <a:chOff x="18755" y="4869160"/>
            <a:chExt cx="1840333" cy="1792701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1" name="Овал 40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539552" y="4077072"/>
            <a:ext cx="2520280" cy="2304256"/>
            <a:chOff x="18755" y="4869160"/>
            <a:chExt cx="1840333" cy="1792701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51" name="Овал 50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Картинки по запросу картинка осы для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149080"/>
            <a:ext cx="2857500" cy="2105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картинка ос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49080"/>
            <a:ext cx="2857500" cy="2105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20" name="Группа 19"/>
          <p:cNvGrpSpPr/>
          <p:nvPr/>
        </p:nvGrpSpPr>
        <p:grpSpPr>
          <a:xfrm>
            <a:off x="611560" y="1196752"/>
            <a:ext cx="2411759" cy="2304256"/>
            <a:chOff x="7380312" y="4869160"/>
            <a:chExt cx="1763687" cy="18002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7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3419872" y="1196752"/>
            <a:ext cx="2411760" cy="2304256"/>
            <a:chOff x="7380312" y="4869160"/>
            <a:chExt cx="1763688" cy="18002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228184" y="1196752"/>
            <a:ext cx="2411760" cy="2304256"/>
            <a:chOff x="7380312" y="4869160"/>
            <a:chExt cx="1763688" cy="180020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3" name="Овал 32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11560" y="4077072"/>
            <a:ext cx="2411760" cy="2304256"/>
            <a:chOff x="7380312" y="4869160"/>
            <a:chExt cx="1763688" cy="180020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3" name="Овал 42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картинка ос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49080"/>
            <a:ext cx="2857500" cy="2105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20" name="Группа 19"/>
          <p:cNvGrpSpPr/>
          <p:nvPr/>
        </p:nvGrpSpPr>
        <p:grpSpPr>
          <a:xfrm>
            <a:off x="611560" y="1268760"/>
            <a:ext cx="2448272" cy="2304256"/>
            <a:chOff x="5436096" y="4869160"/>
            <a:chExt cx="2009460" cy="1800200"/>
          </a:xfrm>
        </p:grpSpPr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869160"/>
              <a:ext cx="2009460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9" name="Овал 28"/>
            <p:cNvSpPr/>
            <p:nvPr/>
          </p:nvSpPr>
          <p:spPr>
            <a:xfrm>
              <a:off x="60841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</a:p>
            <a:p>
              <a:pPr algn="ctr"/>
              <a:endParaRPr lang="ru-RU" dirty="0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5508104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347864" y="1268760"/>
            <a:ext cx="2448272" cy="2304256"/>
            <a:chOff x="5436096" y="4869160"/>
            <a:chExt cx="2009460" cy="1800200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869160"/>
              <a:ext cx="2009460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6" name="Овал 35"/>
            <p:cNvSpPr/>
            <p:nvPr/>
          </p:nvSpPr>
          <p:spPr>
            <a:xfrm>
              <a:off x="60841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</a:p>
            <a:p>
              <a:pPr algn="ctr"/>
              <a:endParaRPr lang="ru-RU" dirty="0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508104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012160" y="1268760"/>
            <a:ext cx="2448272" cy="2304256"/>
            <a:chOff x="5436096" y="4869160"/>
            <a:chExt cx="2009460" cy="1800200"/>
          </a:xfrm>
        </p:grpSpPr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869160"/>
              <a:ext cx="2009460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0" name="Овал 39"/>
            <p:cNvSpPr/>
            <p:nvPr/>
          </p:nvSpPr>
          <p:spPr>
            <a:xfrm>
              <a:off x="60841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</a:p>
            <a:p>
              <a:pPr algn="ctr"/>
              <a:endParaRPr lang="ru-RU" dirty="0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508104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11560" y="3933056"/>
            <a:ext cx="2448272" cy="2304256"/>
            <a:chOff x="5436096" y="4869160"/>
            <a:chExt cx="2009460" cy="1800200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36096" y="4869160"/>
              <a:ext cx="2009460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7" name="Овал 46"/>
            <p:cNvSpPr/>
            <p:nvPr/>
          </p:nvSpPr>
          <p:spPr>
            <a:xfrm>
              <a:off x="60841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</a:p>
            <a:p>
              <a:pPr algn="ctr"/>
              <a:endParaRPr lang="ru-RU" dirty="0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5508104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по запросу картинка осы для дет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149080"/>
            <a:ext cx="2857500" cy="21050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2" name="Группа 19"/>
          <p:cNvGrpSpPr/>
          <p:nvPr/>
        </p:nvGrpSpPr>
        <p:grpSpPr>
          <a:xfrm>
            <a:off x="611560" y="1196752"/>
            <a:ext cx="2411759" cy="2304256"/>
            <a:chOff x="7380312" y="4869160"/>
            <a:chExt cx="1763687" cy="1800200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7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23"/>
          <p:cNvGrpSpPr/>
          <p:nvPr/>
        </p:nvGrpSpPr>
        <p:grpSpPr>
          <a:xfrm>
            <a:off x="3419872" y="1196752"/>
            <a:ext cx="2411760" cy="2304256"/>
            <a:chOff x="7380312" y="4869160"/>
            <a:chExt cx="1763688" cy="18002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28"/>
          <p:cNvGrpSpPr/>
          <p:nvPr/>
        </p:nvGrpSpPr>
        <p:grpSpPr>
          <a:xfrm>
            <a:off x="6228184" y="1196752"/>
            <a:ext cx="2411760" cy="2304256"/>
            <a:chOff x="7380312" y="4869160"/>
            <a:chExt cx="1763688" cy="180020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3" name="Овал 32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38"/>
          <p:cNvGrpSpPr/>
          <p:nvPr/>
        </p:nvGrpSpPr>
        <p:grpSpPr>
          <a:xfrm>
            <a:off x="611560" y="4077072"/>
            <a:ext cx="2411760" cy="2304256"/>
            <a:chOff x="7380312" y="4869160"/>
            <a:chExt cx="1763688" cy="180020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3" name="Овал 42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7380312" y="5445224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8"/>
          <p:cNvGrpSpPr/>
          <p:nvPr/>
        </p:nvGrpSpPr>
        <p:grpSpPr>
          <a:xfrm>
            <a:off x="6156176" y="1340768"/>
            <a:ext cx="2520280" cy="2304256"/>
            <a:chOff x="18755" y="4869160"/>
            <a:chExt cx="1840333" cy="1792701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1" name="Овал 30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Овал 33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Группа 34"/>
          <p:cNvGrpSpPr/>
          <p:nvPr/>
        </p:nvGrpSpPr>
        <p:grpSpPr>
          <a:xfrm>
            <a:off x="3347864" y="1340768"/>
            <a:ext cx="2520280" cy="2304256"/>
            <a:chOff x="18755" y="4869160"/>
            <a:chExt cx="1840333" cy="1792701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7" name="Овал 36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Овал 37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38"/>
          <p:cNvGrpSpPr/>
          <p:nvPr/>
        </p:nvGrpSpPr>
        <p:grpSpPr>
          <a:xfrm>
            <a:off x="539552" y="1340768"/>
            <a:ext cx="2520280" cy="2304256"/>
            <a:chOff x="18755" y="4869160"/>
            <a:chExt cx="1840333" cy="1792701"/>
          </a:xfrm>
        </p:grpSpPr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1" name="Овал 40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Овал 46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48"/>
          <p:cNvGrpSpPr/>
          <p:nvPr/>
        </p:nvGrpSpPr>
        <p:grpSpPr>
          <a:xfrm>
            <a:off x="539552" y="4077072"/>
            <a:ext cx="2520280" cy="2304256"/>
            <a:chOff x="18755" y="4869160"/>
            <a:chExt cx="1840333" cy="1792701"/>
          </a:xfrm>
        </p:grpSpPr>
        <p:pic>
          <p:nvPicPr>
            <p:cNvPr id="5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55" y="4869160"/>
              <a:ext cx="1840333" cy="1792701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51" name="Овал 50"/>
            <p:cNvSpPr/>
            <p:nvPr/>
          </p:nvSpPr>
          <p:spPr>
            <a:xfrm>
              <a:off x="179512" y="5445224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Овал 51"/>
            <p:cNvSpPr/>
            <p:nvPr/>
          </p:nvSpPr>
          <p:spPr>
            <a:xfrm>
              <a:off x="683568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endParaRPr lang="ru-RU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2530" name="Picture 2" descr="Картинки по запросу картинка оса кусает за нос челове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149080"/>
            <a:ext cx="4418856" cy="22667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Прочитай слоги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419872" y="1196752"/>
            <a:ext cx="2330401" cy="2232248"/>
            <a:chOff x="3635896" y="4869160"/>
            <a:chExt cx="1826345" cy="1800200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4869160"/>
              <a:ext cx="1826345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26" name="Овал 25"/>
            <p:cNvSpPr/>
            <p:nvPr/>
          </p:nvSpPr>
          <p:spPr>
            <a:xfrm>
              <a:off x="4211960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3635896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6084168" y="1124744"/>
            <a:ext cx="2330401" cy="2232248"/>
            <a:chOff x="3635896" y="4869160"/>
            <a:chExt cx="1826345" cy="180020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4869160"/>
              <a:ext cx="1826345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33" name="Овал 32"/>
            <p:cNvSpPr/>
            <p:nvPr/>
          </p:nvSpPr>
          <p:spPr>
            <a:xfrm>
              <a:off x="4211960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  <a:p>
              <a:pPr algn="ctr"/>
              <a:endParaRPr lang="ru-RU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3635896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683568" y="3933056"/>
            <a:ext cx="2330401" cy="2232248"/>
            <a:chOff x="3635896" y="4869160"/>
            <a:chExt cx="1826345" cy="1800200"/>
          </a:xfrm>
        </p:grpSpPr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4869160"/>
              <a:ext cx="1826345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3" name="Овал 42"/>
            <p:cNvSpPr/>
            <p:nvPr/>
          </p:nvSpPr>
          <p:spPr>
            <a:xfrm>
              <a:off x="4211960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  <a:p>
              <a:pPr algn="ctr"/>
              <a:endParaRPr lang="ru-RU" dirty="0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3635896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8674" name="Picture 2" descr="Картинки по запросу картинка но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645024"/>
            <a:ext cx="2664296" cy="266429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grpSp>
        <p:nvGrpSpPr>
          <p:cNvPr id="45" name="Группа 44"/>
          <p:cNvGrpSpPr/>
          <p:nvPr/>
        </p:nvGrpSpPr>
        <p:grpSpPr>
          <a:xfrm>
            <a:off x="683568" y="1196752"/>
            <a:ext cx="2330401" cy="2232248"/>
            <a:chOff x="3635896" y="4869160"/>
            <a:chExt cx="1826345" cy="1800200"/>
          </a:xfrm>
        </p:grpSpPr>
        <p:pic>
          <p:nvPicPr>
            <p:cNvPr id="4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4869160"/>
              <a:ext cx="1826345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48" name="Овал 47"/>
            <p:cNvSpPr/>
            <p:nvPr/>
          </p:nvSpPr>
          <p:spPr>
            <a:xfrm>
              <a:off x="4211960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  <a:p>
              <a:pPr algn="ctr"/>
              <a:endParaRPr lang="ru-RU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3635896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8640"/>
            <a:ext cx="7200800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Учебник стр.60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СКАНЫ и загрузки\img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51513" y="764704"/>
            <a:ext cx="8712974" cy="59046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grpSp>
        <p:nvGrpSpPr>
          <p:cNvPr id="9" name="Группа 8"/>
          <p:cNvGrpSpPr/>
          <p:nvPr/>
        </p:nvGrpSpPr>
        <p:grpSpPr>
          <a:xfrm>
            <a:off x="3059832" y="3501008"/>
            <a:ext cx="626368" cy="626368"/>
            <a:chOff x="3059832" y="3501008"/>
            <a:chExt cx="626368" cy="62636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>
              <a:off x="3563888" y="3501008"/>
              <a:ext cx="72008" cy="2160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3059832" y="3933056"/>
              <a:ext cx="194320" cy="19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3491880" y="3933056"/>
              <a:ext cx="194320" cy="19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436096" y="2780928"/>
            <a:ext cx="3096344" cy="1224136"/>
            <a:chOff x="5436096" y="2780928"/>
            <a:chExt cx="3096344" cy="122413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5436096" y="2780928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5436096" y="4005064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436096" y="321297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5436096" y="357301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7740352" y="285293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7740352" y="321297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7740352" y="357301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8316416" y="4005064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1331640" y="4653136"/>
            <a:ext cx="5904656" cy="432048"/>
            <a:chOff x="1331640" y="4653136"/>
            <a:chExt cx="5904656" cy="432048"/>
          </a:xfrm>
        </p:grpSpPr>
        <p:cxnSp>
          <p:nvCxnSpPr>
            <p:cNvPr id="23" name="Прямая соединительная линия 22"/>
            <p:cNvCxnSpPr/>
            <p:nvPr/>
          </p:nvCxnSpPr>
          <p:spPr>
            <a:xfrm>
              <a:off x="1331640" y="465313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1403648" y="5085184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3923928" y="465313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3851920" y="501317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020272" y="4653136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6876256" y="5085184"/>
              <a:ext cx="216024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60648"/>
            <a:ext cx="8208912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Найди слово , в котором спрятался слог.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187624" y="1052736"/>
            <a:ext cx="1944216" cy="1944216"/>
            <a:chOff x="1763688" y="4869160"/>
            <a:chExt cx="1872208" cy="18002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3688" y="4869160"/>
              <a:ext cx="1872208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5" name="Овал 4"/>
            <p:cNvSpPr/>
            <p:nvPr/>
          </p:nvSpPr>
          <p:spPr>
            <a:xfrm>
              <a:off x="2411760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</a:p>
            <a:p>
              <a:pPr algn="ctr"/>
              <a:endParaRPr lang="ru-RU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1907704" y="5373216"/>
              <a:ext cx="648072" cy="626368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87624" y="2996952"/>
            <a:ext cx="1944216" cy="2016224"/>
            <a:chOff x="3635896" y="4869160"/>
            <a:chExt cx="1826345" cy="18002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4869160"/>
              <a:ext cx="1826345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9" name="Овал 8"/>
            <p:cNvSpPr/>
            <p:nvPr/>
          </p:nvSpPr>
          <p:spPr>
            <a:xfrm>
              <a:off x="4211960" y="5373216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</a:p>
            <a:p>
              <a:pPr algn="ctr"/>
              <a:endParaRPr lang="ru-RU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3635896" y="5373216"/>
              <a:ext cx="648072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187624" y="4941168"/>
            <a:ext cx="1944216" cy="1916832"/>
            <a:chOff x="7415808" y="4869160"/>
            <a:chExt cx="1728192" cy="1800200"/>
          </a:xfrm>
        </p:grpSpPr>
        <p:pic>
          <p:nvPicPr>
            <p:cNvPr id="16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15808" y="4869160"/>
              <a:ext cx="1728192" cy="1800200"/>
            </a:xfrm>
            <a:prstGeom prst="rect">
              <a:avLst/>
            </a:prstGeom>
            <a:noFill/>
            <a:ln w="9525">
              <a:solidFill>
                <a:srgbClr val="92D050"/>
              </a:solidFill>
              <a:miter lim="800000"/>
              <a:headEnd/>
              <a:tailEnd/>
            </a:ln>
          </p:spPr>
        </p:pic>
        <p:sp>
          <p:nvSpPr>
            <p:cNvPr id="17" name="Овал 16"/>
            <p:cNvSpPr/>
            <p:nvPr/>
          </p:nvSpPr>
          <p:spPr>
            <a:xfrm>
              <a:off x="7956376" y="5445224"/>
              <a:ext cx="626368" cy="626368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ы</a:t>
              </a:r>
            </a:p>
            <a:p>
              <a:pPr algn="ctr"/>
              <a:endParaRPr lang="ru-RU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441129" y="5445224"/>
              <a:ext cx="587256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Рисунок 22" descr="Картинки по запросу картинка гус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124744"/>
            <a:ext cx="2264735" cy="172819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4" name="Рисунок 23" descr="Картинки по запросу картинка со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3068960"/>
            <a:ext cx="2304256" cy="173056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7" name="Рисунок 26" descr="Картинки по запросу картинка сыр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040" y="5085184"/>
            <a:ext cx="2376264" cy="1506291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rti.ru/files/buratin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2708920"/>
            <a:ext cx="14401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640960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Назови букву.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Какой звук она обозначает?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924944"/>
            <a:ext cx="14401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8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789040"/>
            <a:ext cx="14401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8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068960"/>
            <a:ext cx="316835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Страна  «Звуков и букв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animBg="1"/>
      <p:bldP spid="7" grpId="0"/>
      <p:bldP spid="7" grpId="1"/>
      <p:bldP spid="8" grpId="0"/>
      <p:bldP spid="8" grpId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СКАНЫ и загрузки\img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799692" y="-567444"/>
            <a:ext cx="5616624" cy="871296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260648"/>
            <a:ext cx="7200800" cy="648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Тетрадь для печатания стр.17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716016" y="1700808"/>
            <a:ext cx="986408" cy="626368"/>
            <a:chOff x="4716016" y="1700808"/>
            <a:chExt cx="986408" cy="62636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4716016" y="170080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76056" y="170080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5868144" y="5661248"/>
            <a:ext cx="1058416" cy="626368"/>
            <a:chOff x="5868144" y="5661248"/>
            <a:chExt cx="1058416" cy="62636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868144" y="566124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300192" y="566124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7020272" y="1628800"/>
            <a:ext cx="1850504" cy="626368"/>
            <a:chOff x="7020272" y="1700808"/>
            <a:chExt cx="1850504" cy="626368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020272" y="170080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452320" y="170080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7884368" y="170080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8244408" y="1700808"/>
              <a:ext cx="626368" cy="6263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и</a:t>
              </a:r>
              <a:endPara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164288" y="2204864"/>
            <a:ext cx="1656184" cy="360040"/>
            <a:chOff x="7164288" y="2204864"/>
            <a:chExt cx="1656184" cy="360040"/>
          </a:xfrm>
        </p:grpSpPr>
        <p:sp>
          <p:nvSpPr>
            <p:cNvPr id="15" name="Овал 14"/>
            <p:cNvSpPr/>
            <p:nvPr/>
          </p:nvSpPr>
          <p:spPr>
            <a:xfrm>
              <a:off x="7164288" y="2204864"/>
              <a:ext cx="360040" cy="36004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7596336" y="220486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8028384" y="2204864"/>
              <a:ext cx="36004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8460432" y="2204864"/>
              <a:ext cx="360040" cy="36004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 flipH="1">
            <a:off x="7812360" y="1556792"/>
            <a:ext cx="72008" cy="2160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956376" y="1628800"/>
            <a:ext cx="0" cy="9361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Картинки по запросу картинка гус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76672"/>
            <a:ext cx="1112607" cy="8640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83768" y="1556792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Узнали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2276872"/>
            <a:ext cx="612666" cy="665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3789040"/>
            <a:ext cx="7200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49"/>
          <p:cNvGrpSpPr/>
          <p:nvPr/>
        </p:nvGrpSpPr>
        <p:grpSpPr>
          <a:xfrm>
            <a:off x="611560" y="4869160"/>
            <a:ext cx="5976664" cy="770384"/>
            <a:chOff x="611560" y="4869160"/>
            <a:chExt cx="5976664" cy="77038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11560" y="486916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Группа 62"/>
            <p:cNvGrpSpPr/>
            <p:nvPr/>
          </p:nvGrpSpPr>
          <p:grpSpPr>
            <a:xfrm>
              <a:off x="1331640" y="5013176"/>
              <a:ext cx="5256584" cy="626368"/>
              <a:chOff x="1475656" y="5229200"/>
              <a:chExt cx="5256584" cy="626368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475656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267744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1691680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3478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3851920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355976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3923928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1480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940152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>
                <a:off x="6156176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/>
        </p:nvSpPr>
        <p:spPr>
          <a:xfrm>
            <a:off x="611560" y="5733256"/>
            <a:ext cx="42484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буква 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23528" y="188640"/>
            <a:ext cx="8568952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               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звук      ,    буква      »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66" name="Овал 65"/>
          <p:cNvSpPr/>
          <p:nvPr/>
        </p:nvSpPr>
        <p:spPr>
          <a:xfrm>
            <a:off x="4788024" y="404664"/>
            <a:ext cx="554360" cy="504056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596336" y="476672"/>
            <a:ext cx="432048" cy="39277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1331640" y="2132856"/>
            <a:ext cx="914400" cy="86409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827584" y="404664"/>
            <a:ext cx="2808312" cy="47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580112" y="404664"/>
            <a:ext cx="482352" cy="45356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7524328" y="332656"/>
            <a:ext cx="584448" cy="567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771800" y="5805264"/>
            <a:ext cx="584448" cy="5676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1619672" y="2708920"/>
            <a:ext cx="2088232" cy="2160240"/>
            <a:chOff x="4067944" y="2708920"/>
            <a:chExt cx="2088232" cy="2160240"/>
          </a:xfrm>
        </p:grpSpPr>
        <p:sp>
          <p:nvSpPr>
            <p:cNvPr id="76" name="Овал 75"/>
            <p:cNvSpPr/>
            <p:nvPr/>
          </p:nvSpPr>
          <p:spPr>
            <a:xfrm>
              <a:off x="4644008" y="3140968"/>
              <a:ext cx="1080120" cy="108012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 flipH="1">
              <a:off x="4716016" y="4149080"/>
              <a:ext cx="216024" cy="4320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79"/>
            <p:cNvCxnSpPr/>
            <p:nvPr/>
          </p:nvCxnSpPr>
          <p:spPr>
            <a:xfrm>
              <a:off x="5436096" y="4149080"/>
              <a:ext cx="144016" cy="43204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Овал 80"/>
            <p:cNvSpPr/>
            <p:nvPr/>
          </p:nvSpPr>
          <p:spPr>
            <a:xfrm>
              <a:off x="4067944" y="4509120"/>
              <a:ext cx="720080" cy="36004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5436096" y="4509120"/>
              <a:ext cx="720080" cy="36004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Picture 11" descr="Картинки по запросу картинка пдф шляпа цилинд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88024" y="2708920"/>
              <a:ext cx="750399" cy="649562"/>
            </a:xfrm>
            <a:prstGeom prst="rect">
              <a:avLst/>
            </a:prstGeom>
            <a:noFill/>
          </p:spPr>
        </p:pic>
      </p:grpSp>
      <p:sp>
        <p:nvSpPr>
          <p:cNvPr id="50" name="Прямоугольник 49"/>
          <p:cNvSpPr/>
          <p:nvPr/>
        </p:nvSpPr>
        <p:spPr>
          <a:xfrm>
            <a:off x="5508104" y="2276872"/>
            <a:ext cx="338437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Читать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444208" y="1556792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Учились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артинки по запросу салют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0388"/>
            <a:ext cx="8568952" cy="6444956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буква с картинки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293096"/>
            <a:ext cx="1728192" cy="2211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и по запросу салют на белом фо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8568952" cy="49327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Урок окончен.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артинки по запросу весёлые буквы картинк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68957">
            <a:off x="251520" y="404664"/>
            <a:ext cx="1493837" cy="1574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артинки по запросу весёлая буква с картин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89730">
            <a:off x="6766958" y="73375"/>
            <a:ext cx="1988251" cy="198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readik.ru/bukvy/s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212976"/>
            <a:ext cx="1024766" cy="1133872"/>
          </a:xfrm>
          <a:prstGeom prst="rect">
            <a:avLst/>
          </a:prstGeom>
          <a:noFill/>
        </p:spPr>
      </p:pic>
      <p:pic>
        <p:nvPicPr>
          <p:cNvPr id="7" name="Рисунок 6" descr="D:\Лена-работа\фоны\С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708920"/>
            <a:ext cx="1224136" cy="1469750"/>
          </a:xfrm>
          <a:prstGeom prst="rect">
            <a:avLst/>
          </a:prstGeom>
          <a:noFill/>
        </p:spPr>
      </p:pic>
      <p:pic>
        <p:nvPicPr>
          <p:cNvPr id="8" name="Рисунок 7" descr="D:\Лена-работа\фоны\С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5388250"/>
            <a:ext cx="1224136" cy="1469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erti.ru/files/buratino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4976" cy="5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60648"/>
            <a:ext cx="8640960" cy="12241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Вам открыт проход в страну звуков и букв.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2924944"/>
            <a:ext cx="14401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24128" y="3789040"/>
            <a:ext cx="1440160" cy="2520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Картинки по запросу картинка самолёт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928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Картинки по запросу картинка самолёт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148064" y="3429000"/>
            <a:ext cx="2664295" cy="129614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Картинки по запросу картинка самолёт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008112" cy="1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а самолёт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260648"/>
            <a:ext cx="23762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Группа 32"/>
          <p:cNvGrpSpPr/>
          <p:nvPr/>
        </p:nvGrpSpPr>
        <p:grpSpPr>
          <a:xfrm>
            <a:off x="251520" y="4941168"/>
            <a:ext cx="8604448" cy="1780171"/>
            <a:chOff x="251520" y="4941168"/>
            <a:chExt cx="8604448" cy="17801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5157192"/>
              <a:ext cx="1360816" cy="121910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5445224"/>
              <a:ext cx="1394297" cy="1249099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4328" y="5373216"/>
              <a:ext cx="1331640" cy="119296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229200"/>
              <a:ext cx="1385927" cy="12416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1680" y="5517232"/>
              <a:ext cx="1344075" cy="120410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4941168"/>
              <a:ext cx="1360816" cy="121910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grpSp>
        <p:nvGrpSpPr>
          <p:cNvPr id="32" name="Группа 31"/>
          <p:cNvGrpSpPr/>
          <p:nvPr/>
        </p:nvGrpSpPr>
        <p:grpSpPr>
          <a:xfrm>
            <a:off x="971600" y="1412776"/>
            <a:ext cx="6768752" cy="3146648"/>
            <a:chOff x="971600" y="1412776"/>
            <a:chExt cx="6768752" cy="3146648"/>
          </a:xfrm>
        </p:grpSpPr>
        <p:pic>
          <p:nvPicPr>
            <p:cNvPr id="13" name="Рисунок 12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1600" y="2420888"/>
              <a:ext cx="1201425" cy="148311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8" name="Рисунок 17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3968" y="1988840"/>
              <a:ext cx="1080121" cy="13681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55776" y="2276872"/>
              <a:ext cx="1071736" cy="1431776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0152" y="1700808"/>
              <a:ext cx="864096" cy="108012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grpSp>
          <p:nvGrpSpPr>
            <p:cNvPr id="26" name="Группа 25"/>
            <p:cNvGrpSpPr/>
            <p:nvPr/>
          </p:nvGrpSpPr>
          <p:grpSpPr>
            <a:xfrm>
              <a:off x="7092280" y="1412776"/>
              <a:ext cx="648072" cy="1368152"/>
              <a:chOff x="7092280" y="1412776"/>
              <a:chExt cx="648072" cy="1368152"/>
            </a:xfrm>
          </p:grpSpPr>
          <p:pic>
            <p:nvPicPr>
              <p:cNvPr id="22" name="Рисунок 21"/>
              <p:cNvPicPr/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092280" y="1412776"/>
                <a:ext cx="648072" cy="864096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sp>
            <p:nvSpPr>
              <p:cNvPr id="25" name="Овал 24"/>
              <p:cNvSpPr/>
              <p:nvPr/>
            </p:nvSpPr>
            <p:spPr>
              <a:xfrm>
                <a:off x="7164288" y="2276872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1259632" y="3933056"/>
              <a:ext cx="626368" cy="626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843808" y="371703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499992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084168" y="2780928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1840" y="1700808"/>
            <a:ext cx="3744416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Тема урока :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23"/>
          <p:cNvGrpSpPr/>
          <p:nvPr/>
        </p:nvGrpSpPr>
        <p:grpSpPr>
          <a:xfrm>
            <a:off x="539552" y="3284984"/>
            <a:ext cx="8208912" cy="1584176"/>
            <a:chOff x="539552" y="2132856"/>
            <a:chExt cx="8208912" cy="1584176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539552" y="2132856"/>
              <a:ext cx="8208912" cy="15841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«                                 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звук      ,буква      »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87624" y="2564904"/>
              <a:ext cx="2952328" cy="57606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5364088" y="2492896"/>
              <a:ext cx="626368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7596336" y="2564904"/>
              <a:ext cx="432048" cy="5760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" name="Рисунок 10" descr="Картинки по запросу картинка самолёт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3528" y="404664"/>
            <a:ext cx="2376263" cy="10801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Картинки по запросу картинка самолёт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1008112" cy="1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83768" y="1556792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Узнаем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>
            <a:off x="1835696" y="2132856"/>
            <a:ext cx="1944216" cy="881285"/>
            <a:chOff x="1907704" y="4077072"/>
            <a:chExt cx="2285082" cy="95329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907704" y="4293096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915816" y="4077072"/>
              <a:ext cx="1276970" cy="953293"/>
              <a:chOff x="7140" y="7425"/>
              <a:chExt cx="765" cy="705"/>
            </a:xfrm>
          </p:grpSpPr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>
                <a:off x="7395" y="7425"/>
                <a:ext cx="255" cy="27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Oval 5"/>
              <p:cNvSpPr>
                <a:spLocks noChangeArrowheads="1"/>
              </p:cNvSpPr>
              <p:nvPr/>
            </p:nvSpPr>
            <p:spPr bwMode="auto">
              <a:xfrm>
                <a:off x="7650" y="7860"/>
                <a:ext cx="255" cy="270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Oval 6"/>
              <p:cNvSpPr>
                <a:spLocks noChangeArrowheads="1"/>
              </p:cNvSpPr>
              <p:nvPr/>
            </p:nvSpPr>
            <p:spPr bwMode="auto">
              <a:xfrm>
                <a:off x="7140" y="7860"/>
                <a:ext cx="255" cy="27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cxnSp>
            <p:nvCxnSpPr>
              <p:cNvPr id="21" name="AutoShape 7"/>
              <p:cNvCxnSpPr>
                <a:cxnSpLocks noChangeShapeType="1"/>
              </p:cNvCxnSpPr>
              <p:nvPr/>
            </p:nvCxnSpPr>
            <p:spPr bwMode="auto">
              <a:xfrm flipH="1" flipV="1">
                <a:off x="7530" y="7695"/>
                <a:ext cx="210" cy="16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2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7320" y="7696"/>
                <a:ext cx="210" cy="164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3" name="Прямоугольник 22"/>
          <p:cNvSpPr/>
          <p:nvPr/>
        </p:nvSpPr>
        <p:spPr>
          <a:xfrm>
            <a:off x="683568" y="3789040"/>
            <a:ext cx="7200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39"/>
          <p:cNvGrpSpPr/>
          <p:nvPr/>
        </p:nvGrpSpPr>
        <p:grpSpPr>
          <a:xfrm>
            <a:off x="1547664" y="3501008"/>
            <a:ext cx="1800200" cy="1224136"/>
            <a:chOff x="1259632" y="4293096"/>
            <a:chExt cx="2210544" cy="1274440"/>
          </a:xfrm>
        </p:grpSpPr>
        <p:sp>
          <p:nvSpPr>
            <p:cNvPr id="29" name="Овал 28"/>
            <p:cNvSpPr/>
            <p:nvPr/>
          </p:nvSpPr>
          <p:spPr>
            <a:xfrm>
              <a:off x="1259632" y="5157192"/>
              <a:ext cx="410344" cy="4103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619672" y="5157192"/>
              <a:ext cx="410344" cy="410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59832" y="5157192"/>
              <a:ext cx="410344" cy="410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627784" y="5157192"/>
              <a:ext cx="410344" cy="41034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4293096"/>
              <a:ext cx="410344" cy="410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 стрелкой 34"/>
            <p:cNvCxnSpPr>
              <a:stCxn id="33" idx="3"/>
              <a:endCxn id="30" idx="7"/>
            </p:cNvCxnSpPr>
            <p:nvPr/>
          </p:nvCxnSpPr>
          <p:spPr>
            <a:xfrm flipH="1">
              <a:off x="1969922" y="4643347"/>
              <a:ext cx="501932" cy="573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33" idx="5"/>
              <a:endCxn id="31" idx="0"/>
            </p:cNvCxnSpPr>
            <p:nvPr/>
          </p:nvCxnSpPr>
          <p:spPr>
            <a:xfrm>
              <a:off x="2762010" y="4643347"/>
              <a:ext cx="502994" cy="5138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Группа 66"/>
          <p:cNvGrpSpPr/>
          <p:nvPr/>
        </p:nvGrpSpPr>
        <p:grpSpPr>
          <a:xfrm>
            <a:off x="4139952" y="3140968"/>
            <a:ext cx="1368153" cy="1656184"/>
            <a:chOff x="4788024" y="3140968"/>
            <a:chExt cx="1368153" cy="1984753"/>
          </a:xfrm>
        </p:grpSpPr>
        <p:sp>
          <p:nvSpPr>
            <p:cNvPr id="41" name="Овал 40"/>
            <p:cNvSpPr/>
            <p:nvPr/>
          </p:nvSpPr>
          <p:spPr>
            <a:xfrm>
              <a:off x="5220072" y="3140968"/>
              <a:ext cx="410344" cy="41034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788024" y="3767732"/>
              <a:ext cx="410344" cy="4103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580112" y="3789040"/>
              <a:ext cx="410344" cy="41034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7" name="Picture 9" descr="Картинки по запросу картинка пдф колокольчи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437111"/>
              <a:ext cx="653313" cy="688610"/>
            </a:xfrm>
            <a:prstGeom prst="rect">
              <a:avLst/>
            </a:prstGeom>
            <a:noFill/>
          </p:spPr>
        </p:pic>
        <p:pic>
          <p:nvPicPr>
            <p:cNvPr id="2059" name="Picture 11" descr="Картинки по запросу картинка пдф шляпа цилинд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5" y="4437112"/>
              <a:ext cx="648072" cy="688609"/>
            </a:xfrm>
            <a:prstGeom prst="rect">
              <a:avLst/>
            </a:prstGeom>
            <a:noFill/>
          </p:spPr>
        </p:pic>
        <p:cxnSp>
          <p:nvCxnSpPr>
            <p:cNvPr id="47" name="Прямая соединительная линия 46"/>
            <p:cNvCxnSpPr>
              <a:stCxn id="41" idx="4"/>
              <a:endCxn id="42" idx="7"/>
            </p:cNvCxnSpPr>
            <p:nvPr/>
          </p:nvCxnSpPr>
          <p:spPr>
            <a:xfrm flipH="1">
              <a:off x="5138274" y="3551312"/>
              <a:ext cx="286970" cy="276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41" idx="4"/>
              <a:endCxn id="43" idx="1"/>
            </p:cNvCxnSpPr>
            <p:nvPr/>
          </p:nvCxnSpPr>
          <p:spPr>
            <a:xfrm>
              <a:off x="5425244" y="3551312"/>
              <a:ext cx="214962" cy="297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436096" y="3872193"/>
              <a:ext cx="216024" cy="636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148066" y="3872193"/>
              <a:ext cx="288030" cy="636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Группа 49"/>
          <p:cNvGrpSpPr/>
          <p:nvPr/>
        </p:nvGrpSpPr>
        <p:grpSpPr>
          <a:xfrm>
            <a:off x="611560" y="4869160"/>
            <a:ext cx="5976664" cy="770384"/>
            <a:chOff x="611560" y="4869160"/>
            <a:chExt cx="5976664" cy="77038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11560" y="486916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Группа 62"/>
            <p:cNvGrpSpPr/>
            <p:nvPr/>
          </p:nvGrpSpPr>
          <p:grpSpPr>
            <a:xfrm>
              <a:off x="1331640" y="5013176"/>
              <a:ext cx="5256584" cy="626368"/>
              <a:chOff x="1475656" y="5229200"/>
              <a:chExt cx="5256584" cy="626368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475656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267744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1691680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3478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3851920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355976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3923928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1480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940152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>
                <a:off x="6156176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/>
        </p:nvSpPr>
        <p:spPr>
          <a:xfrm>
            <a:off x="611560" y="5733256"/>
            <a:ext cx="42484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буква 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3" name="Группа 23"/>
          <p:cNvGrpSpPr/>
          <p:nvPr/>
        </p:nvGrpSpPr>
        <p:grpSpPr>
          <a:xfrm>
            <a:off x="539552" y="188640"/>
            <a:ext cx="8208912" cy="1296144"/>
            <a:chOff x="539552" y="2132856"/>
            <a:chExt cx="8208912" cy="158417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39552" y="2132856"/>
              <a:ext cx="8208912" cy="15841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«                                 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звук      ,буква      »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187624" y="2564904"/>
              <a:ext cx="2952328" cy="57606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5508104" y="2492896"/>
              <a:ext cx="482352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96336" y="2564904"/>
              <a:ext cx="432048" cy="5760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0" name="Рисунок 69" descr="Картинки по запросу картинка самолёт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700808"/>
            <a:ext cx="1440160" cy="792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1" name="Рисунок 70" descr="Картинки по запросу картинка самолёт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556792"/>
            <a:ext cx="864096" cy="8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Картинки по запросу картинка самолёти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008112" cy="1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а самолёти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56176" y="260648"/>
            <a:ext cx="237626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32"/>
          <p:cNvGrpSpPr/>
          <p:nvPr/>
        </p:nvGrpSpPr>
        <p:grpSpPr>
          <a:xfrm>
            <a:off x="251520" y="4941168"/>
            <a:ext cx="8604448" cy="1780171"/>
            <a:chOff x="251520" y="4941168"/>
            <a:chExt cx="8604448" cy="17801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31840" y="5157192"/>
              <a:ext cx="1360816" cy="121910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2000" y="5445224"/>
              <a:ext cx="1394297" cy="1249099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524328" y="5373216"/>
              <a:ext cx="1331640" cy="119296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1520" y="5229200"/>
              <a:ext cx="1385927" cy="1241600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691680" y="5517232"/>
              <a:ext cx="1344075" cy="120410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4168" y="4941168"/>
              <a:ext cx="1360816" cy="1219104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</p:pic>
      </p:grpSp>
      <p:grpSp>
        <p:nvGrpSpPr>
          <p:cNvPr id="3" name="Группа 31"/>
          <p:cNvGrpSpPr/>
          <p:nvPr/>
        </p:nvGrpSpPr>
        <p:grpSpPr>
          <a:xfrm>
            <a:off x="971600" y="1412776"/>
            <a:ext cx="6768752" cy="3146648"/>
            <a:chOff x="971600" y="1412776"/>
            <a:chExt cx="6768752" cy="3146648"/>
          </a:xfrm>
        </p:grpSpPr>
        <p:pic>
          <p:nvPicPr>
            <p:cNvPr id="13" name="Рисунок 12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971600" y="2420888"/>
              <a:ext cx="1201425" cy="148311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8" name="Рисунок 17"/>
            <p:cNvPicPr/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83968" y="1988840"/>
              <a:ext cx="1080121" cy="13681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19" name="Рисунок 18"/>
            <p:cNvPicPr/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555776" y="2276872"/>
              <a:ext cx="1071736" cy="1431776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20" name="Рисунок 19"/>
            <p:cNvPicPr/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0152" y="1700808"/>
              <a:ext cx="864096" cy="108012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grpSp>
          <p:nvGrpSpPr>
            <p:cNvPr id="4" name="Группа 25"/>
            <p:cNvGrpSpPr/>
            <p:nvPr/>
          </p:nvGrpSpPr>
          <p:grpSpPr>
            <a:xfrm>
              <a:off x="7092280" y="1412776"/>
              <a:ext cx="648072" cy="1368152"/>
              <a:chOff x="7092280" y="1412776"/>
              <a:chExt cx="648072" cy="1368152"/>
            </a:xfrm>
          </p:grpSpPr>
          <p:pic>
            <p:nvPicPr>
              <p:cNvPr id="22" name="Рисунок 21"/>
              <p:cNvPicPr/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7092280" y="1412776"/>
                <a:ext cx="648072" cy="864096"/>
              </a:xfrm>
              <a:prstGeom prst="rect">
                <a:avLst/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/>
              </a:ln>
            </p:spPr>
          </p:pic>
          <p:sp>
            <p:nvSpPr>
              <p:cNvPr id="25" name="Овал 24"/>
              <p:cNvSpPr/>
              <p:nvPr/>
            </p:nvSpPr>
            <p:spPr>
              <a:xfrm>
                <a:off x="7164288" y="2276872"/>
                <a:ext cx="504056" cy="5040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8" name="Овал 27"/>
            <p:cNvSpPr/>
            <p:nvPr/>
          </p:nvSpPr>
          <p:spPr>
            <a:xfrm>
              <a:off x="1259632" y="3933056"/>
              <a:ext cx="626368" cy="62636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843808" y="371703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4499992" y="3356992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6084168" y="2780928"/>
              <a:ext cx="576064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4" descr="D:\Лена-работа\фоны\1329041237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85800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83768" y="1556792"/>
            <a:ext cx="1728192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Узнаем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5696" y="2332562"/>
            <a:ext cx="612666" cy="665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2693428" y="2132856"/>
            <a:ext cx="1086484" cy="881285"/>
            <a:chOff x="7140" y="7425"/>
            <a:chExt cx="765" cy="705"/>
          </a:xfrm>
        </p:grpSpPr>
        <p:sp>
          <p:nvSpPr>
            <p:cNvPr id="18" name="Oval 4"/>
            <p:cNvSpPr>
              <a:spLocks noChangeArrowheads="1"/>
            </p:cNvSpPr>
            <p:nvPr/>
          </p:nvSpPr>
          <p:spPr bwMode="auto">
            <a:xfrm>
              <a:off x="7395" y="7425"/>
              <a:ext cx="255" cy="27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Oval 5"/>
            <p:cNvSpPr>
              <a:spLocks noChangeArrowheads="1"/>
            </p:cNvSpPr>
            <p:nvPr/>
          </p:nvSpPr>
          <p:spPr bwMode="auto">
            <a:xfrm>
              <a:off x="7650" y="7860"/>
              <a:ext cx="255" cy="27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7140" y="7860"/>
              <a:ext cx="255" cy="2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cxnSp>
          <p:nvCxnSpPr>
            <p:cNvPr id="21" name="AutoShape 7"/>
            <p:cNvCxnSpPr>
              <a:cxnSpLocks noChangeShapeType="1"/>
            </p:cNvCxnSpPr>
            <p:nvPr/>
          </p:nvCxnSpPr>
          <p:spPr bwMode="auto">
            <a:xfrm flipH="1" flipV="1">
              <a:off x="7530" y="7695"/>
              <a:ext cx="210" cy="1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22" name="AutoShape 8"/>
            <p:cNvCxnSpPr>
              <a:cxnSpLocks noChangeShapeType="1"/>
            </p:cNvCxnSpPr>
            <p:nvPr/>
          </p:nvCxnSpPr>
          <p:spPr bwMode="auto">
            <a:xfrm flipH="1">
              <a:off x="7320" y="7696"/>
              <a:ext cx="210" cy="1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23" name="Прямоугольник 22"/>
          <p:cNvSpPr/>
          <p:nvPr/>
        </p:nvSpPr>
        <p:spPr>
          <a:xfrm>
            <a:off x="683568" y="3789040"/>
            <a:ext cx="7200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9"/>
          <p:cNvGrpSpPr/>
          <p:nvPr/>
        </p:nvGrpSpPr>
        <p:grpSpPr>
          <a:xfrm>
            <a:off x="1547664" y="3501008"/>
            <a:ext cx="1800200" cy="1224136"/>
            <a:chOff x="1259632" y="4293096"/>
            <a:chExt cx="2210544" cy="1274440"/>
          </a:xfrm>
        </p:grpSpPr>
        <p:sp>
          <p:nvSpPr>
            <p:cNvPr id="29" name="Овал 28"/>
            <p:cNvSpPr/>
            <p:nvPr/>
          </p:nvSpPr>
          <p:spPr>
            <a:xfrm>
              <a:off x="1259632" y="5157192"/>
              <a:ext cx="410344" cy="4103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1619672" y="5157192"/>
              <a:ext cx="410344" cy="410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3059832" y="5157192"/>
              <a:ext cx="410344" cy="410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2627784" y="5157192"/>
              <a:ext cx="410344" cy="41034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411760" y="4293096"/>
              <a:ext cx="410344" cy="410344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 стрелкой 34"/>
            <p:cNvCxnSpPr>
              <a:stCxn id="33" idx="3"/>
              <a:endCxn id="30" idx="7"/>
            </p:cNvCxnSpPr>
            <p:nvPr/>
          </p:nvCxnSpPr>
          <p:spPr>
            <a:xfrm flipH="1">
              <a:off x="1969922" y="4643347"/>
              <a:ext cx="501932" cy="5739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33" idx="5"/>
              <a:endCxn id="31" idx="0"/>
            </p:cNvCxnSpPr>
            <p:nvPr/>
          </p:nvCxnSpPr>
          <p:spPr>
            <a:xfrm>
              <a:off x="2762010" y="4643347"/>
              <a:ext cx="502994" cy="5138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Группа 66"/>
          <p:cNvGrpSpPr/>
          <p:nvPr/>
        </p:nvGrpSpPr>
        <p:grpSpPr>
          <a:xfrm>
            <a:off x="3635896" y="2924944"/>
            <a:ext cx="1584177" cy="1872208"/>
            <a:chOff x="4788024" y="3140968"/>
            <a:chExt cx="1368153" cy="1984753"/>
          </a:xfrm>
        </p:grpSpPr>
        <p:sp>
          <p:nvSpPr>
            <p:cNvPr id="41" name="Овал 40"/>
            <p:cNvSpPr/>
            <p:nvPr/>
          </p:nvSpPr>
          <p:spPr>
            <a:xfrm>
              <a:off x="5220072" y="3140968"/>
              <a:ext cx="410344" cy="410344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4788024" y="3767732"/>
              <a:ext cx="410344" cy="410344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5580112" y="3789040"/>
              <a:ext cx="410344" cy="41034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7" name="Picture 9" descr="Картинки по запросу картинка пдф колокольчик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60032" y="4437111"/>
              <a:ext cx="653313" cy="688610"/>
            </a:xfrm>
            <a:prstGeom prst="rect">
              <a:avLst/>
            </a:prstGeom>
            <a:noFill/>
          </p:spPr>
        </p:pic>
        <p:pic>
          <p:nvPicPr>
            <p:cNvPr id="2059" name="Picture 11" descr="Картинки по запросу картинка пдф шляпа цилиндр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5" y="4437112"/>
              <a:ext cx="648072" cy="688609"/>
            </a:xfrm>
            <a:prstGeom prst="rect">
              <a:avLst/>
            </a:prstGeom>
            <a:noFill/>
          </p:spPr>
        </p:pic>
        <p:cxnSp>
          <p:nvCxnSpPr>
            <p:cNvPr id="47" name="Прямая соединительная линия 46"/>
            <p:cNvCxnSpPr>
              <a:stCxn id="41" idx="4"/>
              <a:endCxn id="42" idx="7"/>
            </p:cNvCxnSpPr>
            <p:nvPr/>
          </p:nvCxnSpPr>
          <p:spPr>
            <a:xfrm flipH="1">
              <a:off x="5138274" y="3551312"/>
              <a:ext cx="286970" cy="27651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>
              <a:stCxn id="41" idx="4"/>
              <a:endCxn id="43" idx="1"/>
            </p:cNvCxnSpPr>
            <p:nvPr/>
          </p:nvCxnSpPr>
          <p:spPr>
            <a:xfrm>
              <a:off x="5425244" y="3551312"/>
              <a:ext cx="214962" cy="29782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5436096" y="3872193"/>
              <a:ext cx="216024" cy="636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единительная линия 53"/>
            <p:cNvCxnSpPr/>
            <p:nvPr/>
          </p:nvCxnSpPr>
          <p:spPr>
            <a:xfrm flipH="1">
              <a:off x="5148066" y="3872193"/>
              <a:ext cx="288030" cy="6369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Группа 49"/>
          <p:cNvGrpSpPr/>
          <p:nvPr/>
        </p:nvGrpSpPr>
        <p:grpSpPr>
          <a:xfrm>
            <a:off x="611560" y="4869160"/>
            <a:ext cx="5976664" cy="770384"/>
            <a:chOff x="611560" y="4869160"/>
            <a:chExt cx="5976664" cy="770384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611560" y="4869160"/>
              <a:ext cx="720080" cy="720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3.</a:t>
              </a:r>
              <a:endPara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Группа 62"/>
            <p:cNvGrpSpPr/>
            <p:nvPr/>
          </p:nvGrpSpPr>
          <p:grpSpPr>
            <a:xfrm>
              <a:off x="1331640" y="5013176"/>
              <a:ext cx="5256584" cy="626368"/>
              <a:chOff x="1475656" y="5229200"/>
              <a:chExt cx="5256584" cy="626368"/>
            </a:xfrm>
          </p:grpSpPr>
          <p:cxnSp>
            <p:nvCxnSpPr>
              <p:cNvPr id="45" name="Прямая соединительная линия 44"/>
              <p:cNvCxnSpPr/>
              <p:nvPr/>
            </p:nvCxnSpPr>
            <p:spPr>
              <a:xfrm>
                <a:off x="1475656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267744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Овал 54"/>
              <p:cNvSpPr/>
              <p:nvPr/>
            </p:nvSpPr>
            <p:spPr>
              <a:xfrm>
                <a:off x="1691680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33478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3851920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4355976" y="5301208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Овал 58"/>
              <p:cNvSpPr/>
              <p:nvPr/>
            </p:nvSpPr>
            <p:spPr>
              <a:xfrm>
                <a:off x="3923928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5148064" y="5445224"/>
                <a:ext cx="158417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5940152" y="5229200"/>
                <a:ext cx="0" cy="36004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Овал 61"/>
              <p:cNvSpPr/>
              <p:nvPr/>
            </p:nvSpPr>
            <p:spPr>
              <a:xfrm>
                <a:off x="6156176" y="5517232"/>
                <a:ext cx="338336" cy="33833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68" name="Прямоугольник 67"/>
          <p:cNvSpPr/>
          <p:nvPr/>
        </p:nvSpPr>
        <p:spPr>
          <a:xfrm>
            <a:off x="611560" y="5733256"/>
            <a:ext cx="4248472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буква ?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23"/>
          <p:cNvGrpSpPr/>
          <p:nvPr/>
        </p:nvGrpSpPr>
        <p:grpSpPr>
          <a:xfrm>
            <a:off x="539552" y="188640"/>
            <a:ext cx="8208912" cy="1296144"/>
            <a:chOff x="539552" y="2132856"/>
            <a:chExt cx="8208912" cy="1584176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539552" y="2132856"/>
              <a:ext cx="8208912" cy="1584176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200" dirty="0" smtClean="0">
                  <a:latin typeface="Times New Roman" pitchFamily="18" charset="0"/>
                  <a:cs typeface="Times New Roman" pitchFamily="18" charset="0"/>
                </a:rPr>
                <a:t>«                                 </a:t>
              </a:r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звук      ,буква      »</a:t>
              </a:r>
              <a:endParaRPr lang="ru-RU" sz="3200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1187624" y="2572905"/>
              <a:ext cx="2952328" cy="57606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6" name="Овал 65"/>
            <p:cNvSpPr/>
            <p:nvPr/>
          </p:nvSpPr>
          <p:spPr>
            <a:xfrm>
              <a:off x="5508104" y="2492896"/>
              <a:ext cx="482352" cy="5543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7596336" y="2564904"/>
              <a:ext cx="432048" cy="5760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3600" b="1" dirty="0" smtClean="0">
                  <a:latin typeface="Times New Roman" pitchFamily="18" charset="0"/>
                  <a:cs typeface="Times New Roman" pitchFamily="18" charset="0"/>
                </a:rPr>
                <a:t>? </a:t>
              </a:r>
              <a:endParaRPr lang="ru-RU" sz="36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0" name="Рисунок 69" descr="Картинки по запросу картинка самолёт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700808"/>
            <a:ext cx="1440160" cy="7920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71" name="Рисунок 70" descr="Картинки по запросу картинка самолёт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8384" y="1556792"/>
            <a:ext cx="864096" cy="86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Овал 62"/>
          <p:cNvSpPr/>
          <p:nvPr/>
        </p:nvSpPr>
        <p:spPr>
          <a:xfrm>
            <a:off x="2771800" y="2204864"/>
            <a:ext cx="914400" cy="864096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187624" y="548680"/>
            <a:ext cx="2952328" cy="4713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Согласный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5508104" y="476672"/>
            <a:ext cx="482352" cy="45356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2" grpId="0" animBg="1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25"/>
          <p:cNvGrpSpPr/>
          <p:nvPr/>
        </p:nvGrpSpPr>
        <p:grpSpPr>
          <a:xfrm>
            <a:off x="6588224" y="1340768"/>
            <a:ext cx="576064" cy="1080122"/>
            <a:chOff x="7092277" y="1412775"/>
            <a:chExt cx="648072" cy="1296145"/>
          </a:xfrm>
          <a:solidFill>
            <a:srgbClr val="0070C0"/>
          </a:solidFill>
        </p:grpSpPr>
        <p:pic>
          <p:nvPicPr>
            <p:cNvPr id="35" name="Рисунок 3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277" y="1412775"/>
              <a:ext cx="648072" cy="864095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36" name="Овал 35"/>
            <p:cNvSpPr/>
            <p:nvPr/>
          </p:nvSpPr>
          <p:spPr>
            <a:xfrm>
              <a:off x="7164288" y="2204864"/>
              <a:ext cx="504056" cy="50405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25"/>
          <p:cNvGrpSpPr/>
          <p:nvPr/>
        </p:nvGrpSpPr>
        <p:grpSpPr>
          <a:xfrm>
            <a:off x="5580112" y="1340768"/>
            <a:ext cx="648072" cy="1296144"/>
            <a:chOff x="7092280" y="1412776"/>
            <a:chExt cx="648072" cy="1296144"/>
          </a:xfrm>
          <a:solidFill>
            <a:srgbClr val="0070C0"/>
          </a:solidFill>
        </p:grpSpPr>
        <p:pic>
          <p:nvPicPr>
            <p:cNvPr id="22" name="Рисунок 21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1412776"/>
              <a:ext cx="648072" cy="864096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25" name="Овал 24"/>
            <p:cNvSpPr/>
            <p:nvPr/>
          </p:nvSpPr>
          <p:spPr>
            <a:xfrm>
              <a:off x="7164288" y="2204864"/>
              <a:ext cx="504056" cy="504056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4499992" y="1412776"/>
            <a:ext cx="864096" cy="1562472"/>
            <a:chOff x="5940152" y="1700808"/>
            <a:chExt cx="864096" cy="1562472"/>
          </a:xfrm>
        </p:grpSpPr>
        <p:pic>
          <p:nvPicPr>
            <p:cNvPr id="20" name="Рисунок 1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40152" y="1700808"/>
              <a:ext cx="864096" cy="1080120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31" name="Овал 30"/>
            <p:cNvSpPr/>
            <p:nvPr/>
          </p:nvSpPr>
          <p:spPr>
            <a:xfrm>
              <a:off x="6156176" y="2708920"/>
              <a:ext cx="576064" cy="55436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 descr="Картинки по запросу картинка самолётик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1008112" cy="100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и по запросу картинка самолётик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56176" y="260648"/>
            <a:ext cx="2376263" cy="10801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grpSp>
        <p:nvGrpSpPr>
          <p:cNvPr id="37" name="Группа 36"/>
          <p:cNvGrpSpPr/>
          <p:nvPr/>
        </p:nvGrpSpPr>
        <p:grpSpPr>
          <a:xfrm>
            <a:off x="467544" y="2060848"/>
            <a:ext cx="1201425" cy="2066528"/>
            <a:chOff x="971600" y="2420888"/>
            <a:chExt cx="1201425" cy="2066528"/>
          </a:xfrm>
        </p:grpSpPr>
        <p:pic>
          <p:nvPicPr>
            <p:cNvPr id="13" name="Рисунок 12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71600" y="2420888"/>
              <a:ext cx="1201425" cy="148311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28" name="Овал 27"/>
            <p:cNvSpPr/>
            <p:nvPr/>
          </p:nvSpPr>
          <p:spPr>
            <a:xfrm>
              <a:off x="1259632" y="3861048"/>
              <a:ext cx="626368" cy="626368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907704" y="1772816"/>
            <a:ext cx="1071736" cy="1922512"/>
            <a:chOff x="2555776" y="2276872"/>
            <a:chExt cx="1071736" cy="1922512"/>
          </a:xfrm>
          <a:solidFill>
            <a:srgbClr val="0070C0"/>
          </a:solidFill>
        </p:grpSpPr>
        <p:pic>
          <p:nvPicPr>
            <p:cNvPr id="19" name="Рисунок 18"/>
            <p:cNvPicPr/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555776" y="2276872"/>
              <a:ext cx="1071736" cy="1431776"/>
            </a:xfrm>
            <a:prstGeom prst="rect">
              <a:avLst/>
            </a:prstGeom>
            <a:grp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29" name="Овал 28"/>
            <p:cNvSpPr/>
            <p:nvPr/>
          </p:nvSpPr>
          <p:spPr>
            <a:xfrm>
              <a:off x="2843808" y="3645024"/>
              <a:ext cx="576064" cy="55436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03848" y="1484784"/>
            <a:ext cx="1080121" cy="1850504"/>
            <a:chOff x="4283968" y="1988840"/>
            <a:chExt cx="1080121" cy="1850504"/>
          </a:xfrm>
        </p:grpSpPr>
        <p:pic>
          <p:nvPicPr>
            <p:cNvPr id="18" name="Рисунок 17"/>
            <p:cNvPicPr/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283968" y="1988840"/>
              <a:ext cx="1080121" cy="1368152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</p:spPr>
        </p:pic>
        <p:sp>
          <p:nvSpPr>
            <p:cNvPr id="30" name="Овал 29"/>
            <p:cNvSpPr/>
            <p:nvPr/>
          </p:nvSpPr>
          <p:spPr>
            <a:xfrm>
              <a:off x="4572000" y="3284984"/>
              <a:ext cx="576064" cy="554360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55" y="4869160"/>
            <a:ext cx="1840333" cy="1792701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42" name="Овал 41"/>
          <p:cNvSpPr/>
          <p:nvPr/>
        </p:nvSpPr>
        <p:spPr>
          <a:xfrm>
            <a:off x="179512" y="5445224"/>
            <a:ext cx="626368" cy="62636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683568" y="5373216"/>
            <a:ext cx="626368" cy="626368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4869160"/>
            <a:ext cx="1872208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32" name="Овал 31"/>
          <p:cNvSpPr/>
          <p:nvPr/>
        </p:nvSpPr>
        <p:spPr>
          <a:xfrm>
            <a:off x="2411760" y="5373216"/>
            <a:ext cx="626368" cy="626368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 algn="ctr"/>
            <a:endParaRPr lang="ru-RU" dirty="0"/>
          </a:p>
        </p:txBody>
      </p:sp>
      <p:sp>
        <p:nvSpPr>
          <p:cNvPr id="44" name="Овал 43"/>
          <p:cNvSpPr/>
          <p:nvPr/>
        </p:nvSpPr>
        <p:spPr>
          <a:xfrm>
            <a:off x="1907704" y="5373216"/>
            <a:ext cx="648072" cy="62636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4869160"/>
            <a:ext cx="1826345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6" name="Овал 25"/>
          <p:cNvSpPr/>
          <p:nvPr/>
        </p:nvSpPr>
        <p:spPr>
          <a:xfrm>
            <a:off x="4211960" y="5373216"/>
            <a:ext cx="626368" cy="626368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</a:p>
          <a:p>
            <a:pPr algn="ctr"/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3635896" y="5373216"/>
            <a:ext cx="648072" cy="62636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36096" y="4869160"/>
            <a:ext cx="2009460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6084168" y="5373216"/>
            <a:ext cx="626368" cy="626368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 algn="ctr"/>
            <a:endParaRPr lang="ru-RU" dirty="0"/>
          </a:p>
        </p:txBody>
      </p:sp>
      <p:sp>
        <p:nvSpPr>
          <p:cNvPr id="45" name="Овал 44"/>
          <p:cNvSpPr/>
          <p:nvPr/>
        </p:nvSpPr>
        <p:spPr>
          <a:xfrm>
            <a:off x="5508104" y="5373216"/>
            <a:ext cx="648072" cy="62636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15808" y="4869160"/>
            <a:ext cx="1728192" cy="180020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7956376" y="5445224"/>
            <a:ext cx="626368" cy="626368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</a:t>
            </a:r>
          </a:p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7380312" y="5445224"/>
            <a:ext cx="648072" cy="62636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9259E-6 L -0.00278 0.290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45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0.225 0.3428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171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1407 0.379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0" y="190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59259E-6 L 0.15747 0.4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200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35833 0.45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00" y="2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44444E-6 L 0.13403 0.4252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0" y="2130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3" grpId="0" animBg="1"/>
      <p:bldP spid="32" grpId="0" animBg="1"/>
      <p:bldP spid="44" grpId="0" animBg="1"/>
      <p:bldP spid="26" grpId="0" animBg="1"/>
      <p:bldP spid="43" grpId="0" animBg="1"/>
      <p:bldP spid="24" grpId="0" animBg="1"/>
      <p:bldP spid="45" grpId="0" animBg="1"/>
      <p:bldP spid="23" grpId="0" animBg="1"/>
      <p:bldP spid="4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266</Words>
  <Application>Microsoft Office PowerPoint</Application>
  <PresentationFormat>Экран (4:3)</PresentationFormat>
  <Paragraphs>136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Обучение грамоте 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Урок окончен.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Елена</cp:lastModifiedBy>
  <cp:revision>94</cp:revision>
  <dcterms:created xsi:type="dcterms:W3CDTF">2016-10-22T04:59:49Z</dcterms:created>
  <dcterms:modified xsi:type="dcterms:W3CDTF">2019-10-14T16:33:33Z</dcterms:modified>
</cp:coreProperties>
</file>