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77" r:id="rId8"/>
    <p:sldId id="27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2" r:id="rId18"/>
    <p:sldId id="273" r:id="rId19"/>
    <p:sldId id="274" r:id="rId20"/>
    <p:sldId id="280" r:id="rId21"/>
    <p:sldId id="276" r:id="rId22"/>
    <p:sldId id="281" r:id="rId23"/>
    <p:sldId id="282" r:id="rId24"/>
    <p:sldId id="275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9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4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6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099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2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1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267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39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5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9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4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06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1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2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1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5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6FF04-B2AE-43C1-BDD2-07CBB92A5A11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9F3B-E8D0-4FAF-9FFE-B8CDF6E3A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721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урока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Сергей Есенин: поэзия и судьба»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00119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3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417" y="1808251"/>
            <a:ext cx="6287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 лет Сергей Есенин знакомится с Александром Блоком, который назвал его стихи чистыми, свежими, голосистыми.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pp.userapi.com/c848632/v848632713/118826/0uQSIS1iV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8896" y="431463"/>
            <a:ext cx="3787031" cy="5900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594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4955">
            <a:off x="-264651" y="326701"/>
            <a:ext cx="6143946" cy="4178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0183" y="4867249"/>
            <a:ext cx="266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Сергей Городецкий и Есенин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51" y="5049071"/>
            <a:ext cx="442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Алексеевич Клюев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pp.userapi.com/c848632/v848632713/118846/DgUH459NHB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000">
            <a:off x="8765184" y="47501"/>
            <a:ext cx="3179746" cy="4506727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396" y="3062486"/>
            <a:ext cx="5515986" cy="33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1116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528" y="30570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2228">
            <a:off x="80203" y="224724"/>
            <a:ext cx="3705531" cy="2486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0816">
            <a:off x="-188910" y="4096101"/>
            <a:ext cx="3826666" cy="2451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2796" y="4109663"/>
            <a:ext cx="351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7774">
            <a:off x="8341197" y="239140"/>
            <a:ext cx="3898615" cy="27577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07">
            <a:off x="8423361" y="3875851"/>
            <a:ext cx="3896614" cy="28920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9660">
            <a:off x="4057031" y="4290896"/>
            <a:ext cx="4010793" cy="25889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23235">
            <a:off x="3960909" y="108550"/>
            <a:ext cx="4161537" cy="27782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120956">
            <a:off x="1720380" y="2294726"/>
            <a:ext cx="3557263" cy="23122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474419">
            <a:off x="6019721" y="2203194"/>
            <a:ext cx="3475164" cy="23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153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48" y="386999"/>
            <a:ext cx="2636322" cy="35419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9670" y="465696"/>
            <a:ext cx="50617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CFF99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«Она была смешливой, живой, бойкой девушкой. Вместе с Зинаидой и поэтом Алексеем Ганиным я отправился в путешествие на Север, на Соловки и в Мурманск. Было Белое море, </a:t>
            </a:r>
            <a:r>
              <a:rPr lang="ru-RU" dirty="0" err="1" smtClean="0">
                <a:solidFill>
                  <a:srgbClr val="CCFF99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пароходишко</a:t>
            </a:r>
            <a:r>
              <a:rPr lang="ru-RU" dirty="0" smtClean="0">
                <a:solidFill>
                  <a:srgbClr val="CCFF99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море чувств... Решено венчаться».</a:t>
            </a:r>
          </a:p>
          <a:p>
            <a:pPr algn="just">
              <a:spcAft>
                <a:spcPts val="0"/>
              </a:spcAft>
            </a:pP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</a:t>
            </a:r>
            <a:endParaRPr lang="ru-RU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353" y="444626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319953"/>
            <a:ext cx="2662568" cy="3536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2612" y="2113807"/>
            <a:ext cx="4880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99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«Обвенчались мы на родине Алексея Ганина, под Вологдой. Я хотела иметь семью, мужа, детей. Сергей  тоже был очарован и влюблен. В то мгновение мы и представить себе не могли, как сложится наша совместная жизнь, но счастливое время запомнилось навсегда».</a:t>
            </a:r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379" y="4001984"/>
            <a:ext cx="4857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CFF99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«Мы развелись в 1921 году. В моих стихах нет прямого упоминания имени Зинаиды Николаевны, но я пишу ей стихотворение за стихотворением».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83795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8382" y="113016"/>
            <a:ext cx="9554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Имажинизм – литературное течение. Цель творчества состоит в создании образа. Основное выразительное средство имажинистов – метафора, часто метафорические цепи, сопоставляющие различные элементы двух образов – прямого и переносного.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952" y="2703792"/>
            <a:ext cx="8086725" cy="3267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43636" y="5970867"/>
            <a:ext cx="177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Сергей Есенин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9590" y="5987683"/>
            <a:ext cx="252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Анатолий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Мариенгоф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8033" y="5972632"/>
            <a:ext cx="254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Вадим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Шершеневич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761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73" y="821276"/>
            <a:ext cx="6667500" cy="4676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569" y="2820395"/>
            <a:ext cx="3606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Айседорой Дункан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познакомился в Москве зимой 1921 года в студии художника Георгия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Якулова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72" y="928853"/>
            <a:ext cx="3606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1921 году брак Зинаиды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Райх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Сергея Есенина был расторгнут.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6897326" y="3261386"/>
            <a:ext cx="1836594" cy="122971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Молния 9"/>
          <p:cNvSpPr/>
          <p:nvPr/>
        </p:nvSpPr>
        <p:spPr>
          <a:xfrm rot="1083997">
            <a:off x="7608642" y="3426994"/>
            <a:ext cx="398612" cy="1025846"/>
          </a:xfrm>
          <a:prstGeom prst="lightningBol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72" y="721855"/>
            <a:ext cx="7168774" cy="4776196"/>
          </a:xfrm>
          <a:prstGeom prst="rect">
            <a:avLst/>
          </a:prstGeom>
        </p:spPr>
      </p:pic>
      <p:sp>
        <p:nvSpPr>
          <p:cNvPr id="11" name="Сердце 10"/>
          <p:cNvSpPr/>
          <p:nvPr/>
        </p:nvSpPr>
        <p:spPr>
          <a:xfrm>
            <a:off x="7878041" y="3261386"/>
            <a:ext cx="1354716" cy="120167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 animBg="1"/>
      <p:bldP spid="7" grpId="1" animBg="1"/>
      <p:bldP spid="10" grpId="0" animBg="1"/>
      <p:bldP spid="10" grpId="1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s://pp.userapi.com/c848632/v848632713/118850/H2Q_RwYae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60000">
            <a:off x="570017" y="376486"/>
            <a:ext cx="7457703" cy="4850421"/>
          </a:xfrm>
          <a:prstGeom prst="rect">
            <a:avLst/>
          </a:prstGeom>
          <a:noFill/>
        </p:spPr>
      </p:pic>
      <p:pic>
        <p:nvPicPr>
          <p:cNvPr id="40968" name="Picture 8" descr="https://pp.userapi.com/c848632/v848632713/118858/TuBgM01ln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000">
            <a:off x="4870078" y="769485"/>
            <a:ext cx="6096000" cy="3686176"/>
          </a:xfrm>
          <a:prstGeom prst="rect">
            <a:avLst/>
          </a:prstGeom>
          <a:noFill/>
        </p:spPr>
      </p:pic>
      <p:pic>
        <p:nvPicPr>
          <p:cNvPr id="40964" name="Picture 4" descr="https://pp.userapi.com/c848632/v848632713/1188a8/D_QQN8Xtn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60000">
            <a:off x="2297929" y="1527626"/>
            <a:ext cx="6371178" cy="4613911"/>
          </a:xfrm>
          <a:prstGeom prst="rect">
            <a:avLst/>
          </a:prstGeom>
          <a:noFill/>
        </p:spPr>
      </p:pic>
      <p:pic>
        <p:nvPicPr>
          <p:cNvPr id="40962" name="Picture 2" descr="https://pp.userapi.com/c848632/v848632713/118883/YYhSekXrmC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1708" y="720548"/>
            <a:ext cx="3800103" cy="56807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6359" y="1022182"/>
            <a:ext cx="2992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“Эта девушка, умная и глубокая, любила Есенина преданно и беззаветно</a:t>
            </a:r>
            <a:r>
              <a:rPr lang="ru-RU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0639" y="2325003"/>
            <a:ext cx="61039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через год после смерти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 Галина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Бениславская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покончила жизнь самоубийством на могиле С.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Есенина. </a:t>
            </a:r>
            <a:r>
              <a:rPr lang="ru-RU" sz="28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Похоронена она рядом с ним. Люди смертны, бессмертна любовь.</a:t>
            </a:r>
            <a:endParaRPr lang="ru-RU" sz="28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0828" y="6115793"/>
            <a:ext cx="458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Галина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Бениславская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pp.userapi.com/c848632/v848632713/1188e3/KloehryFF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643" y="155762"/>
            <a:ext cx="4630180" cy="584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4189703"/>
      </p:ext>
    </p:extLst>
  </p:cSld>
  <p:clrMapOvr>
    <a:masterClrMapping/>
  </p:clrMapOvr>
  <p:transition spd="slow" advTm="6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0">
            <a:off x="-366713" y="485094"/>
            <a:ext cx="5588917" cy="39246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51116" y="4298868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1924 году Есенин пишет один из самых страшных и жестоких по отношению к себе циклов – цикл «Москва Кабацкая». Грубые и жестокие слова, кабацкий жаргон срифмовал Есенин и показал себя и своё окружение.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5902038" y="129154"/>
            <a:ext cx="6341424" cy="42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053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71" y="373472"/>
            <a:ext cx="3426753" cy="52494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8041" y="5747523"/>
            <a:ext cx="451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Софья Толстая и Сергей Есенин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7018" y="1258784"/>
            <a:ext cx="62345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Вскоре в жизнь Есенина вошла внучка Л.Н. Толстого - Софья Толстая. Есенин и Толстая зарегистрировали свой брак, и поэт переехал в квартиру Толстой. Семейная жизнь не пошла с самого начала. Жить в квартире в Померанцевом переулке ему было сложно. Это была не обычная квартира, а литературный музей, откуда живых людей вытеснял дух Льва Николаевича Толстого.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415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847" y="257378"/>
            <a:ext cx="107604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000" b="1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Цели урока: </a:t>
            </a:r>
            <a:endParaRPr lang="ru-RU" sz="3000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i="1" u="sng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образовательные:</a:t>
            </a:r>
            <a:r>
              <a:rPr lang="ru-RU" sz="2800" i="1" u="sng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800" u="sng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-рассказать о судьбе С. Есенина, о зарождении и формировании его творческого таланта;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-показать народность творчества поэта</a:t>
            </a:r>
          </a:p>
          <a:p>
            <a:pPr algn="just"/>
            <a:r>
              <a:rPr lang="ru-RU" sz="2800" b="1" i="1" u="sng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развивающие:</a:t>
            </a:r>
            <a:endParaRPr lang="ru-RU" sz="2800" u="sng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-развитие интереса к личности и творчеству С. Есенина;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-развитие навыков творческого восприятия и выразительного чтения произведений поэта;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-развитие образного мышления, творческих способностей и познавательной активности школьников</a:t>
            </a:r>
          </a:p>
          <a:p>
            <a:pPr algn="just">
              <a:spcAft>
                <a:spcPts val="0"/>
              </a:spcAft>
            </a:pPr>
            <a:r>
              <a:rPr lang="ru-RU" sz="2800" b="1" i="1" u="sng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воспитательные:</a:t>
            </a:r>
            <a:r>
              <a:rPr lang="ru-RU" sz="2800" i="1" u="sng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800" u="sng" dirty="0" smtClean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-воспитание почтения и уважения к матери, любви к Родине;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-воспитание чувства восхищения родной природой;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-воспитание духовно-нравственной культуры учащихся</a:t>
            </a:r>
            <a:endParaRPr lang="ru-RU" sz="2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76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pp.userapi.com/c848632/v848632713/11888c/YNK65kdGy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384" y="306924"/>
            <a:ext cx="4386139" cy="6168008"/>
          </a:xfrm>
          <a:prstGeom prst="rect">
            <a:avLst/>
          </a:prstGeom>
          <a:noFill/>
        </p:spPr>
      </p:pic>
      <p:pic>
        <p:nvPicPr>
          <p:cNvPr id="41988" name="Picture 4" descr="https://pp.userapi.com/c848632/v848632713/1188a0/kbg-GUKNd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4391">
            <a:off x="2809379" y="712805"/>
            <a:ext cx="6624148" cy="5356245"/>
          </a:xfrm>
          <a:prstGeom prst="rect">
            <a:avLst/>
          </a:prstGeom>
          <a:noFill/>
        </p:spPr>
      </p:pic>
      <p:pic>
        <p:nvPicPr>
          <p:cNvPr id="41990" name="Picture 6" descr="https://pp.userapi.com/c848632/v848632713/1188af/6DehI6o4wW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8519">
            <a:off x="3937658" y="325494"/>
            <a:ext cx="4367591" cy="6180554"/>
          </a:xfrm>
          <a:prstGeom prst="rect">
            <a:avLst/>
          </a:prstGeom>
          <a:noFill/>
        </p:spPr>
      </p:pic>
      <p:pic>
        <p:nvPicPr>
          <p:cNvPr id="41992" name="Picture 8" descr="https://pp.userapi.com/c848632/v848632713/1188c0/ci3t2k-5wU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0837">
            <a:off x="3558596" y="483903"/>
            <a:ext cx="4748579" cy="5698296"/>
          </a:xfrm>
          <a:prstGeom prst="rect">
            <a:avLst/>
          </a:prstGeom>
          <a:noFill/>
        </p:spPr>
      </p:pic>
      <p:pic>
        <p:nvPicPr>
          <p:cNvPr id="41994" name="Picture 10" descr="https://pp.userapi.com/c848632/v848632713/1188c9/ycFKU_OPf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4679">
            <a:off x="2743936" y="874072"/>
            <a:ext cx="6377897" cy="4917957"/>
          </a:xfrm>
          <a:prstGeom prst="rect">
            <a:avLst/>
          </a:prstGeom>
          <a:noFill/>
        </p:spPr>
      </p:pic>
      <p:pic>
        <p:nvPicPr>
          <p:cNvPr id="41996" name="Picture 12" descr="https://pp.userapi.com/c848632/v848632713/1188db/FRQD_FEHNj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9819" y="733123"/>
            <a:ext cx="6461864" cy="5168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0"/>
            <a:ext cx="108896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77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pp.userapi.com/c848632/v848632713/1188f9/N8XspD-9-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692" y="217715"/>
            <a:ext cx="4372881" cy="5752389"/>
          </a:xfrm>
          <a:prstGeom prst="rect">
            <a:avLst/>
          </a:prstGeom>
          <a:noFill/>
        </p:spPr>
      </p:pic>
      <p:pic>
        <p:nvPicPr>
          <p:cNvPr id="43012" name="Picture 4" descr="https://pp.userapi.com/c848632/v848632191/118592/gpl9GnGEO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289" y="1279956"/>
            <a:ext cx="3008539" cy="4271759"/>
          </a:xfrm>
          <a:prstGeom prst="rect">
            <a:avLst/>
          </a:prstGeom>
          <a:noFill/>
        </p:spPr>
      </p:pic>
      <p:pic>
        <p:nvPicPr>
          <p:cNvPr id="43014" name="Picture 6" descr="https://pp.userapi.com/c848632/v848632191/11859b/RQJ94idTL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5805" y="1277828"/>
            <a:ext cx="2950482" cy="4282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pp.userapi.com/c848632/v848632191/1185c6/JwQlySshM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57" y="270453"/>
            <a:ext cx="4905513" cy="31449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94793" y="4863168"/>
            <a:ext cx="5070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Гостиница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Англетер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s://pp.userapi.com/c848632/v848632191/1185d6/gaBTL7Z3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227" y="270452"/>
            <a:ext cx="4787979" cy="3144911"/>
          </a:xfrm>
          <a:prstGeom prst="rect">
            <a:avLst/>
          </a:prstGeom>
          <a:noFill/>
        </p:spPr>
      </p:pic>
      <p:pic>
        <p:nvPicPr>
          <p:cNvPr id="44038" name="Picture 6" descr="https://pp.userapi.com/c848632/v848632191/1185df/IOGJJSvp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56" y="3804824"/>
            <a:ext cx="4905513" cy="2824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10" y="475013"/>
            <a:ext cx="6582087" cy="560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7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879" y="6202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82828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82828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89" y="102226"/>
            <a:ext cx="75935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До свиданья, друг мой, без руки, без слова,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Не грусти и не печаль бровей,-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 этой жизни умирать не ново,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Но и жить, конечно, не новей.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52" y="1097296"/>
            <a:ext cx="6272675" cy="4669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7" y="2661806"/>
            <a:ext cx="5998541" cy="3930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7524" y="5766780"/>
            <a:ext cx="5350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СМЕРТЬ ЕСЕНИНА В ГОСТИНИЦЕ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АНГЛЕТЕР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15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3311" y="93205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 smtClean="0">
                <a:effectLst/>
                <a:latin typeface="Times New Roman" pitchFamily="18" charset="0"/>
                <a:ea typeface="Hypo" pitchFamily="2" charset="-128"/>
                <a:cs typeface="Times New Roman" pitchFamily="18" charset="0"/>
              </a:rPr>
              <a:t>«Я сердцем никогда не лгу»</a:t>
            </a:r>
          </a:p>
          <a:p>
            <a:pPr>
              <a:spcAft>
                <a:spcPts val="0"/>
              </a:spcAft>
            </a:pPr>
            <a:endParaRPr lang="ru-RU" sz="3200" i="1" dirty="0" smtClean="0">
              <a:effectLst/>
              <a:latin typeface="Times New Roman" pitchFamily="18" charset="0"/>
              <a:ea typeface="Hypo" pitchFamily="2" charset="-128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effectLst/>
                <a:latin typeface="Times New Roman" pitchFamily="18" charset="0"/>
                <a:ea typeface="Hypo" pitchFamily="2" charset="-128"/>
                <a:cs typeface="Times New Roman" pitchFamily="18" charset="0"/>
              </a:rPr>
              <a:t>«На земле, мне близкой и любимой,</a:t>
            </a:r>
            <a:r>
              <a:rPr lang="en-US" sz="3200" i="1" dirty="0" smtClean="0">
                <a:latin typeface="Times New Roman" pitchFamily="18" charset="0"/>
                <a:ea typeface="Hypo" pitchFamily="2" charset="-128"/>
                <a:cs typeface="Times New Roman" pitchFamily="18" charset="0"/>
              </a:rPr>
              <a:t>//</a:t>
            </a:r>
            <a:r>
              <a:rPr lang="ru-RU" sz="3200" i="1" dirty="0" smtClean="0">
                <a:effectLst/>
                <a:latin typeface="Times New Roman" pitchFamily="18" charset="0"/>
                <a:ea typeface="Hypo" pitchFamily="2" charset="-128"/>
                <a:cs typeface="Times New Roman" pitchFamily="18" charset="0"/>
              </a:rPr>
              <a:t> Эту жизнь за всё благодарю»</a:t>
            </a:r>
          </a:p>
          <a:p>
            <a:pPr>
              <a:spcAft>
                <a:spcPts val="0"/>
              </a:spcAft>
            </a:pPr>
            <a:endParaRPr lang="ru-RU" sz="3200" i="1" dirty="0" smtClean="0">
              <a:effectLst/>
              <a:latin typeface="Times New Roman" pitchFamily="18" charset="0"/>
              <a:ea typeface="Hypo" pitchFamily="2" charset="-128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effectLst/>
                <a:latin typeface="Times New Roman" pitchFamily="18" charset="0"/>
                <a:ea typeface="Hypo" pitchFamily="2" charset="-128"/>
                <a:cs typeface="Times New Roman" pitchFamily="18" charset="0"/>
              </a:rPr>
              <a:t>«С того и мучаюсь, что не пойму,</a:t>
            </a:r>
            <a:r>
              <a:rPr lang="en-US" sz="3200" i="1" dirty="0" smtClean="0">
                <a:effectLst/>
                <a:latin typeface="Times New Roman" pitchFamily="18" charset="0"/>
                <a:ea typeface="Hypo" pitchFamily="2" charset="-128"/>
                <a:cs typeface="Times New Roman" pitchFamily="18" charset="0"/>
              </a:rPr>
              <a:t>//</a:t>
            </a:r>
            <a:r>
              <a:rPr lang="ru-RU" sz="3200" i="1" dirty="0" smtClean="0">
                <a:effectLst/>
                <a:latin typeface="Times New Roman" pitchFamily="18" charset="0"/>
                <a:ea typeface="Hypo" pitchFamily="2" charset="-128"/>
                <a:cs typeface="Times New Roman" pitchFamily="18" charset="0"/>
              </a:rPr>
              <a:t> Куда несёт нас рок событий…»</a:t>
            </a:r>
            <a:endParaRPr lang="ru-RU" sz="3200" i="1" dirty="0">
              <a:effectLst/>
              <a:latin typeface="Times New Roman" pitchFamily="18" charset="0"/>
              <a:ea typeface="Hypo" pitchFamily="2" charset="-128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8" y="544286"/>
            <a:ext cx="4135446" cy="5595258"/>
          </a:xfrm>
          <a:prstGeom prst="rect">
            <a:avLst/>
          </a:prstGeom>
          <a:effectLst>
            <a:glow rad="444500">
              <a:schemeClr val="bg1"/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95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879" y="6202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82828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828282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89" y="102226"/>
            <a:ext cx="75935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До свиданья, друг мой, без руки, без слова,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Не грусти и не печаль бровей,-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 этой жизни умирать не ново,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Но и жить, конечно, не новей.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52" y="1097296"/>
            <a:ext cx="6272675" cy="4669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7" y="2661806"/>
            <a:ext cx="5998541" cy="3930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7524" y="5766780"/>
            <a:ext cx="5350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СМЕРТЬ ЕСЕНИНА В ГОСТИНИЦЕ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АНГЛЕТЕР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157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8" y="384888"/>
            <a:ext cx="2714500" cy="44952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02" y="1149235"/>
            <a:ext cx="3289100" cy="4490336"/>
          </a:xfrm>
          <a:prstGeom prst="rect">
            <a:avLst/>
          </a:prstGeom>
        </p:spPr>
      </p:pic>
      <p:pic>
        <p:nvPicPr>
          <p:cNvPr id="1026" name="Picture 2" descr="&quot;Я московский озорной гуляка&quot;. Фото Есенина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16" y="381450"/>
            <a:ext cx="3643907" cy="44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144" y="5075703"/>
            <a:ext cx="2798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Сергей Есенин в детстве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4116" y="5075703"/>
            <a:ext cx="3256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Александр Никитич Есенин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1693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79" y="641268"/>
            <a:ext cx="3036600" cy="4554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72" y="593768"/>
            <a:ext cx="3056956" cy="4575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1922" y="5415148"/>
            <a:ext cx="2838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Федор Андреевич Титов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321" y="5355771"/>
            <a:ext cx="2838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Наталья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Евтеевна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Титова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098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knigi.net/books_files/online_html/99711/i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83" y="1448788"/>
            <a:ext cx="5308270" cy="3241965"/>
          </a:xfrm>
          <a:prstGeom prst="rect">
            <a:avLst/>
          </a:prstGeom>
          <a:noFill/>
        </p:spPr>
      </p:pic>
      <p:pic>
        <p:nvPicPr>
          <p:cNvPr id="1028" name="Picture 4" descr="http://900igr.net/datai/literatura/Esenin-stikhi/0016-020-Spas-Klepikovskaja-vtoroklassnaja-uchitelskaja-sh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586" y="1455251"/>
            <a:ext cx="5359728" cy="3238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13859" y="4928260"/>
            <a:ext cx="593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Спас-Клепиковская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школа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https://pastvu.com/_p/a/9/9/3/99354ad6cdff11af3e9e948e9d96b3f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pastvu.com/_p/a/9/9/3/99354ad6cdff11af3e9e948e9d96b3f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https://pastvu.com/_p/a/9/9/3/99354ad6cdff11af3e9e948e9d96b3f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https://pastvu.com/_p/a/9/9/3/99354ad6cdff11af3e9e948e9d96b3f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https://pastvu.com/_p/a/9/9/3/99354ad6cdff11af3e9e948e9d96b3f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7" name="Picture 11" descr="C:\Users\Ohhhhch\Desktop\сыт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73" y="1452192"/>
            <a:ext cx="5004440" cy="3313368"/>
          </a:xfrm>
          <a:prstGeom prst="rect">
            <a:avLst/>
          </a:prstGeom>
          <a:noFill/>
        </p:spPr>
      </p:pic>
      <p:pic>
        <p:nvPicPr>
          <p:cNvPr id="39949" name="Picture 13" descr="https://i.pinimg.com/736x/7f/a1/80/7fa18074c54c692d8efd847931f3c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367" y="1448790"/>
            <a:ext cx="5022067" cy="32934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52157" y="4940135"/>
            <a:ext cx="756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Типография  «Товарищество И.Д.Сытина»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846" y="155242"/>
            <a:ext cx="2652289" cy="35364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1382" y="1223927"/>
            <a:ext cx="4598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solidFill>
                  <a:srgbClr val="FF99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 нем был коричневый костюм, высокий накрахмаленный воротник и зеленый галстук. С золотыми кудрями он был </a:t>
            </a:r>
            <a:r>
              <a:rPr lang="ru-RU" dirty="0" err="1" smtClean="0">
                <a:solidFill>
                  <a:srgbClr val="FF99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кукольно</a:t>
            </a:r>
            <a:r>
              <a:rPr lang="ru-RU" dirty="0" smtClean="0">
                <a:solidFill>
                  <a:srgbClr val="FF99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красив…»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5" y="129948"/>
            <a:ext cx="2662568" cy="35364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82758" y="246714"/>
            <a:ext cx="3957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C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«Я нашел в ней ценительницу, понимающую слушательницу моих стихов».</a:t>
            </a:r>
            <a:endParaRPr lang="ru-RU" dirty="0">
              <a:solidFill>
                <a:srgbClr val="CCFF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6509" y="2437752"/>
            <a:ext cx="3728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C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«Вместе мы ходили в университет Шанявского, говорили о литературе, по вечерам пешком через всю Москву  я провожал ее домой».</a:t>
            </a:r>
            <a:endParaRPr lang="ru-RU" dirty="0">
              <a:solidFill>
                <a:srgbClr val="CCFF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14082" y="3774028"/>
            <a:ext cx="50580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solidFill>
                  <a:srgbClr val="FF99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«Я приютила бездомного поэта, жившего, где придется, стала его гражданской женой. В 1914 году родила сына Юрия. Поэтическая муза увела Сергея в Петроград (за счастьем и признанием). Между тем, я была для него едва ли не единственным человеком, которому он безгранично доверял».</a:t>
            </a:r>
            <a:endParaRPr lang="ru-RU" dirty="0">
              <a:solidFill>
                <a:srgbClr val="FF99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9207" y="4020250"/>
            <a:ext cx="34365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CC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«Память о ней была свята. Именно к ней я приходил жечь рукописи, к ней пришел в роковой день отъезда в Ленинград. В декабре 1925 года зашел попрощаться, сказал: “Береги сына”».</a:t>
            </a:r>
            <a:endParaRPr lang="ru-RU" dirty="0">
              <a:solidFill>
                <a:srgbClr val="CCFF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516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734</TotalTime>
  <Words>572</Words>
  <Application>Microsoft Office PowerPoint</Application>
  <PresentationFormat>Широкоэкранный</PresentationFormat>
  <Paragraphs>68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Bookman Old Style</vt:lpstr>
      <vt:lpstr>Calibri</vt:lpstr>
      <vt:lpstr>Hypo</vt:lpstr>
      <vt:lpstr>Rockwell</vt:lpstr>
      <vt:lpstr>Times New Roman</vt:lpstr>
      <vt:lpstr>Damask</vt:lpstr>
      <vt:lpstr>Тема урока  «Сергей Есенин: поэзия и судьба»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 «Сергей Есенин: поэзия и судьба»</dc:title>
  <dc:creator>Артур Балухтин</dc:creator>
  <cp:lastModifiedBy>aklex Алексей</cp:lastModifiedBy>
  <cp:revision>64</cp:revision>
  <dcterms:created xsi:type="dcterms:W3CDTF">2019-02-01T09:10:37Z</dcterms:created>
  <dcterms:modified xsi:type="dcterms:W3CDTF">2019-10-08T19:01:36Z</dcterms:modified>
</cp:coreProperties>
</file>