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5" r:id="rId3"/>
    <p:sldId id="286" r:id="rId4"/>
    <p:sldId id="287" r:id="rId5"/>
    <p:sldId id="288" r:id="rId6"/>
    <p:sldId id="290" r:id="rId7"/>
    <p:sldId id="291" r:id="rId8"/>
    <p:sldId id="293" r:id="rId9"/>
    <p:sldId id="294" r:id="rId10"/>
    <p:sldId id="296" r:id="rId11"/>
    <p:sldId id="297" r:id="rId12"/>
    <p:sldId id="292" r:id="rId13"/>
    <p:sldId id="295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8" r:id="rId24"/>
    <p:sldId id="309" r:id="rId25"/>
    <p:sldId id="310" r:id="rId26"/>
    <p:sldId id="312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OLINA\Desktop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OLINA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OLINA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POLINA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POLINA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FF0000"/>
                </a:solidFill>
              </a:rPr>
              <a:t>Что для вас означает геометрия?</a:t>
            </a:r>
          </a:p>
        </c:rich>
      </c:tx>
      <c:layout>
        <c:manualLayout>
          <c:xMode val="edge"/>
          <c:yMode val="edge"/>
          <c:x val="0.21659279237172888"/>
          <c:y val="2.1659104455721206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090421804473496"/>
                  <c:y val="-0.110890599354030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3D259E-E53A-45E7-83C2-42D6C7A21BBC}" type="CATEGORYNAME">
                      <a:rPr lang="ru-RU" sz="160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/>
                      <a:t>
</a:t>
                    </a:r>
                    <a:fld id="{B1B0866A-A526-432E-B799-B0C44117C2A3}" type="PERCENTAGE">
                      <a:rPr lang="ru-RU" sz="1600" baseline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7552781491711648"/>
                      <c:h val="0.423713479040552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664763779527562"/>
                  <c:y val="0.12166083406240889"/>
                </c:manualLayout>
              </c:layout>
              <c:tx>
                <c:rich>
                  <a:bodyPr/>
                  <a:lstStyle/>
                  <a:p>
                    <a:fld id="{6340B45C-675C-4601-8F88-C23C0D921BCB}" type="CATEGORYNAME">
                      <a:rPr lang="ru-RU" sz="1800"/>
                      <a:pPr/>
                      <a:t>[ИМЯ КАТЕГОРИИ]</a:t>
                    </a:fld>
                    <a:r>
                      <a:rPr lang="ru-RU" sz="1800" baseline="0" dirty="0"/>
                      <a:t>
</a:t>
                    </a:r>
                    <a:fld id="{FC3BF85A-8E7C-4D06-B015-6668855D857A}" type="PERCENTAGE">
                      <a:rPr lang="ru-RU" sz="1800" baseline="0"/>
                      <a:pPr/>
                      <a:t>[ПРОЦЕНТ]</a:t>
                    </a:fld>
                    <a:endParaRPr lang="ru-RU" sz="1800" baseline="0" dirty="0"/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школьный предмет, скучный и малоинтересный</c:v>
                </c:pt>
                <c:pt idx="1">
                  <c:v>всё, что вокруг нас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FF0000"/>
                </a:solidFill>
              </a:rPr>
              <a:t>Необходимы ли современному человеку знания по геометрии?</a:t>
            </a:r>
          </a:p>
        </c:rich>
      </c:tx>
      <c:layout>
        <c:manualLayout>
          <c:xMode val="edge"/>
          <c:yMode val="edge"/>
          <c:x val="0.13270019455832824"/>
          <c:y val="2.188241618632562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Лист1!$A$7</c:f>
              <c:strCache>
                <c:ptCount val="1"/>
                <c:pt idx="0">
                  <c:v>можно обойтись без них;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4.1444412739998063E-2"/>
                  <c:y val="1.49175580000747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5720837928577039"/>
                      <c:h val="0.260369163827504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650954087419381E-2"/>
                  <c:y val="-1.90513579115660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0033326242883581"/>
                      <c:h val="0.358360174232277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Лист1!$A$6:$A$7</c:f>
              <c:strCache>
                <c:ptCount val="2"/>
                <c:pt idx="0">
                  <c:v>да, безусловно;</c:v>
                </c:pt>
                <c:pt idx="1">
                  <c:v>можно обойтись без них;</c:v>
                </c:pt>
              </c:strCache>
            </c:strRef>
          </c:cat>
          <c:val>
            <c:numRef>
              <c:f>Лист1!$B$6:$B$7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да, безусловно;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Лист1!$A$6:$A$7</c:f>
              <c:strCache>
                <c:ptCount val="2"/>
                <c:pt idx="0">
                  <c:v>да, безусловно;</c:v>
                </c:pt>
                <c:pt idx="1">
                  <c:v>можно обойтись без них;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chemeClr val="accent6"/>
                </a:solidFill>
              </a:rPr>
              <a:t>Знаете ли Вы свой тип фигуры и учитываете ли Вы её особенности при выборе одежды?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46076115485564"/>
                  <c:y val="-3.949074074074075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5757392825896769"/>
                  <c:y val="0.16400955088947217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Лист1!$A$21:$A$22</c:f>
              <c:strCache>
                <c:ptCount val="2"/>
                <c:pt idx="0">
                  <c:v>да, знаю;</c:v>
                </c:pt>
                <c:pt idx="1">
                  <c:v>нет, не знаю,</c:v>
                </c:pt>
              </c:strCache>
            </c:strRef>
          </c:cat>
          <c:val>
            <c:numRef>
              <c:f>Лист1!$B$21:$B$22</c:f>
              <c:numCache>
                <c:formatCode>General</c:formatCode>
                <c:ptCount val="2"/>
                <c:pt idx="0">
                  <c:v>28</c:v>
                </c:pt>
                <c:pt idx="1">
                  <c:v>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0000"/>
                </a:solidFill>
              </a:rPr>
              <a:t>Встречаются ли в вашем гардеробе вещи с геометрическим рисунком?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553105861767283"/>
          <c:y val="0.23139435695538058"/>
          <c:w val="0.40893788276465454"/>
          <c:h val="0.6815631379410905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5.5555555555555559E-2"/>
                  <c:y val="5.0925925925925923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268197725284339"/>
                      <c:h val="0.18617526975794693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Лист1!$A$10:$A$11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Лист1!$B$10:$B$11</c:f>
              <c:numCache>
                <c:formatCode>General</c:formatCode>
                <c:ptCount val="2"/>
                <c:pt idx="0">
                  <c:v>22</c:v>
                </c:pt>
                <c:pt idx="1">
                  <c:v>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600">
                <a:solidFill>
                  <a:srgbClr val="FF0000"/>
                </a:solidFill>
              </a:rPr>
              <a:t>Вещам, с каким геометрическим рисункам Вы отдаёте предпочтение?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Лист1!$A$14:$A$17</c:f>
              <c:strCache>
                <c:ptCount val="4"/>
                <c:pt idx="0">
                  <c:v>полоска;</c:v>
                </c:pt>
                <c:pt idx="1">
                  <c:v>горох;</c:v>
                </c:pt>
                <c:pt idx="2">
                  <c:v>клетка;</c:v>
                </c:pt>
                <c:pt idx="3">
                  <c:v>различные комбинации.</c:v>
                </c:pt>
              </c:strCache>
            </c:strRef>
          </c:cat>
          <c:val>
            <c:numRef>
              <c:f>Лист1!$B$14:$B$17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8</c:v>
                </c:pt>
                <c:pt idx="3">
                  <c:v>15</c:v>
                </c:pt>
              </c:numCache>
            </c:numRef>
          </c:val>
        </c:ser>
        <c:dLbls/>
        <c:gapWidth val="182"/>
        <c:axId val="85072128"/>
        <c:axId val="85090304"/>
      </c:barChart>
      <c:catAx>
        <c:axId val="85072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090304"/>
        <c:crosses val="autoZero"/>
        <c:auto val="1"/>
        <c:lblAlgn val="ctr"/>
        <c:lblOffset val="100"/>
      </c:catAx>
      <c:valAx>
        <c:axId val="850903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07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1D051-2EED-4F9E-81F3-59B83751F203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6B932-2CF7-442E-B41C-91CD402A8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52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A023D7-8E8E-4349-BB8B-4397798FC13B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032032-A331-4C66-AD0A-EB508CFDF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88"/>
            <a:ext cx="9131349" cy="68485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250" y="2420889"/>
            <a:ext cx="3816424" cy="272812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Авторы:</a:t>
            </a:r>
          </a:p>
          <a:p>
            <a:r>
              <a:rPr lang="ru-RU" sz="6400" dirty="0"/>
              <a:t>ученицы 5 «Б» класса</a:t>
            </a:r>
          </a:p>
          <a:p>
            <a:r>
              <a:rPr lang="ru-RU" sz="6400" dirty="0"/>
              <a:t>МБОУ "СОШ №66"</a:t>
            </a:r>
          </a:p>
          <a:p>
            <a:r>
              <a:rPr lang="ru-RU" sz="6400" dirty="0"/>
              <a:t>Леонтьева Полина </a:t>
            </a:r>
            <a:endParaRPr lang="ru-RU" sz="6400" dirty="0" smtClean="0"/>
          </a:p>
          <a:p>
            <a:r>
              <a:rPr lang="ru-RU" sz="6400" dirty="0" smtClean="0"/>
              <a:t>Рыкова Арина</a:t>
            </a:r>
          </a:p>
          <a:p>
            <a:r>
              <a:rPr lang="ru-RU" sz="6400" dirty="0" smtClean="0"/>
              <a:t>Пузина Алина</a:t>
            </a:r>
            <a:endParaRPr lang="ru-RU" sz="6400" dirty="0"/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 </a:t>
            </a:r>
          </a:p>
          <a:p>
            <a:r>
              <a:rPr lang="ru-RU" sz="6400" dirty="0"/>
              <a:t>Руководитель:</a:t>
            </a:r>
          </a:p>
          <a:p>
            <a:r>
              <a:rPr lang="ru-RU" sz="6400" dirty="0"/>
              <a:t>Аникеева Ирина Николаевна</a:t>
            </a:r>
          </a:p>
          <a:p>
            <a:r>
              <a:rPr lang="ru-RU" sz="6400" dirty="0"/>
              <a:t>учитель математики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175351" cy="1224136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Геометрия и мода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2724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Исследовательская работа по математике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309320"/>
            <a:ext cx="172819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8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ТИПЫ ЖЕНСКИХ ФИГУР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712968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accent6"/>
                </a:solidFill>
              </a:rPr>
              <a:t>Фигура</a:t>
            </a:r>
            <a:r>
              <a:rPr lang="ru-RU" sz="2000" dirty="0"/>
              <a:t> – это изначальное телосложение, которое дано родителями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6"/>
                </a:solidFill>
              </a:rPr>
              <a:t>Силуэт</a:t>
            </a:r>
            <a:r>
              <a:rPr lang="ru-RU" sz="2000" dirty="0"/>
              <a:t> — это проекция на плоскость очертаний Вашей фигуры. </a:t>
            </a:r>
          </a:p>
        </p:txBody>
      </p:sp>
      <p:pic>
        <p:nvPicPr>
          <p:cNvPr id="7" name="Рисунок 6" descr="C:\Users\POLINA\Desktop\Основные-типы-женских-фигур-768x5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200800" cy="473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81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ТИПЫ </a:t>
            </a:r>
            <a:r>
              <a:rPr lang="ru-RU" sz="4000" dirty="0"/>
              <a:t>ЖЕНСКИХ </a:t>
            </a:r>
            <a:r>
              <a:rPr lang="ru-RU" sz="4000" dirty="0" smtClean="0"/>
              <a:t>ФИГУР</a:t>
            </a:r>
            <a:endParaRPr lang="ru-RU" sz="4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964285261"/>
              </p:ext>
            </p:extLst>
          </p:nvPr>
        </p:nvGraphicFramePr>
        <p:xfrm>
          <a:off x="611560" y="1844825"/>
          <a:ext cx="5832648" cy="369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069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МОДНЫЕ ГЕОМЕТРИЧЕСКИЕ УЗОРЫ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212816" y="1974606"/>
            <a:ext cx="2448272" cy="16561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-Клетка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-Горох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-Полоска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627619883"/>
              </p:ext>
            </p:extLst>
          </p:nvPr>
        </p:nvGraphicFramePr>
        <p:xfrm>
          <a:off x="214237" y="41126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428495690"/>
              </p:ext>
            </p:extLst>
          </p:nvPr>
        </p:nvGraphicFramePr>
        <p:xfrm>
          <a:off x="2500237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411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СОВРЕМЕННАЯ </a:t>
            </a:r>
            <a:r>
              <a:rPr lang="ru-RU" sz="3600" dirty="0"/>
              <a:t>МОДА И ГЕОМЕТРИЯ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Главный тренд сезона </a:t>
            </a:r>
            <a:r>
              <a:rPr lang="ru-RU" dirty="0"/>
              <a:t>2018 года </a:t>
            </a:r>
            <a:r>
              <a:rPr lang="ru-RU" dirty="0" smtClean="0"/>
              <a:t>- </a:t>
            </a:r>
            <a:r>
              <a:rPr lang="ru-RU" b="1" u="sng" dirty="0" smtClean="0"/>
              <a:t>полоски</a:t>
            </a:r>
            <a:r>
              <a:rPr lang="ru-RU" dirty="0"/>
              <a:t>. </a:t>
            </a:r>
          </a:p>
        </p:txBody>
      </p:sp>
      <p:pic>
        <p:nvPicPr>
          <p:cNvPr id="14" name="Рисунок 13" descr="1_38_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19268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16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СОВРЕМЕННАЯ </a:t>
            </a:r>
            <a:r>
              <a:rPr lang="ru-RU" sz="3600" dirty="0"/>
              <a:t>МОДА И ГЕОМЕТРИЯ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В </a:t>
            </a:r>
            <a:r>
              <a:rPr lang="ru-RU" dirty="0" smtClean="0"/>
              <a:t>модном сезоне </a:t>
            </a:r>
            <a:r>
              <a:rPr lang="ru-RU" dirty="0"/>
              <a:t>2018 года не менее популярна </a:t>
            </a:r>
            <a:r>
              <a:rPr lang="ru-RU" b="1" u="sng" dirty="0"/>
              <a:t>клетка</a:t>
            </a:r>
            <a:r>
              <a:rPr lang="ru-RU" dirty="0"/>
              <a:t>.</a:t>
            </a:r>
          </a:p>
        </p:txBody>
      </p:sp>
      <p:pic>
        <p:nvPicPr>
          <p:cNvPr id="6" name="Рисунок 5" descr="1_38_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1648538"/>
            <a:ext cx="4248472" cy="317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blog.luxxy.com/wp-content/uploads/2018/03/print_kletka_christian_dior_sonia_rykiel_vesna-leto_2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260" y="2996952"/>
            <a:ext cx="4368936" cy="3367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6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СОВРЕМЕННАЯ </a:t>
            </a:r>
            <a:r>
              <a:rPr lang="ru-RU" sz="3600" dirty="0"/>
              <a:t>МОДА И ГЕОМЕТРИЯ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То же самое можно сказать и про </a:t>
            </a:r>
            <a:r>
              <a:rPr lang="ru-RU" b="1" dirty="0"/>
              <a:t>геометрические </a:t>
            </a:r>
            <a:r>
              <a:rPr lang="ru-RU" b="1" dirty="0" err="1" smtClean="0"/>
              <a:t>принты</a:t>
            </a:r>
            <a:r>
              <a:rPr lang="ru-RU" b="1" dirty="0"/>
              <a:t> (квадраты, треугольники, </a:t>
            </a:r>
            <a:r>
              <a:rPr lang="ru-RU" b="1" dirty="0" smtClean="0"/>
              <a:t>круги) </a:t>
            </a:r>
            <a:r>
              <a:rPr lang="ru-RU" dirty="0"/>
              <a:t>— они украшают все модели одежды и аксессуаров</a:t>
            </a:r>
          </a:p>
        </p:txBody>
      </p:sp>
      <p:pic>
        <p:nvPicPr>
          <p:cNvPr id="8" name="Рисунок 7" descr="1_38_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7744"/>
            <a:ext cx="5975548" cy="4244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66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АКСЕССУАРАХ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Первым делом геометрические тренды появились на сумках. При этом в моде как сумки жестких форм (квадрат, прямоугольник), так и сумки с </a:t>
            </a:r>
            <a:r>
              <a:rPr lang="ru-RU" dirty="0" smtClean="0"/>
              <a:t>геометрическим </a:t>
            </a:r>
            <a:r>
              <a:rPr lang="ru-RU" dirty="0" err="1"/>
              <a:t>принтом</a:t>
            </a:r>
            <a:r>
              <a:rPr lang="ru-RU" dirty="0"/>
              <a:t>.</a:t>
            </a:r>
          </a:p>
        </p:txBody>
      </p:sp>
      <p:pic>
        <p:nvPicPr>
          <p:cNvPr id="7" name="Рисунок 6" descr="C:\Users\POLINA\Desktop\21986_im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5492"/>
            <a:ext cx="4331406" cy="39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domashniy.ru/upload/resize_cache/iblock/2d7/740_550_1dec72f34b7bd62373dec2d9788cbdba1/2d77a66c8b16d2a081f1f2f75c0be1c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589" y="2258130"/>
            <a:ext cx="403244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819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АКСЕССУАРАХ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Достаточно лишь взглянуть на некоторые туфли, как становится </a:t>
            </a:r>
            <a:r>
              <a:rPr lang="ru-RU" dirty="0" smtClean="0"/>
              <a:t>понятно</a:t>
            </a:r>
            <a:r>
              <a:rPr lang="ru-RU" dirty="0"/>
              <a:t>, геометрия и здесь нашла свое применение.</a:t>
            </a:r>
          </a:p>
        </p:txBody>
      </p:sp>
      <p:pic>
        <p:nvPicPr>
          <p:cNvPr id="8" name="Рисунок 7" descr="http://pandia.ru/text/80/459/images/img10_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284476" cy="2955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541" y="2122634"/>
            <a:ext cx="2400186" cy="19544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293096"/>
            <a:ext cx="2376772" cy="23295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0507" y="4797152"/>
            <a:ext cx="2054994" cy="16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7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АКСЕССУАРАХ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Достаточно лишь взглянуть на некоторые туфли, как становится </a:t>
            </a:r>
            <a:r>
              <a:rPr lang="ru-RU" dirty="0" smtClean="0"/>
              <a:t>понятно</a:t>
            </a:r>
            <a:r>
              <a:rPr lang="ru-RU" dirty="0"/>
              <a:t>, геометрия и здесь нашла свое применение.</a:t>
            </a:r>
          </a:p>
        </p:txBody>
      </p:sp>
      <p:pic>
        <p:nvPicPr>
          <p:cNvPr id="9" name="Рисунок 8" descr="https://ratatum.com/wp-content/uploads/2017/10/18-a4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536504" cy="4441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52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ПРИЧЁСКАХ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Можно назвать три основных вида геометрических причесок, которые популярны много десятилетий. Именно на их основе создаются различные вариации и реализуются творческие идеи: </a:t>
            </a:r>
            <a:r>
              <a:rPr lang="ru-RU" b="1" u="sng" dirty="0"/>
              <a:t>каре; боб; паж.</a:t>
            </a:r>
          </a:p>
        </p:txBody>
      </p:sp>
      <p:pic>
        <p:nvPicPr>
          <p:cNvPr id="5" name="Рисунок 4" descr="C:\Users\POLINA\Desktop\image_49065633380543722333045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5000625" cy="330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50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52"/>
            <a:ext cx="9144000" cy="6882352"/>
          </a:xfrm>
        </p:spPr>
      </p:pic>
    </p:spTree>
    <p:extLst>
      <p:ext uri="{BB962C8B-B14F-4D97-AF65-F5344CB8AC3E}">
        <p14:creationId xmlns:p14="http://schemas.microsoft.com/office/powerpoint/2010/main" xmlns="" val="234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ПРИЧЁСКАХ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 smtClean="0"/>
              <a:t>Каре</a:t>
            </a:r>
            <a:r>
              <a:rPr lang="ru-RU" b="1" u="sng" dirty="0"/>
              <a:t>. </a:t>
            </a:r>
            <a:r>
              <a:rPr lang="ru-RU" dirty="0"/>
              <a:t>Существует множество вариаций каре, которые позволяют со-</a:t>
            </a:r>
            <a:r>
              <a:rPr lang="ru-RU" dirty="0" err="1"/>
              <a:t>здать</a:t>
            </a:r>
            <a:r>
              <a:rPr lang="ru-RU" dirty="0"/>
              <a:t> эффектный и гармоничный образ: классическое, удлиненное, асимметричное, на ножке.</a:t>
            </a:r>
            <a:endParaRPr lang="ru-RU" b="1" u="sng" dirty="0"/>
          </a:p>
        </p:txBody>
      </p:sp>
      <p:pic>
        <p:nvPicPr>
          <p:cNvPr id="6" name="Рисунок 5" descr="http://personagrata-tlt.ru/wp-content/uploads/2016/12/kare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48075"/>
            <a:ext cx="7416824" cy="3361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40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ПРИЧЁСКАХ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 smtClean="0"/>
              <a:t>Боб</a:t>
            </a:r>
            <a:r>
              <a:rPr lang="ru-RU" b="1" u="sng" dirty="0"/>
              <a:t>. </a:t>
            </a:r>
            <a:r>
              <a:rPr lang="ru-RU" dirty="0"/>
              <a:t>Боб можно назвать вариацией каре, в которой локоны имеют меньшую длину и правильную округлую форму. Классический пример удачно подобранного боба – Виктория Бэкхем, которая остается вер-ной этому образу в течение многих лет.</a:t>
            </a:r>
          </a:p>
        </p:txBody>
      </p:sp>
      <p:pic>
        <p:nvPicPr>
          <p:cNvPr id="5" name="Рисунок 4" descr="http://onlybeauty.info/uploads/posts/2015-01/thumbs/1421663054_beckham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76064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21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ГЕОМЕТРИЯ </a:t>
            </a:r>
            <a:r>
              <a:rPr lang="ru-RU" sz="3600" dirty="0"/>
              <a:t>В ПРИЧЁСКАХ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8964488" cy="308149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u="sng" dirty="0" smtClean="0"/>
              <a:t>Паж</a:t>
            </a:r>
            <a:r>
              <a:rPr lang="ru-RU" b="1" u="sng" dirty="0"/>
              <a:t>.</a:t>
            </a:r>
            <a:r>
              <a:rPr lang="ru-RU" dirty="0"/>
              <a:t> Моду на паж ввела </a:t>
            </a:r>
            <a:r>
              <a:rPr lang="ru-RU" dirty="0" err="1"/>
              <a:t>Мирей</a:t>
            </a:r>
            <a:r>
              <a:rPr lang="ru-RU" dirty="0"/>
              <a:t> </a:t>
            </a:r>
            <a:r>
              <a:rPr lang="ru-RU" dirty="0" err="1"/>
              <a:t>Матье</a:t>
            </a:r>
            <a:r>
              <a:rPr lang="ru-RU" dirty="0"/>
              <a:t> – популярная французская </a:t>
            </a:r>
            <a:r>
              <a:rPr lang="ru-RU" dirty="0" err="1"/>
              <a:t>пе</a:t>
            </a:r>
            <a:r>
              <a:rPr lang="ru-RU" dirty="0"/>
              <a:t>-вица середины прошлого века. Особенностью этой прически является обязательное наличие челки, которая плавно переходит в остальные локоны, обрамляющие скулы в виде полукруга. </a:t>
            </a:r>
          </a:p>
        </p:txBody>
      </p:sp>
      <p:pic>
        <p:nvPicPr>
          <p:cNvPr id="6" name="Рисунок 5" descr="http://shpilki.net/wp-content/uploads/strizhka-sessun-s-gustoy-chelko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200800" cy="3423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4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МНЕНИЕ </a:t>
            </a:r>
            <a:r>
              <a:rPr lang="ru-RU" sz="3200" dirty="0"/>
              <a:t>ЭКСПЕРТА О ГЕОМЕТРИИ В МОДЕ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6696744" cy="38884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u="sng" dirty="0"/>
              <a:t>- Мила, для вас как для модельера, какую роль сыграла в жизни геометрия как наука?</a:t>
            </a:r>
          </a:p>
          <a:p>
            <a:pPr marL="45720" indent="0">
              <a:buNone/>
            </a:pPr>
            <a:r>
              <a:rPr lang="ru-RU" dirty="0"/>
              <a:t>Геометрические знания и умения являются профессионально </a:t>
            </a:r>
            <a:r>
              <a:rPr lang="ru-RU" dirty="0" smtClean="0"/>
              <a:t>значимыми </a:t>
            </a:r>
            <a:r>
              <a:rPr lang="ru-RU" dirty="0"/>
              <a:t>для меня, как дизайнера модной одежды. Вряд ли </a:t>
            </a:r>
            <a:r>
              <a:rPr lang="ru-RU" dirty="0" smtClean="0"/>
              <a:t>среднестатистический </a:t>
            </a:r>
            <a:r>
              <a:rPr lang="ru-RU" dirty="0"/>
              <a:t>гражданин сумеет из куска ткани с помощью швейной машинки и </a:t>
            </a:r>
            <a:r>
              <a:rPr lang="ru-RU" dirty="0" smtClean="0"/>
              <a:t>ножниц </a:t>
            </a:r>
            <a:r>
              <a:rPr lang="ru-RU" dirty="0"/>
              <a:t>сшить что-либо сложнее, чем пододеяльник. А мастера этого дела </a:t>
            </a:r>
            <a:r>
              <a:rPr lang="ru-RU" dirty="0" smtClean="0"/>
              <a:t>изготавливают </a:t>
            </a:r>
            <a:r>
              <a:rPr lang="ru-RU" dirty="0"/>
              <a:t>симпатичные платья, кофты и брюки без особых трудностей. </a:t>
            </a:r>
            <a:r>
              <a:rPr lang="ru-RU" dirty="0" smtClean="0"/>
              <a:t>Поэтому </a:t>
            </a:r>
            <a:r>
              <a:rPr lang="ru-RU" dirty="0"/>
              <a:t>художественный вкус, пространственное воображение и знания </a:t>
            </a:r>
            <a:r>
              <a:rPr lang="ru-RU" dirty="0" smtClean="0"/>
              <a:t>геометрии </a:t>
            </a:r>
            <a:r>
              <a:rPr lang="ru-RU" dirty="0"/>
              <a:t>-  неотъемлемые черты тех, кто посвящает себя этой профессии. 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9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МНЕНИЕ </a:t>
            </a:r>
            <a:r>
              <a:rPr lang="ru-RU" sz="3200" dirty="0"/>
              <a:t>ЭКСПЕРТА О ГЕОМЕТРИИ В МОДЕ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5472608" cy="38884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u="sng" dirty="0"/>
              <a:t>- Как геометрия отражается в ваших коллекциях?</a:t>
            </a:r>
          </a:p>
          <a:p>
            <a:pPr marL="45720" indent="0">
              <a:buNone/>
            </a:pPr>
            <a:r>
              <a:rPr lang="ru-RU" dirty="0"/>
              <a:t>Обычные геометрические фигуры могут стать основой очень даже оригинальной одежды. Прежде всего, это стало возможным благодаря тому, что мы, дизайнеры, всегда умеем найти нестандартное приложение </a:t>
            </a:r>
            <a:r>
              <a:rPr lang="ru-RU" dirty="0" smtClean="0"/>
              <a:t>стандартному</a:t>
            </a:r>
            <a:r>
              <a:rPr lang="ru-RU" dirty="0"/>
              <a:t>. Так, в моей коллекции женской одежды можно увидеть платье, которое украшают цветные </a:t>
            </a:r>
            <a:r>
              <a:rPr lang="ru-RU" dirty="0" smtClean="0"/>
              <a:t>прямоугольники: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POLINA\Desktop\24175423_129529214405925_318755008513101004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564904"/>
            <a:ext cx="3168352" cy="425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98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МНЕНИЕ </a:t>
            </a:r>
            <a:r>
              <a:rPr lang="ru-RU" sz="3200" dirty="0"/>
              <a:t>ЭКСПЕРТА О ГЕОМЕТРИИ В МОДЕ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47552" y="802682"/>
            <a:ext cx="4104456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модель </a:t>
            </a:r>
            <a:r>
              <a:rPr lang="ru-RU" b="1" dirty="0" smtClean="0"/>
              <a:t>пальто, </a:t>
            </a:r>
            <a:r>
              <a:rPr lang="ru-RU" b="1" dirty="0"/>
              <a:t>акцентом которого являются цветные отрезки ткани: 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" name="Рисунок 7" descr="C:\Users\POLINA\Desktop\28155147_219851341904843_2074812238710964224_n (640x64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871" y="2204864"/>
            <a:ext cx="4464496" cy="425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POLINA\Desktop\27574082_218978242009776_9122446468676845568_n (640x640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027" y="2026789"/>
            <a:ext cx="3409461" cy="3900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платья, </a:t>
            </a:r>
            <a:r>
              <a:rPr lang="ru-RU" dirty="0"/>
              <a:t>в которых сочетаются черно-белые </a:t>
            </a:r>
            <a:r>
              <a:rPr lang="ru-RU" dirty="0" smtClean="0"/>
              <a:t>полоски</a:t>
            </a:r>
            <a:endParaRPr lang="ru-RU" dirty="0"/>
          </a:p>
        </p:txBody>
      </p:sp>
      <p:pic>
        <p:nvPicPr>
          <p:cNvPr id="10" name="Рисунок 9" descr="C:\Users\POLINA\Desktop\26318374_1757013017683182_3773654769885773824_n (1) (512x640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174" y="2421321"/>
            <a:ext cx="3015010" cy="403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793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Вывод: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6696744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Поставленная цель - выяснить влияние геометрии на моду достигнута, в процессе выступления мы доказали, что геометрия и мода неотъемлемо </a:t>
            </a:r>
            <a:r>
              <a:rPr lang="ru-RU" dirty="0" smtClean="0"/>
              <a:t>связаны </a:t>
            </a:r>
            <a:r>
              <a:rPr lang="ru-RU" dirty="0"/>
              <a:t>между собой.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Подводя итоги работы, можно с уверенностью сказать, что роль </a:t>
            </a:r>
            <a:r>
              <a:rPr lang="ru-RU" b="1" dirty="0" smtClean="0">
                <a:solidFill>
                  <a:srgbClr val="FF0000"/>
                </a:solidFill>
              </a:rPr>
              <a:t>геометрии </a:t>
            </a:r>
            <a:r>
              <a:rPr lang="ru-RU" b="1" dirty="0">
                <a:solidFill>
                  <a:srgbClr val="FF0000"/>
                </a:solidFill>
              </a:rPr>
              <a:t>в моде огромна. Благодаря знаниям по геометрии мы можем </a:t>
            </a:r>
            <a:r>
              <a:rPr lang="ru-RU" b="1" dirty="0" smtClean="0">
                <a:solidFill>
                  <a:srgbClr val="FF0000"/>
                </a:solidFill>
              </a:rPr>
              <a:t>разнообразить </a:t>
            </a:r>
            <a:r>
              <a:rPr lang="ru-RU" b="1" dirty="0">
                <a:solidFill>
                  <a:srgbClr val="FF0000"/>
                </a:solidFill>
              </a:rPr>
              <a:t>свою одежду, делая её удобной, красивой и модной.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8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996952"/>
            <a:ext cx="34563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5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alpha val="34000"/>
                <a:lumMod val="89000"/>
                <a:lumOff val="11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Цель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94624"/>
            <a:ext cx="6696744" cy="48706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И</a:t>
            </a:r>
            <a:r>
              <a:rPr lang="ru-RU" dirty="0" smtClean="0"/>
              <a:t>сследовать </a:t>
            </a:r>
            <a:r>
              <a:rPr lang="ru-RU" dirty="0"/>
              <a:t>и </a:t>
            </a:r>
            <a:r>
              <a:rPr lang="ru-RU" dirty="0" smtClean="0"/>
              <a:t>проанализировать </a:t>
            </a:r>
            <a:r>
              <a:rPr lang="ru-RU" dirty="0"/>
              <a:t>влияние геометрии на моду, вызвать </a:t>
            </a:r>
            <a:r>
              <a:rPr lang="ru-RU" dirty="0" smtClean="0"/>
              <a:t>интерес у ребят  </a:t>
            </a:r>
            <a:r>
              <a:rPr lang="ru-RU" dirty="0"/>
              <a:t>к изучению геометрии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sz="2600" b="1" dirty="0" smtClean="0"/>
              <a:t>Задачи исследования:</a:t>
            </a:r>
          </a:p>
          <a:p>
            <a:pPr lvl="0"/>
            <a:r>
              <a:rPr lang="ru-RU" dirty="0"/>
              <a:t>Изучить влияние геометрии на моду;</a:t>
            </a:r>
          </a:p>
          <a:p>
            <a:pPr lvl="0"/>
            <a:r>
              <a:rPr lang="ru-RU" dirty="0"/>
              <a:t>Определить отношение учащихся школы №66 к геометрии и моде;</a:t>
            </a:r>
          </a:p>
          <a:p>
            <a:pPr lvl="0"/>
            <a:r>
              <a:rPr lang="ru-RU" dirty="0"/>
              <a:t>Собрать информацию о тканях с геометрическими узорами и модными тенденциями;</a:t>
            </a:r>
          </a:p>
          <a:p>
            <a:pPr lvl="0"/>
            <a:r>
              <a:rPr lang="ru-RU" dirty="0"/>
              <a:t>Показать, что геометрия – наука без которой невозможно представить нашу жизнь.</a:t>
            </a:r>
          </a:p>
          <a:p>
            <a:pPr lvl="0"/>
            <a:r>
              <a:rPr lang="ru-RU" dirty="0"/>
              <a:t>Используя знания по геометрии, сшить модную вещь.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3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94624"/>
            <a:ext cx="6696744" cy="487068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Объект</a:t>
            </a:r>
            <a:r>
              <a:rPr lang="ru-RU" dirty="0"/>
              <a:t> исследования: </a:t>
            </a:r>
            <a:r>
              <a:rPr lang="ru-RU" dirty="0" smtClean="0"/>
              <a:t>учащиеся </a:t>
            </a:r>
            <a:r>
              <a:rPr lang="ru-RU" dirty="0"/>
              <a:t>школы №66 г. </a:t>
            </a:r>
            <a:r>
              <a:rPr lang="ru-RU" dirty="0" smtClean="0"/>
              <a:t>Иркутска, 8 класс 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r>
              <a:rPr lang="ru-RU" b="1" dirty="0" smtClean="0"/>
              <a:t>Предмет </a:t>
            </a:r>
            <a:r>
              <a:rPr lang="ru-RU" dirty="0" smtClean="0"/>
              <a:t>исследования </a:t>
            </a:r>
            <a:r>
              <a:rPr lang="ru-RU" dirty="0"/>
              <a:t>–геометрические фигуры в одежде, аксессуарах, рисунках тканей.</a:t>
            </a:r>
          </a:p>
          <a:p>
            <a:endParaRPr lang="ru-RU" dirty="0"/>
          </a:p>
          <a:p>
            <a:r>
              <a:rPr lang="ru-RU" b="1" dirty="0"/>
              <a:t>Методы</a:t>
            </a:r>
            <a:r>
              <a:rPr lang="ru-RU" dirty="0"/>
              <a:t> исследования:</a:t>
            </a:r>
          </a:p>
          <a:p>
            <a:r>
              <a:rPr lang="ru-RU" dirty="0"/>
              <a:t>- наблюдение; </a:t>
            </a:r>
          </a:p>
          <a:p>
            <a:r>
              <a:rPr lang="ru-RU" dirty="0"/>
              <a:t>- анкетирование, </a:t>
            </a:r>
          </a:p>
          <a:p>
            <a:r>
              <a:rPr lang="ru-RU" dirty="0"/>
              <a:t>- интервьюирование, </a:t>
            </a:r>
          </a:p>
          <a:p>
            <a:r>
              <a:rPr lang="ru-RU" dirty="0"/>
              <a:t>- анализ полученных данных.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3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6696744" cy="2448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</a:t>
            </a:r>
            <a:r>
              <a:rPr lang="ru-RU" dirty="0" smtClean="0"/>
              <a:t>остоит </a:t>
            </a:r>
            <a:r>
              <a:rPr lang="ru-RU" dirty="0"/>
              <a:t>в том, чтобы соединить трудную для понимания науку геометрию с близким нам в жизни явлением – моды, вызвав тем самым интерес к предмету, показав, что наша жизнь тесно связана с математикой.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0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Геометрия в нашей жизни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323528" y="1294624"/>
            <a:ext cx="8532440" cy="4870680"/>
          </a:xfrm>
        </p:spPr>
        <p:txBody>
          <a:bodyPr>
            <a:normAutofit/>
          </a:bodyPr>
          <a:lstStyle/>
          <a:p>
            <a:r>
              <a:rPr lang="ru-RU" dirty="0"/>
              <a:t>Слово «геометрия» произошло от греческих слов «земля» и «</a:t>
            </a:r>
            <a:r>
              <a:rPr lang="ru-RU" dirty="0" smtClean="0"/>
              <a:t>измерять</a:t>
            </a:r>
            <a:r>
              <a:rPr lang="ru-RU" dirty="0"/>
              <a:t>». В современном понятии, геометрия – это раздел математики, </a:t>
            </a:r>
            <a:r>
              <a:rPr lang="ru-RU" dirty="0" smtClean="0"/>
              <a:t>занимающийся </a:t>
            </a:r>
            <a:r>
              <a:rPr lang="ru-RU" dirty="0"/>
              <a:t>изучением свойств различных фигур, их размеров и взаимного </a:t>
            </a:r>
            <a:r>
              <a:rPr lang="ru-RU" dirty="0" smtClean="0"/>
              <a:t>расположения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511202564"/>
              </p:ext>
            </p:extLst>
          </p:nvPr>
        </p:nvGraphicFramePr>
        <p:xfrm>
          <a:off x="539552" y="2852936"/>
          <a:ext cx="6264696" cy="351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168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Геометрия в нашей жизни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532440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Из результатов опроса следует вывод, что к предмету геометрия у обучающихся неоднозначное отношение. Это связано с пробелами в знаниях теоретического материала, что является причиной непонимания задач </a:t>
            </a:r>
            <a:r>
              <a:rPr lang="ru-RU" dirty="0" smtClean="0"/>
              <a:t>геометрии </a:t>
            </a:r>
            <a:r>
              <a:rPr lang="ru-RU" dirty="0"/>
              <a:t>и, как следствие - отсутствие интереса к предмету.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976372869"/>
              </p:ext>
            </p:extLst>
          </p:nvPr>
        </p:nvGraphicFramePr>
        <p:xfrm>
          <a:off x="539552" y="3284984"/>
          <a:ext cx="5904656" cy="348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487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images.myshared.ru/4/67444/slide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572" y="3459152"/>
            <a:ext cx="4320480" cy="33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ГЕОМЕТРИЯ В ИСТОРИИ МОДЫ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532440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Древний мир</a:t>
            </a:r>
          </a:p>
        </p:txBody>
      </p:sp>
      <p:pic>
        <p:nvPicPr>
          <p:cNvPr id="7" name="Рисунок 6" descr="http://2.bp.blogspot.com/-9ieUDdP1wcs/TZrpbMgJEMI/AAAAAAAAFD8/AA_sg-0Z4eM/s400/%25D0%25BE%25D0%25B4%25D0%25B5%25D0%25B6%25D0%25B4%25D0%25B0%2B%25D1%2580%25D0%25B8%25D0%25BC%25D0%25BB%25D1%258F%25D0%25B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672" y="2636912"/>
            <a:ext cx="2514600" cy="328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tetyamotya.ru/wp-content/uploads/2017/img990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985" y="2492896"/>
            <a:ext cx="3366839" cy="3069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6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635"/>
            <a:ext cx="885698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ГЕОМЕТРИЯ В ИСТОРИИ МОДЫ</a:t>
            </a:r>
          </a:p>
        </p:txBody>
      </p:sp>
      <p:sp>
        <p:nvSpPr>
          <p:cNvPr id="12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532440" cy="50405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20-й век</a:t>
            </a:r>
          </a:p>
          <a:p>
            <a:pPr marL="45720" indent="0">
              <a:buNone/>
            </a:pPr>
            <a:r>
              <a:rPr lang="ru-RU" dirty="0" smtClean="0"/>
              <a:t>Мы </a:t>
            </a:r>
            <a:r>
              <a:rPr lang="ru-RU" dirty="0"/>
              <a:t>обратились к истории моды, чтобы сделать вывод: </a:t>
            </a:r>
            <a:r>
              <a:rPr lang="ru-RU" dirty="0" smtClean="0"/>
              <a:t>геометрия всегда была неразрывно связана с модой</a:t>
            </a:r>
            <a:endParaRPr lang="ru-RU" dirty="0"/>
          </a:p>
        </p:txBody>
      </p:sp>
      <p:pic>
        <p:nvPicPr>
          <p:cNvPr id="10" name="Рисунок 9" descr="https://avatars.mds.yandex.net/get-pdb/51720/b7a0aa18-8bdb-4e64-aeec-b6180c8fd892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6291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fashionunited.com/images/2014/xVintage-fashion-img.jpg.pagespeed.ic.YMNFYLTid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888" y="2708920"/>
            <a:ext cx="475234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3688" y="64143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СТИЛЯГИ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57694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АБСТРАКЦИОНИЗМ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82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1020</TotalTime>
  <Words>907</Words>
  <Application>Microsoft Office PowerPoint</Application>
  <PresentationFormat>Экран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Геометрия и мода</vt:lpstr>
      <vt:lpstr>Слайд 2</vt:lpstr>
      <vt:lpstr>Цель исследования:</vt:lpstr>
      <vt:lpstr>Слайд 4</vt:lpstr>
      <vt:lpstr>Актуальность проекта</vt:lpstr>
      <vt:lpstr>Геометрия в нашей жизни</vt:lpstr>
      <vt:lpstr>Геометрия в нашей жизни</vt:lpstr>
      <vt:lpstr>ГЕОМЕТРИЯ В ИСТОРИИ МОДЫ</vt:lpstr>
      <vt:lpstr>ГЕОМЕТРИЯ В ИСТОРИИ МОДЫ</vt:lpstr>
      <vt:lpstr>ТИПЫ ЖЕНСКИХ ФИГУР</vt:lpstr>
      <vt:lpstr>ТИПЫ ЖЕНСКИХ ФИГУР</vt:lpstr>
      <vt:lpstr>МОДНЫЕ ГЕОМЕТРИЧЕСКИЕ УЗОРЫ</vt:lpstr>
      <vt:lpstr>СОВРЕМЕННАЯ МОДА И ГЕОМЕТРИЯ</vt:lpstr>
      <vt:lpstr>СОВРЕМЕННАЯ МОДА И ГЕОМЕТРИЯ</vt:lpstr>
      <vt:lpstr>СОВРЕМЕННАЯ МОДА И ГЕОМЕТРИЯ</vt:lpstr>
      <vt:lpstr>ГЕОМЕТРИЯ В АКСЕССУАРАХ</vt:lpstr>
      <vt:lpstr>ГЕОМЕТРИЯ В АКСЕССУАРАХ</vt:lpstr>
      <vt:lpstr>ГЕОМЕТРИЯ В АКСЕССУАРАХ</vt:lpstr>
      <vt:lpstr>ГЕОМЕТРИЯ В ПРИЧЁСКАХ</vt:lpstr>
      <vt:lpstr>ГЕОМЕТРИЯ В ПРИЧЁСКАХ</vt:lpstr>
      <vt:lpstr>ГЕОМЕТРИЯ В ПРИЧЁСКАХ</vt:lpstr>
      <vt:lpstr>ГЕОМЕТРИЯ В ПРИЧЁСКАХ</vt:lpstr>
      <vt:lpstr>МНЕНИЕ ЭКСПЕРТА О ГЕОМЕТРИИ В МОДЕ</vt:lpstr>
      <vt:lpstr>МНЕНИЕ ЭКСПЕРТА О ГЕОМЕТРИИ В МОДЕ</vt:lpstr>
      <vt:lpstr>МНЕНИЕ ЭКСПЕРТА О ГЕОМЕТРИИ В МОДЕ</vt:lpstr>
      <vt:lpstr>Вывод:</vt:lpstr>
      <vt:lpstr>Спасибо за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моде - геометрия</dc:title>
  <dc:creator>Борисова С Г</dc:creator>
  <cp:lastModifiedBy>Ирина</cp:lastModifiedBy>
  <cp:revision>101</cp:revision>
  <dcterms:created xsi:type="dcterms:W3CDTF">2013-02-22T11:08:13Z</dcterms:created>
  <dcterms:modified xsi:type="dcterms:W3CDTF">2019-01-08T15:16:14Z</dcterms:modified>
</cp:coreProperties>
</file>